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33"/>
  </p:notesMasterIdLst>
  <p:handoutMasterIdLst>
    <p:handoutMasterId r:id="rId134"/>
  </p:handoutMasterIdLst>
  <p:sldIdLst>
    <p:sldId id="256" r:id="rId2"/>
    <p:sldId id="481" r:id="rId3"/>
    <p:sldId id="490" r:id="rId4"/>
    <p:sldId id="259" r:id="rId5"/>
    <p:sldId id="284" r:id="rId6"/>
    <p:sldId id="521" r:id="rId7"/>
    <p:sldId id="285" r:id="rId8"/>
    <p:sldId id="266" r:id="rId9"/>
    <p:sldId id="289" r:id="rId10"/>
    <p:sldId id="291" r:id="rId11"/>
    <p:sldId id="292" r:id="rId12"/>
    <p:sldId id="388" r:id="rId13"/>
    <p:sldId id="475" r:id="rId14"/>
    <p:sldId id="520" r:id="rId15"/>
    <p:sldId id="261" r:id="rId16"/>
    <p:sldId id="297" r:id="rId17"/>
    <p:sldId id="298" r:id="rId18"/>
    <p:sldId id="299" r:id="rId19"/>
    <p:sldId id="300" r:id="rId20"/>
    <p:sldId id="389" r:id="rId21"/>
    <p:sldId id="302" r:id="rId22"/>
    <p:sldId id="303" r:id="rId23"/>
    <p:sldId id="309" r:id="rId24"/>
    <p:sldId id="305" r:id="rId25"/>
    <p:sldId id="306" r:id="rId26"/>
    <p:sldId id="321" r:id="rId27"/>
    <p:sldId id="333" r:id="rId28"/>
    <p:sldId id="334" r:id="rId29"/>
    <p:sldId id="335" r:id="rId30"/>
    <p:sldId id="336" r:id="rId31"/>
    <p:sldId id="343" r:id="rId32"/>
    <p:sldId id="337" r:id="rId33"/>
    <p:sldId id="338" r:id="rId34"/>
    <p:sldId id="339" r:id="rId35"/>
    <p:sldId id="341" r:id="rId36"/>
    <p:sldId id="345" r:id="rId37"/>
    <p:sldId id="496" r:id="rId38"/>
    <p:sldId id="498" r:id="rId39"/>
    <p:sldId id="347" r:id="rId40"/>
    <p:sldId id="348" r:id="rId41"/>
    <p:sldId id="349" r:id="rId42"/>
    <p:sldId id="350" r:id="rId43"/>
    <p:sldId id="351" r:id="rId44"/>
    <p:sldId id="353" r:id="rId45"/>
    <p:sldId id="355" r:id="rId46"/>
    <p:sldId id="356" r:id="rId47"/>
    <p:sldId id="1173" r:id="rId48"/>
    <p:sldId id="1190" r:id="rId49"/>
    <p:sldId id="357" r:id="rId50"/>
    <p:sldId id="1192" r:id="rId51"/>
    <p:sldId id="1174" r:id="rId52"/>
    <p:sldId id="1195" r:id="rId53"/>
    <p:sldId id="1176" r:id="rId54"/>
    <p:sldId id="423" r:id="rId55"/>
    <p:sldId id="358" r:id="rId56"/>
    <p:sldId id="264" r:id="rId57"/>
    <p:sldId id="1203" r:id="rId58"/>
    <p:sldId id="1204" r:id="rId59"/>
    <p:sldId id="1220" r:id="rId60"/>
    <p:sldId id="361" r:id="rId61"/>
    <p:sldId id="362" r:id="rId62"/>
    <p:sldId id="365" r:id="rId63"/>
    <p:sldId id="366" r:id="rId64"/>
    <p:sldId id="367" r:id="rId65"/>
    <p:sldId id="523" r:id="rId66"/>
    <p:sldId id="379" r:id="rId67"/>
    <p:sldId id="380" r:id="rId68"/>
    <p:sldId id="393" r:id="rId69"/>
    <p:sldId id="392" r:id="rId70"/>
    <p:sldId id="381" r:id="rId71"/>
    <p:sldId id="383" r:id="rId72"/>
    <p:sldId id="382" r:id="rId73"/>
    <p:sldId id="394" r:id="rId74"/>
    <p:sldId id="395" r:id="rId75"/>
    <p:sldId id="396" r:id="rId76"/>
    <p:sldId id="397" r:id="rId77"/>
    <p:sldId id="398" r:id="rId78"/>
    <p:sldId id="399" r:id="rId79"/>
    <p:sldId id="400" r:id="rId80"/>
    <p:sldId id="401" r:id="rId81"/>
    <p:sldId id="402" r:id="rId82"/>
    <p:sldId id="403" r:id="rId83"/>
    <p:sldId id="532" r:id="rId84"/>
    <p:sldId id="533" r:id="rId85"/>
    <p:sldId id="534" r:id="rId86"/>
    <p:sldId id="535" r:id="rId87"/>
    <p:sldId id="536" r:id="rId88"/>
    <p:sldId id="537" r:id="rId89"/>
    <p:sldId id="538" r:id="rId90"/>
    <p:sldId id="539" r:id="rId91"/>
    <p:sldId id="540" r:id="rId92"/>
    <p:sldId id="541" r:id="rId93"/>
    <p:sldId id="542" r:id="rId94"/>
    <p:sldId id="543" r:id="rId95"/>
    <p:sldId id="544" r:id="rId96"/>
    <p:sldId id="545" r:id="rId97"/>
    <p:sldId id="546" r:id="rId98"/>
    <p:sldId id="547" r:id="rId99"/>
    <p:sldId id="548" r:id="rId100"/>
    <p:sldId id="549" r:id="rId101"/>
    <p:sldId id="550" r:id="rId102"/>
    <p:sldId id="407" r:id="rId103"/>
    <p:sldId id="408" r:id="rId104"/>
    <p:sldId id="416" r:id="rId105"/>
    <p:sldId id="413" r:id="rId106"/>
    <p:sldId id="414" r:id="rId107"/>
    <p:sldId id="409" r:id="rId108"/>
    <p:sldId id="410" r:id="rId109"/>
    <p:sldId id="411" r:id="rId110"/>
    <p:sldId id="412" r:id="rId111"/>
    <p:sldId id="441" r:id="rId112"/>
    <p:sldId id="442" r:id="rId113"/>
    <p:sldId id="427" r:id="rId114"/>
    <p:sldId id="443" r:id="rId115"/>
    <p:sldId id="446" r:id="rId116"/>
    <p:sldId id="447" r:id="rId117"/>
    <p:sldId id="287" r:id="rId118"/>
    <p:sldId id="445" r:id="rId119"/>
    <p:sldId id="450" r:id="rId120"/>
    <p:sldId id="562" r:id="rId121"/>
    <p:sldId id="563" r:id="rId122"/>
    <p:sldId id="524" r:id="rId123"/>
    <p:sldId id="525" r:id="rId124"/>
    <p:sldId id="531" r:id="rId125"/>
    <p:sldId id="457" r:id="rId126"/>
    <p:sldId id="458" r:id="rId127"/>
    <p:sldId id="554" r:id="rId128"/>
    <p:sldId id="555" r:id="rId129"/>
    <p:sldId id="556" r:id="rId130"/>
    <p:sldId id="557" r:id="rId131"/>
    <p:sldId id="459" r:id="rId132"/>
  </p:sldIdLst>
  <p:sldSz cx="12188825" cy="6400800"/>
  <p:notesSz cx="6950075" cy="9236075"/>
  <p:embeddedFontLst>
    <p:embeddedFont>
      <p:font typeface="Quattrocento Sans" panose="020B0604020202020204" charset="0"/>
      <p:regular r:id="rId135"/>
      <p:bold r:id="rId136"/>
      <p:italic r:id="rId137"/>
      <p:boldItalic r:id="rId138"/>
    </p:embeddedFont>
    <p:embeddedFont>
      <p:font typeface="Arial Black" panose="020B0A04020102020204" pitchFamily="34" charset="0"/>
      <p:bold r:id="rId139"/>
    </p:embeddedFont>
    <p:embeddedFont>
      <p:font typeface="Roboto Condensed light" panose="020B0604020202020204" charset="0"/>
      <p:regular r:id="rId140"/>
      <p:italic r:id="rId141"/>
    </p:embeddedFont>
    <p:embeddedFont>
      <p:font typeface="Roboto Condensed" panose="020B0604020202020204" charset="0"/>
      <p:regular r:id="rId142"/>
      <p:bold r:id="rId143"/>
      <p:italic r:id="rId144"/>
      <p:boldItalic r:id="rId145"/>
    </p:embeddedFont>
    <p:embeddedFont>
      <p:font typeface="Lora" panose="020B0604020202020204" charset="0"/>
      <p:regular r:id="rId146"/>
      <p:bold r:id="rId147"/>
      <p:italic r:id="rId148"/>
      <p:boldItalic r:id="rId149"/>
    </p:embeddedFont>
    <p:embeddedFont>
      <p:font typeface="Calibri" panose="020F0502020204030204" pitchFamily="34" charset="0"/>
      <p:regular r:id="rId150"/>
      <p:bold r:id="rId151"/>
      <p:italic r:id="rId152"/>
      <p:boldItalic r:id="rId153"/>
    </p:embeddedFont>
    <p:embeddedFont>
      <p:font typeface="Georgia" panose="02040502050405020303" pitchFamily="18" charset="0"/>
      <p:regular r:id="rId154"/>
      <p:bold r:id="rId155"/>
      <p:italic r:id="rId156"/>
      <p:boldItalic r:id="rId157"/>
    </p:embeddedFont>
    <p:embeddedFont>
      <p:font typeface="Tahoma" panose="020B0604030504040204" pitchFamily="34" charset="0"/>
      <p:regular r:id="rId158"/>
      <p:bold r:id="rId159"/>
    </p:embeddedFont>
    <p:embeddedFont>
      <p:font typeface="Palatino Linotype" panose="02040502050505030304" pitchFamily="18" charset="0"/>
      <p:regular r:id="rId160"/>
      <p:bold r:id="rId161"/>
      <p:italic r:id="rId162"/>
      <p:boldItalic r:id="rId1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orient="horz" pos="2016">
          <p15:clr>
            <a:srgbClr val="A4A3A4"/>
          </p15:clr>
        </p15:guide>
        <p15:guide id="4"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F07"/>
    <a:srgbClr val="FFCD00"/>
    <a:srgbClr val="EE8512"/>
    <a:srgbClr val="967900"/>
    <a:srgbClr val="82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99C4232-7DD5-4FC4-B2FA-767C3B36794B}">
  <a:tblStyle styleId="{499C4232-7DD5-4FC4-B2FA-767C3B36794B}"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38" autoAdjust="0"/>
    <p:restoredTop sz="95018" autoAdjust="0"/>
  </p:normalViewPr>
  <p:slideViewPr>
    <p:cSldViewPr>
      <p:cViewPr>
        <p:scale>
          <a:sx n="66" d="100"/>
          <a:sy n="66" d="100"/>
        </p:scale>
        <p:origin x="-534" y="-198"/>
      </p:cViewPr>
      <p:guideLst>
        <p:guide orient="horz" pos="1620"/>
        <p:guide orient="horz" pos="2016"/>
        <p:guide pos="2880"/>
        <p:guide pos="3839"/>
      </p:guideLst>
    </p:cSldViewPr>
  </p:slideViewPr>
  <p:outlineViewPr>
    <p:cViewPr>
      <p:scale>
        <a:sx n="33" d="100"/>
        <a:sy n="33" d="100"/>
      </p:scale>
      <p:origin x="0" y="31458"/>
    </p:cViewPr>
  </p:outlineViewPr>
  <p:notesTextViewPr>
    <p:cViewPr>
      <p:scale>
        <a:sx n="100" d="100"/>
        <a:sy n="100" d="100"/>
      </p:scale>
      <p:origin x="0" y="0"/>
    </p:cViewPr>
  </p:notesTextViewPr>
  <p:sorterViewPr>
    <p:cViewPr>
      <p:scale>
        <a:sx n="100" d="100"/>
        <a:sy n="100" d="100"/>
      </p:scale>
      <p:origin x="0" y="-4057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4.fntdata"/><Relationship Id="rId159" Type="http://schemas.openxmlformats.org/officeDocument/2006/relationships/font" Target="fonts/font2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5.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2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5.fntdata"/><Relationship Id="rId85" Type="http://schemas.openxmlformats.org/officeDocument/2006/relationships/slide" Target="slides/slide84.xml"/><Relationship Id="rId150" Type="http://schemas.openxmlformats.org/officeDocument/2006/relationships/font" Target="fonts/font16.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6.fntdata"/><Relationship Id="rId145" Type="http://schemas.openxmlformats.org/officeDocument/2006/relationships/font" Target="fonts/font11.fntdata"/><Relationship Id="rId161" Type="http://schemas.openxmlformats.org/officeDocument/2006/relationships/font" Target="fonts/font27.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1.fntdata"/><Relationship Id="rId151" Type="http://schemas.openxmlformats.org/officeDocument/2006/relationships/font" Target="fonts/font17.fntdata"/><Relationship Id="rId156" Type="http://schemas.openxmlformats.org/officeDocument/2006/relationships/font" Target="fonts/font2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7.fntdata"/><Relationship Id="rId146" Type="http://schemas.openxmlformats.org/officeDocument/2006/relationships/font" Target="fonts/font12.fntdata"/><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2.fntdata"/><Relationship Id="rId157" Type="http://schemas.openxmlformats.org/officeDocument/2006/relationships/font" Target="fonts/font2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8.fntdata"/><Relationship Id="rId163" Type="http://schemas.openxmlformats.org/officeDocument/2006/relationships/font" Target="fonts/font2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3.fntdata"/><Relationship Id="rId158"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9.fntdata"/><Relationship Id="rId148" Type="http://schemas.openxmlformats.org/officeDocument/2006/relationships/font" Target="fonts/font14.fntdata"/><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54" Type="http://schemas.openxmlformats.org/officeDocument/2006/relationships/font" Target="fonts/font20.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0.fntdata"/><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handoutMaster" Target="handoutMasters/handoutMaster1.xml"/><Relationship Id="rId80" Type="http://schemas.openxmlformats.org/officeDocument/2006/relationships/slide" Target="slides/slide79.xml"/><Relationship Id="rId155" Type="http://schemas.openxmlformats.org/officeDocument/2006/relationships/font" Target="fonts/font21.fntdata"/></Relationships>
</file>

<file path=ppt/charts/_rels/chart1.xml.rels><?xml version="1.0" encoding="UTF-8" standalone="yes"?>
<Relationships xmlns="http://schemas.openxmlformats.org/package/2006/relationships"><Relationship Id="rId1" Type="http://schemas.openxmlformats.org/officeDocument/2006/relationships/oleObject" Target="file:///C:\Efinacademy\Financial%20Market%20Program%20-%20Level%20I\FMP%20Level%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Efinacademy\Financial%20Market%20Program%20-%20Level%20I\FMP%20Level%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Cost of living monthly </a:t>
            </a:r>
          </a:p>
        </c:rich>
      </c:tx>
      <c:layout/>
      <c:overlay val="0"/>
      <c:spPr>
        <a:noFill/>
        <a:ln>
          <a:noFill/>
        </a:ln>
        <a:effectLst/>
      </c:spPr>
    </c:title>
    <c:autoTitleDeleted val="0"/>
    <c:plotArea>
      <c:layout/>
      <c:barChart>
        <c:barDir val="col"/>
        <c:grouping val="clustered"/>
        <c:varyColors val="0"/>
        <c:ser>
          <c:idx val="0"/>
          <c:order val="0"/>
          <c:tx>
            <c:strRef>
              <c:f>'Retirement Corpus'!$E$16</c:f>
              <c:strCache>
                <c:ptCount val="1"/>
                <c:pt idx="0">
                  <c:v>Cost of living monthly </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'Retirement Corpus'!$F$15:$J$15</c:f>
              <c:strCache>
                <c:ptCount val="5"/>
                <c:pt idx="0">
                  <c:v>Base year</c:v>
                </c:pt>
                <c:pt idx="1">
                  <c:v>5 Years</c:v>
                </c:pt>
                <c:pt idx="2">
                  <c:v>10 years</c:v>
                </c:pt>
                <c:pt idx="3">
                  <c:v>15 years</c:v>
                </c:pt>
                <c:pt idx="4">
                  <c:v>20 years</c:v>
                </c:pt>
              </c:strCache>
            </c:strRef>
          </c:cat>
          <c:val>
            <c:numRef>
              <c:f>'Retirement Corpus'!$F$16:$J$16</c:f>
              <c:numCache>
                <c:formatCode>0</c:formatCode>
                <c:ptCount val="5"/>
                <c:pt idx="0">
                  <c:v>50000</c:v>
                </c:pt>
                <c:pt idx="1">
                  <c:v>66911.278880000013</c:v>
                </c:pt>
                <c:pt idx="2">
                  <c:v>89542.384827142712</c:v>
                </c:pt>
                <c:pt idx="3">
                  <c:v>119827.90965498467</c:v>
                </c:pt>
                <c:pt idx="4">
                  <c:v>160356.77361064241</c:v>
                </c:pt>
              </c:numCache>
            </c:numRef>
          </c:val>
          <c:extLst xmlns:c16r2="http://schemas.microsoft.com/office/drawing/2015/06/chart">
            <c:ext xmlns:c16="http://schemas.microsoft.com/office/drawing/2014/chart" uri="{C3380CC4-5D6E-409C-BE32-E72D297353CC}">
              <c16:uniqueId val="{00000000-756A-478E-B81E-5F5B67C1ECA9}"/>
            </c:ext>
          </c:extLst>
        </c:ser>
        <c:dLbls>
          <c:showLegendKey val="0"/>
          <c:showVal val="1"/>
          <c:showCatName val="0"/>
          <c:showSerName val="0"/>
          <c:showPercent val="0"/>
          <c:showBubbleSize val="0"/>
        </c:dLbls>
        <c:gapWidth val="219"/>
        <c:overlap val="-27"/>
        <c:axId val="419514880"/>
        <c:axId val="44417024"/>
      </c:barChart>
      <c:catAx>
        <c:axId val="41951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4417024"/>
        <c:crosses val="autoZero"/>
        <c:auto val="1"/>
        <c:lblAlgn val="ctr"/>
        <c:lblOffset val="100"/>
        <c:noMultiLvlLbl val="0"/>
      </c:catAx>
      <c:valAx>
        <c:axId val="44417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514880"/>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Money Value</a:t>
            </a:r>
          </a:p>
        </c:rich>
      </c:tx>
      <c:layout/>
      <c:overlay val="0"/>
      <c:spPr>
        <a:noFill/>
        <a:ln>
          <a:noFill/>
        </a:ln>
        <a:effectLst/>
      </c:spPr>
    </c:title>
    <c:autoTitleDeleted val="0"/>
    <c:plotArea>
      <c:layout/>
      <c:barChart>
        <c:barDir val="col"/>
        <c:grouping val="clustered"/>
        <c:varyColors val="0"/>
        <c:ser>
          <c:idx val="0"/>
          <c:order val="0"/>
          <c:tx>
            <c:strRef>
              <c:f>'Retirement Corpus'!$E$18</c:f>
              <c:strCache>
                <c:ptCount val="1"/>
                <c:pt idx="0">
                  <c:v>Money Value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spPr>
              <a:solidFill>
                <a:schemeClr val="lt1"/>
              </a:solidFill>
              <a:ln w="25400" cap="flat" cmpd="sng" algn="ctr">
                <a:solidFill>
                  <a:schemeClr val="accent1"/>
                </a:solidFill>
                <a:prstDash val="solid"/>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'Retirement Corpus'!$F$17:$J$17</c:f>
              <c:strCache>
                <c:ptCount val="5"/>
                <c:pt idx="0">
                  <c:v>Base year</c:v>
                </c:pt>
                <c:pt idx="1">
                  <c:v>5 Years</c:v>
                </c:pt>
                <c:pt idx="2">
                  <c:v>10 years</c:v>
                </c:pt>
                <c:pt idx="3">
                  <c:v>15 years</c:v>
                </c:pt>
                <c:pt idx="4">
                  <c:v>20 years</c:v>
                </c:pt>
              </c:strCache>
            </c:strRef>
          </c:cat>
          <c:val>
            <c:numRef>
              <c:f>'Retirement Corpus'!$F$18:$J$18</c:f>
              <c:numCache>
                <c:formatCode>"₹"#,##0.00_);[Red]\("₹"#,##0.00\)</c:formatCode>
                <c:ptCount val="5"/>
                <c:pt idx="0" formatCode="General">
                  <c:v>100000</c:v>
                </c:pt>
                <c:pt idx="1">
                  <c:v>74725.81728660567</c:v>
                </c:pt>
                <c:pt idx="2">
                  <c:v>55839.477691511747</c:v>
                </c:pt>
                <c:pt idx="3">
                  <c:v>41726.506073554032</c:v>
                </c:pt>
                <c:pt idx="4">
                  <c:v>31180.472688608428</c:v>
                </c:pt>
              </c:numCache>
            </c:numRef>
          </c:val>
          <c:extLst xmlns:c16r2="http://schemas.microsoft.com/office/drawing/2015/06/chart">
            <c:ext xmlns:c16="http://schemas.microsoft.com/office/drawing/2014/chart" uri="{C3380CC4-5D6E-409C-BE32-E72D297353CC}">
              <c16:uniqueId val="{00000000-7503-4A4B-8F88-8E465CE37FED}"/>
            </c:ext>
          </c:extLst>
        </c:ser>
        <c:dLbls>
          <c:showLegendKey val="0"/>
          <c:showVal val="1"/>
          <c:showCatName val="0"/>
          <c:showSerName val="0"/>
          <c:showPercent val="0"/>
          <c:showBubbleSize val="0"/>
        </c:dLbls>
        <c:gapWidth val="315"/>
        <c:overlap val="-40"/>
        <c:axId val="419515392"/>
        <c:axId val="187940160"/>
      </c:barChart>
      <c:catAx>
        <c:axId val="41951539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87940160"/>
        <c:crosses val="autoZero"/>
        <c:auto val="1"/>
        <c:lblAlgn val="ctr"/>
        <c:lblOffset val="100"/>
        <c:noMultiLvlLbl val="0"/>
      </c:catAx>
      <c:valAx>
        <c:axId val="18794016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419515392"/>
        <c:crosses val="autoZero"/>
        <c:crossBetween val="between"/>
      </c:valAx>
      <c:spPr>
        <a:noFill/>
        <a:ln>
          <a:noFill/>
        </a:ln>
        <a:effectLst/>
      </c:spPr>
    </c:plotArea>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B40C2-8A88-4819-A108-5966C7DA5E35}" type="doc">
      <dgm:prSet loTypeId="urn:microsoft.com/office/officeart/2005/8/layout/lProcess3" loCatId="process" qsTypeId="urn:microsoft.com/office/officeart/2005/8/quickstyle/simple1" qsCatId="simple" csTypeId="urn:microsoft.com/office/officeart/2005/8/colors/colorful1#1" csCatId="colorful" phldr="1"/>
      <dgm:spPr/>
      <dgm:t>
        <a:bodyPr/>
        <a:lstStyle/>
        <a:p>
          <a:endParaRPr lang="en-US"/>
        </a:p>
      </dgm:t>
    </dgm:pt>
    <dgm:pt modelId="{771DE48C-8940-408F-92C3-BAEB52E6F9DD}">
      <dgm:prSet phldrT="[Text]" custT="1"/>
      <dgm:spPr/>
      <dgm:t>
        <a:bodyPr/>
        <a:lstStyle/>
        <a:p>
          <a:r>
            <a:rPr lang="en-US" sz="1600" dirty="0">
              <a:latin typeface="Calibri" pitchFamily="34" charset="0"/>
              <a:cs typeface="Calibri" pitchFamily="34" charset="0"/>
            </a:rPr>
            <a:t>Why</a:t>
          </a:r>
        </a:p>
      </dgm:t>
    </dgm:pt>
    <dgm:pt modelId="{D554B142-8934-43F7-B108-BAB66BAE5221}" type="parTrans" cxnId="{6C5AEC2F-8D73-4F9C-B33D-2DB109207442}">
      <dgm:prSet/>
      <dgm:spPr/>
      <dgm:t>
        <a:bodyPr/>
        <a:lstStyle/>
        <a:p>
          <a:endParaRPr lang="en-US" sz="1600">
            <a:latin typeface="Calibri" pitchFamily="34" charset="0"/>
            <a:cs typeface="Calibri" pitchFamily="34" charset="0"/>
          </a:endParaRPr>
        </a:p>
      </dgm:t>
    </dgm:pt>
    <dgm:pt modelId="{1E2A8692-FC1B-4688-AF77-3F65D7F5604C}" type="sibTrans" cxnId="{6C5AEC2F-8D73-4F9C-B33D-2DB109207442}">
      <dgm:prSet/>
      <dgm:spPr/>
      <dgm:t>
        <a:bodyPr/>
        <a:lstStyle/>
        <a:p>
          <a:endParaRPr lang="en-US" sz="1600">
            <a:latin typeface="Calibri" pitchFamily="34" charset="0"/>
            <a:cs typeface="Calibri" pitchFamily="34" charset="0"/>
          </a:endParaRPr>
        </a:p>
      </dgm:t>
    </dgm:pt>
    <dgm:pt modelId="{60E91BF7-25D5-44CA-8D36-CB3563C46AD5}">
      <dgm:prSet phldrT="[Text]" custT="1"/>
      <dgm:spPr/>
      <dgm:t>
        <a:bodyPr/>
        <a:lstStyle/>
        <a:p>
          <a:r>
            <a:rPr lang="en-US" sz="1600" dirty="0">
              <a:latin typeface="Calibri" pitchFamily="34" charset="0"/>
              <a:cs typeface="Calibri" pitchFamily="34" charset="0"/>
            </a:rPr>
            <a:t>How</a:t>
          </a:r>
        </a:p>
      </dgm:t>
    </dgm:pt>
    <dgm:pt modelId="{12580D67-A69C-4C39-986E-A15BAC9FF50B}" type="parTrans" cxnId="{06E7815B-7CB4-46E1-AFCF-6B62D92EDB8E}">
      <dgm:prSet/>
      <dgm:spPr/>
      <dgm:t>
        <a:bodyPr/>
        <a:lstStyle/>
        <a:p>
          <a:endParaRPr lang="en-US" sz="1600">
            <a:latin typeface="Calibri" pitchFamily="34" charset="0"/>
            <a:cs typeface="Calibri" pitchFamily="34" charset="0"/>
          </a:endParaRPr>
        </a:p>
      </dgm:t>
    </dgm:pt>
    <dgm:pt modelId="{9E7878A0-59DB-4C5E-8392-FB8BE17A117F}" type="sibTrans" cxnId="{06E7815B-7CB4-46E1-AFCF-6B62D92EDB8E}">
      <dgm:prSet/>
      <dgm:spPr/>
      <dgm:t>
        <a:bodyPr/>
        <a:lstStyle/>
        <a:p>
          <a:endParaRPr lang="en-US" sz="1600">
            <a:latin typeface="Calibri" pitchFamily="34" charset="0"/>
            <a:cs typeface="Calibri" pitchFamily="34" charset="0"/>
          </a:endParaRPr>
        </a:p>
      </dgm:t>
    </dgm:pt>
    <dgm:pt modelId="{86448A56-9ADF-4813-A719-04899824669A}">
      <dgm:prSet phldrT="[Text]" custT="1"/>
      <dgm:spPr/>
      <dgm:t>
        <a:bodyPr/>
        <a:lstStyle/>
        <a:p>
          <a:r>
            <a:rPr lang="en-US" sz="1600" dirty="0">
              <a:latin typeface="Calibri" pitchFamily="34" charset="0"/>
              <a:cs typeface="Calibri" pitchFamily="34" charset="0"/>
            </a:rPr>
            <a:t>What</a:t>
          </a:r>
        </a:p>
      </dgm:t>
    </dgm:pt>
    <dgm:pt modelId="{7226AA52-A882-422F-89BE-E98ABF1E313F}" type="sibTrans" cxnId="{2E10A34F-503F-40AD-8418-9DACE757DDAE}">
      <dgm:prSet/>
      <dgm:spPr/>
      <dgm:t>
        <a:bodyPr/>
        <a:lstStyle/>
        <a:p>
          <a:endParaRPr lang="en-US" sz="1600">
            <a:latin typeface="Calibri" pitchFamily="34" charset="0"/>
            <a:cs typeface="Calibri" pitchFamily="34" charset="0"/>
          </a:endParaRPr>
        </a:p>
      </dgm:t>
    </dgm:pt>
    <dgm:pt modelId="{7400A258-8EA3-4E72-A5DC-0C68C7176678}" type="parTrans" cxnId="{2E10A34F-503F-40AD-8418-9DACE757DDAE}">
      <dgm:prSet/>
      <dgm:spPr/>
      <dgm:t>
        <a:bodyPr/>
        <a:lstStyle/>
        <a:p>
          <a:endParaRPr lang="en-US" sz="1600">
            <a:latin typeface="Calibri" pitchFamily="34" charset="0"/>
            <a:cs typeface="Calibri" pitchFamily="34" charset="0"/>
          </a:endParaRPr>
        </a:p>
      </dgm:t>
    </dgm:pt>
    <dgm:pt modelId="{6F63F252-1058-4D3F-AA00-AD27E183C38D}" type="pres">
      <dgm:prSet presAssocID="{FF0B40C2-8A88-4819-A108-5966C7DA5E35}" presName="Name0" presStyleCnt="0">
        <dgm:presLayoutVars>
          <dgm:chPref val="3"/>
          <dgm:dir/>
          <dgm:animLvl val="lvl"/>
          <dgm:resizeHandles/>
        </dgm:presLayoutVars>
      </dgm:prSet>
      <dgm:spPr/>
      <dgm:t>
        <a:bodyPr/>
        <a:lstStyle/>
        <a:p>
          <a:endParaRPr lang="en-IN"/>
        </a:p>
      </dgm:t>
    </dgm:pt>
    <dgm:pt modelId="{BA465B13-7233-4BD9-8607-8DF6DFF50FD1}" type="pres">
      <dgm:prSet presAssocID="{86448A56-9ADF-4813-A719-04899824669A}" presName="horFlow" presStyleCnt="0"/>
      <dgm:spPr/>
    </dgm:pt>
    <dgm:pt modelId="{F871E567-7E38-4468-96EA-F7AF7C4E9DB5}" type="pres">
      <dgm:prSet presAssocID="{86448A56-9ADF-4813-A719-04899824669A}" presName="bigChev" presStyleLbl="node1" presStyleIdx="0" presStyleCnt="3"/>
      <dgm:spPr/>
      <dgm:t>
        <a:bodyPr/>
        <a:lstStyle/>
        <a:p>
          <a:endParaRPr lang="en-IN"/>
        </a:p>
      </dgm:t>
    </dgm:pt>
    <dgm:pt modelId="{0809C6B5-287A-4A79-BF2D-36C146C51CE3}" type="pres">
      <dgm:prSet presAssocID="{86448A56-9ADF-4813-A719-04899824669A}" presName="vSp" presStyleCnt="0"/>
      <dgm:spPr/>
    </dgm:pt>
    <dgm:pt modelId="{8233776D-4878-446F-89E8-5D07BD213F1D}" type="pres">
      <dgm:prSet presAssocID="{771DE48C-8940-408F-92C3-BAEB52E6F9DD}" presName="horFlow" presStyleCnt="0"/>
      <dgm:spPr/>
    </dgm:pt>
    <dgm:pt modelId="{0DE23C03-54F0-4ABF-9E5D-54397A2DE5AF}" type="pres">
      <dgm:prSet presAssocID="{771DE48C-8940-408F-92C3-BAEB52E6F9DD}" presName="bigChev" presStyleLbl="node1" presStyleIdx="1" presStyleCnt="3"/>
      <dgm:spPr/>
      <dgm:t>
        <a:bodyPr/>
        <a:lstStyle/>
        <a:p>
          <a:endParaRPr lang="en-IN"/>
        </a:p>
      </dgm:t>
    </dgm:pt>
    <dgm:pt modelId="{554DB0C9-8BFA-44F8-81AC-B3CEF9CEE42E}" type="pres">
      <dgm:prSet presAssocID="{771DE48C-8940-408F-92C3-BAEB52E6F9DD}" presName="vSp" presStyleCnt="0"/>
      <dgm:spPr/>
    </dgm:pt>
    <dgm:pt modelId="{C4333489-0B17-475E-A70E-5D9DEBC7B0BA}" type="pres">
      <dgm:prSet presAssocID="{60E91BF7-25D5-44CA-8D36-CB3563C46AD5}" presName="horFlow" presStyleCnt="0"/>
      <dgm:spPr/>
    </dgm:pt>
    <dgm:pt modelId="{346D3BDD-0B0F-4B15-9C4D-8AF1B0549AE7}" type="pres">
      <dgm:prSet presAssocID="{60E91BF7-25D5-44CA-8D36-CB3563C46AD5}" presName="bigChev" presStyleLbl="node1" presStyleIdx="2" presStyleCnt="3"/>
      <dgm:spPr/>
      <dgm:t>
        <a:bodyPr/>
        <a:lstStyle/>
        <a:p>
          <a:endParaRPr lang="en-IN"/>
        </a:p>
      </dgm:t>
    </dgm:pt>
  </dgm:ptLst>
  <dgm:cxnLst>
    <dgm:cxn modelId="{6C5AEC2F-8D73-4F9C-B33D-2DB109207442}" srcId="{FF0B40C2-8A88-4819-A108-5966C7DA5E35}" destId="{771DE48C-8940-408F-92C3-BAEB52E6F9DD}" srcOrd="1" destOrd="0" parTransId="{D554B142-8934-43F7-B108-BAB66BAE5221}" sibTransId="{1E2A8692-FC1B-4688-AF77-3F65D7F5604C}"/>
    <dgm:cxn modelId="{2E10A34F-503F-40AD-8418-9DACE757DDAE}" srcId="{FF0B40C2-8A88-4819-A108-5966C7DA5E35}" destId="{86448A56-9ADF-4813-A719-04899824669A}" srcOrd="0" destOrd="0" parTransId="{7400A258-8EA3-4E72-A5DC-0C68C7176678}" sibTransId="{7226AA52-A882-422F-89BE-E98ABF1E313F}"/>
    <dgm:cxn modelId="{06E7815B-7CB4-46E1-AFCF-6B62D92EDB8E}" srcId="{FF0B40C2-8A88-4819-A108-5966C7DA5E35}" destId="{60E91BF7-25D5-44CA-8D36-CB3563C46AD5}" srcOrd="2" destOrd="0" parTransId="{12580D67-A69C-4C39-986E-A15BAC9FF50B}" sibTransId="{9E7878A0-59DB-4C5E-8392-FB8BE17A117F}"/>
    <dgm:cxn modelId="{CE5275FF-F964-436A-AB39-D9B0C998DA39}" type="presOf" srcId="{86448A56-9ADF-4813-A719-04899824669A}" destId="{F871E567-7E38-4468-96EA-F7AF7C4E9DB5}" srcOrd="0" destOrd="0" presId="urn:microsoft.com/office/officeart/2005/8/layout/lProcess3"/>
    <dgm:cxn modelId="{554A50A7-F2FA-45BA-BB11-F6958205FABC}" type="presOf" srcId="{771DE48C-8940-408F-92C3-BAEB52E6F9DD}" destId="{0DE23C03-54F0-4ABF-9E5D-54397A2DE5AF}" srcOrd="0" destOrd="0" presId="urn:microsoft.com/office/officeart/2005/8/layout/lProcess3"/>
    <dgm:cxn modelId="{933BA2EB-D440-4DF1-9F33-6AED78373912}" type="presOf" srcId="{60E91BF7-25D5-44CA-8D36-CB3563C46AD5}" destId="{346D3BDD-0B0F-4B15-9C4D-8AF1B0549AE7}" srcOrd="0" destOrd="0" presId="urn:microsoft.com/office/officeart/2005/8/layout/lProcess3"/>
    <dgm:cxn modelId="{8A2199D1-4551-4B51-A395-9F6EC81BCDA6}" type="presOf" srcId="{FF0B40C2-8A88-4819-A108-5966C7DA5E35}" destId="{6F63F252-1058-4D3F-AA00-AD27E183C38D}" srcOrd="0" destOrd="0" presId="urn:microsoft.com/office/officeart/2005/8/layout/lProcess3"/>
    <dgm:cxn modelId="{408FAFD0-0B8C-4AE1-B46E-C2D5D807F57F}" type="presParOf" srcId="{6F63F252-1058-4D3F-AA00-AD27E183C38D}" destId="{BA465B13-7233-4BD9-8607-8DF6DFF50FD1}" srcOrd="0" destOrd="0" presId="urn:microsoft.com/office/officeart/2005/8/layout/lProcess3"/>
    <dgm:cxn modelId="{B87E9DF6-3649-4D84-AAC1-9BAE4B79D56A}" type="presParOf" srcId="{BA465B13-7233-4BD9-8607-8DF6DFF50FD1}" destId="{F871E567-7E38-4468-96EA-F7AF7C4E9DB5}" srcOrd="0" destOrd="0" presId="urn:microsoft.com/office/officeart/2005/8/layout/lProcess3"/>
    <dgm:cxn modelId="{4410C10C-73D6-4C3C-B420-F2A0A45B29A6}" type="presParOf" srcId="{6F63F252-1058-4D3F-AA00-AD27E183C38D}" destId="{0809C6B5-287A-4A79-BF2D-36C146C51CE3}" srcOrd="1" destOrd="0" presId="urn:microsoft.com/office/officeart/2005/8/layout/lProcess3"/>
    <dgm:cxn modelId="{8D6BFBEF-E6F1-40D3-A65C-968F47CF8AF1}" type="presParOf" srcId="{6F63F252-1058-4D3F-AA00-AD27E183C38D}" destId="{8233776D-4878-446F-89E8-5D07BD213F1D}" srcOrd="2" destOrd="0" presId="urn:microsoft.com/office/officeart/2005/8/layout/lProcess3"/>
    <dgm:cxn modelId="{3A9F8224-6EB6-4E40-A143-A9A86B2957FC}" type="presParOf" srcId="{8233776D-4878-446F-89E8-5D07BD213F1D}" destId="{0DE23C03-54F0-4ABF-9E5D-54397A2DE5AF}" srcOrd="0" destOrd="0" presId="urn:microsoft.com/office/officeart/2005/8/layout/lProcess3"/>
    <dgm:cxn modelId="{EA654D1E-E30D-4CBB-8B88-1B72F35E711E}" type="presParOf" srcId="{6F63F252-1058-4D3F-AA00-AD27E183C38D}" destId="{554DB0C9-8BFA-44F8-81AC-B3CEF9CEE42E}" srcOrd="3" destOrd="0" presId="urn:microsoft.com/office/officeart/2005/8/layout/lProcess3"/>
    <dgm:cxn modelId="{DE2CAAF7-CFDB-40FD-BC35-0FD0FB39E2E9}" type="presParOf" srcId="{6F63F252-1058-4D3F-AA00-AD27E183C38D}" destId="{C4333489-0B17-475E-A70E-5D9DEBC7B0BA}" srcOrd="4" destOrd="0" presId="urn:microsoft.com/office/officeart/2005/8/layout/lProcess3"/>
    <dgm:cxn modelId="{41F5893A-CB2C-4747-9D39-DC98744CDEBF}" type="presParOf" srcId="{C4333489-0B17-475E-A70E-5D9DEBC7B0BA}" destId="{346D3BDD-0B0F-4B15-9C4D-8AF1B0549AE7}"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392AB4-2D50-45F5-8D61-5993A7F0BCE3}" type="doc">
      <dgm:prSet loTypeId="urn:microsoft.com/office/officeart/2005/8/layout/bProcess3" loCatId="process" qsTypeId="urn:microsoft.com/office/officeart/2005/8/quickstyle/simple1" qsCatId="simple" csTypeId="urn:microsoft.com/office/officeart/2005/8/colors/colorful1#7" csCatId="colorful" phldr="1"/>
      <dgm:spPr/>
      <dgm:t>
        <a:bodyPr/>
        <a:lstStyle/>
        <a:p>
          <a:endParaRPr lang="en-US"/>
        </a:p>
      </dgm:t>
    </dgm:pt>
    <dgm:pt modelId="{D9CD6071-AF3C-4365-97FE-E392914AB675}">
      <dgm:prSet phldrT="[Text]" custT="1"/>
      <dgm:spPr/>
      <dgm:t>
        <a:bodyPr/>
        <a:lstStyle/>
        <a:p>
          <a:r>
            <a:rPr lang="en-US" sz="2000" dirty="0">
              <a:latin typeface="Calibri" pitchFamily="34" charset="0"/>
              <a:cs typeface="Calibri" pitchFamily="34" charset="0"/>
            </a:rPr>
            <a:t>Know your present monthly income and expenditure</a:t>
          </a:r>
        </a:p>
      </dgm:t>
    </dgm:pt>
    <dgm:pt modelId="{53D973D5-C390-463E-9BA9-760445DA2F9E}" type="parTrans" cxnId="{AF951E6A-90F8-4D5A-A261-FFBE40F5464D}">
      <dgm:prSet/>
      <dgm:spPr/>
      <dgm:t>
        <a:bodyPr/>
        <a:lstStyle/>
        <a:p>
          <a:endParaRPr lang="en-US" sz="1400">
            <a:latin typeface="Calibri" pitchFamily="34" charset="0"/>
            <a:cs typeface="Calibri" pitchFamily="34" charset="0"/>
          </a:endParaRPr>
        </a:p>
      </dgm:t>
    </dgm:pt>
    <dgm:pt modelId="{A3D127F6-2F12-4783-99A2-69800D49DA4E}" type="sibTrans" cxnId="{AF951E6A-90F8-4D5A-A261-FFBE40F5464D}">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968446B9-E846-4FF6-BD61-DBFB3C4B5796}">
      <dgm:prSet phldrT="[Text]" custT="1"/>
      <dgm:spPr/>
      <dgm:t>
        <a:bodyPr/>
        <a:lstStyle/>
        <a:p>
          <a:r>
            <a:rPr lang="en-US" sz="2000" dirty="0">
              <a:latin typeface="Calibri" pitchFamily="34" charset="0"/>
              <a:cs typeface="Calibri" pitchFamily="34" charset="0"/>
            </a:rPr>
            <a:t>Estimate how much income your need per month after retirement</a:t>
          </a:r>
        </a:p>
      </dgm:t>
    </dgm:pt>
    <dgm:pt modelId="{2B5CC5A3-9791-4FC2-9072-7550C57C6491}" type="parTrans" cxnId="{8A69532B-25B1-477F-AA12-E645A3E1C924}">
      <dgm:prSet/>
      <dgm:spPr/>
      <dgm:t>
        <a:bodyPr/>
        <a:lstStyle/>
        <a:p>
          <a:endParaRPr lang="en-US" sz="1400">
            <a:latin typeface="Calibri" pitchFamily="34" charset="0"/>
            <a:cs typeface="Calibri" pitchFamily="34" charset="0"/>
          </a:endParaRPr>
        </a:p>
      </dgm:t>
    </dgm:pt>
    <dgm:pt modelId="{941F8C24-479F-4D08-B029-988F4902E668}" type="sibTrans" cxnId="{8A69532B-25B1-477F-AA12-E645A3E1C924}">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79EC77F8-A5DC-4FBD-854B-8917F821D0FC}">
      <dgm:prSet phldrT="[Text]" custT="1"/>
      <dgm:spPr/>
      <dgm:t>
        <a:bodyPr/>
        <a:lstStyle/>
        <a:p>
          <a:r>
            <a:rPr lang="en-US" sz="2000" dirty="0">
              <a:latin typeface="Calibri" pitchFamily="34" charset="0"/>
              <a:cs typeface="Calibri" pitchFamily="34" charset="0"/>
            </a:rPr>
            <a:t>Estimate a corpus that would generate  your monthly required income</a:t>
          </a:r>
        </a:p>
      </dgm:t>
    </dgm:pt>
    <dgm:pt modelId="{87F13B14-B977-4229-9E08-D32CF73BB3E7}" type="parTrans" cxnId="{0799B7DA-6B6C-4E2E-BAE0-F4A9AA8E47A5}">
      <dgm:prSet/>
      <dgm:spPr/>
      <dgm:t>
        <a:bodyPr/>
        <a:lstStyle/>
        <a:p>
          <a:endParaRPr lang="en-US" sz="1400">
            <a:latin typeface="Calibri" pitchFamily="34" charset="0"/>
            <a:cs typeface="Calibri" pitchFamily="34" charset="0"/>
          </a:endParaRPr>
        </a:p>
      </dgm:t>
    </dgm:pt>
    <dgm:pt modelId="{ECD7A2B2-6477-4588-852D-85BC5358564A}" type="sibTrans" cxnId="{0799B7DA-6B6C-4E2E-BAE0-F4A9AA8E47A5}">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2EA767D0-CF5A-4833-BC34-3D748B621555}">
      <dgm:prSet phldrT="[Text]" custT="1"/>
      <dgm:spPr/>
      <dgm:t>
        <a:bodyPr/>
        <a:lstStyle/>
        <a:p>
          <a:r>
            <a:rPr lang="en-US" sz="2000" dirty="0">
              <a:latin typeface="Calibri" pitchFamily="34" charset="0"/>
              <a:cs typeface="Calibri" pitchFamily="34" charset="0"/>
            </a:rPr>
            <a:t>Calculate how much you need to save per month to be able to build that corpus</a:t>
          </a:r>
        </a:p>
      </dgm:t>
    </dgm:pt>
    <dgm:pt modelId="{638E7027-DF51-4B59-8CB0-804034CAE20A}" type="parTrans" cxnId="{8BD10ECC-9CC0-4C41-8A00-A44F48F0A356}">
      <dgm:prSet/>
      <dgm:spPr/>
      <dgm:t>
        <a:bodyPr/>
        <a:lstStyle/>
        <a:p>
          <a:endParaRPr lang="en-US" sz="1400">
            <a:latin typeface="Calibri" pitchFamily="34" charset="0"/>
            <a:cs typeface="Calibri" pitchFamily="34" charset="0"/>
          </a:endParaRPr>
        </a:p>
      </dgm:t>
    </dgm:pt>
    <dgm:pt modelId="{F7702D4C-FBD5-45C0-BA31-3319E9C5716A}" type="sibTrans" cxnId="{8BD10ECC-9CC0-4C41-8A00-A44F48F0A356}">
      <dgm:prSet/>
      <dgm:spPr/>
      <dgm:t>
        <a:bodyPr/>
        <a:lstStyle/>
        <a:p>
          <a:endParaRPr lang="en-US" sz="1400">
            <a:latin typeface="Calibri" pitchFamily="34" charset="0"/>
            <a:cs typeface="Calibri" pitchFamily="34" charset="0"/>
          </a:endParaRPr>
        </a:p>
      </dgm:t>
    </dgm:pt>
    <dgm:pt modelId="{3EA32934-B6B0-4DAD-AA42-5A3C4659D99E}" type="pres">
      <dgm:prSet presAssocID="{97392AB4-2D50-45F5-8D61-5993A7F0BCE3}" presName="Name0" presStyleCnt="0">
        <dgm:presLayoutVars>
          <dgm:dir/>
          <dgm:resizeHandles val="exact"/>
        </dgm:presLayoutVars>
      </dgm:prSet>
      <dgm:spPr/>
      <dgm:t>
        <a:bodyPr/>
        <a:lstStyle/>
        <a:p>
          <a:endParaRPr lang="en-IN"/>
        </a:p>
      </dgm:t>
    </dgm:pt>
    <dgm:pt modelId="{530F98A3-C875-421B-ACBD-3E6A58219C81}" type="pres">
      <dgm:prSet presAssocID="{D9CD6071-AF3C-4365-97FE-E392914AB675}" presName="node" presStyleLbl="node1" presStyleIdx="0" presStyleCnt="4">
        <dgm:presLayoutVars>
          <dgm:bulletEnabled val="1"/>
        </dgm:presLayoutVars>
      </dgm:prSet>
      <dgm:spPr/>
      <dgm:t>
        <a:bodyPr/>
        <a:lstStyle/>
        <a:p>
          <a:endParaRPr lang="en-IN"/>
        </a:p>
      </dgm:t>
    </dgm:pt>
    <dgm:pt modelId="{0F99DE19-AF5E-4270-84C7-C15318499CBD}" type="pres">
      <dgm:prSet presAssocID="{A3D127F6-2F12-4783-99A2-69800D49DA4E}" presName="sibTrans" presStyleLbl="sibTrans1D1" presStyleIdx="0" presStyleCnt="3"/>
      <dgm:spPr/>
      <dgm:t>
        <a:bodyPr/>
        <a:lstStyle/>
        <a:p>
          <a:endParaRPr lang="en-IN"/>
        </a:p>
      </dgm:t>
    </dgm:pt>
    <dgm:pt modelId="{408B1CFA-E308-4B9A-81F6-24823F31F357}" type="pres">
      <dgm:prSet presAssocID="{A3D127F6-2F12-4783-99A2-69800D49DA4E}" presName="connectorText" presStyleLbl="sibTrans1D1" presStyleIdx="0" presStyleCnt="3"/>
      <dgm:spPr/>
      <dgm:t>
        <a:bodyPr/>
        <a:lstStyle/>
        <a:p>
          <a:endParaRPr lang="en-IN"/>
        </a:p>
      </dgm:t>
    </dgm:pt>
    <dgm:pt modelId="{35F70279-B063-432D-B6B7-E431344F36C9}" type="pres">
      <dgm:prSet presAssocID="{968446B9-E846-4FF6-BD61-DBFB3C4B5796}" presName="node" presStyleLbl="node1" presStyleIdx="1" presStyleCnt="4">
        <dgm:presLayoutVars>
          <dgm:bulletEnabled val="1"/>
        </dgm:presLayoutVars>
      </dgm:prSet>
      <dgm:spPr/>
      <dgm:t>
        <a:bodyPr/>
        <a:lstStyle/>
        <a:p>
          <a:endParaRPr lang="en-IN"/>
        </a:p>
      </dgm:t>
    </dgm:pt>
    <dgm:pt modelId="{41689448-FB21-4C58-B5DF-6EB5E7CD7956}" type="pres">
      <dgm:prSet presAssocID="{941F8C24-479F-4D08-B029-988F4902E668}" presName="sibTrans" presStyleLbl="sibTrans1D1" presStyleIdx="1" presStyleCnt="3"/>
      <dgm:spPr/>
      <dgm:t>
        <a:bodyPr/>
        <a:lstStyle/>
        <a:p>
          <a:endParaRPr lang="en-IN"/>
        </a:p>
      </dgm:t>
    </dgm:pt>
    <dgm:pt modelId="{AB8AD7E5-A29F-4511-BCC9-A9878BA55EAE}" type="pres">
      <dgm:prSet presAssocID="{941F8C24-479F-4D08-B029-988F4902E668}" presName="connectorText" presStyleLbl="sibTrans1D1" presStyleIdx="1" presStyleCnt="3"/>
      <dgm:spPr/>
      <dgm:t>
        <a:bodyPr/>
        <a:lstStyle/>
        <a:p>
          <a:endParaRPr lang="en-IN"/>
        </a:p>
      </dgm:t>
    </dgm:pt>
    <dgm:pt modelId="{5938BDEC-790F-4A8A-BCA4-4603A443A24A}" type="pres">
      <dgm:prSet presAssocID="{79EC77F8-A5DC-4FBD-854B-8917F821D0FC}" presName="node" presStyleLbl="node1" presStyleIdx="2" presStyleCnt="4">
        <dgm:presLayoutVars>
          <dgm:bulletEnabled val="1"/>
        </dgm:presLayoutVars>
      </dgm:prSet>
      <dgm:spPr/>
      <dgm:t>
        <a:bodyPr/>
        <a:lstStyle/>
        <a:p>
          <a:endParaRPr lang="en-IN"/>
        </a:p>
      </dgm:t>
    </dgm:pt>
    <dgm:pt modelId="{134396FC-2A6C-481D-99BC-4A3A1BA31E31}" type="pres">
      <dgm:prSet presAssocID="{ECD7A2B2-6477-4588-852D-85BC5358564A}" presName="sibTrans" presStyleLbl="sibTrans1D1" presStyleIdx="2" presStyleCnt="3"/>
      <dgm:spPr/>
      <dgm:t>
        <a:bodyPr/>
        <a:lstStyle/>
        <a:p>
          <a:endParaRPr lang="en-IN"/>
        </a:p>
      </dgm:t>
    </dgm:pt>
    <dgm:pt modelId="{954A966C-8B84-42CA-990D-D23B9D7FD503}" type="pres">
      <dgm:prSet presAssocID="{ECD7A2B2-6477-4588-852D-85BC5358564A}" presName="connectorText" presStyleLbl="sibTrans1D1" presStyleIdx="2" presStyleCnt="3"/>
      <dgm:spPr/>
      <dgm:t>
        <a:bodyPr/>
        <a:lstStyle/>
        <a:p>
          <a:endParaRPr lang="en-IN"/>
        </a:p>
      </dgm:t>
    </dgm:pt>
    <dgm:pt modelId="{D91E56FE-98FD-4984-89F9-A9390E00E398}" type="pres">
      <dgm:prSet presAssocID="{2EA767D0-CF5A-4833-BC34-3D748B621555}" presName="node" presStyleLbl="node1" presStyleIdx="3" presStyleCnt="4">
        <dgm:presLayoutVars>
          <dgm:bulletEnabled val="1"/>
        </dgm:presLayoutVars>
      </dgm:prSet>
      <dgm:spPr/>
      <dgm:t>
        <a:bodyPr/>
        <a:lstStyle/>
        <a:p>
          <a:endParaRPr lang="en-IN"/>
        </a:p>
      </dgm:t>
    </dgm:pt>
  </dgm:ptLst>
  <dgm:cxnLst>
    <dgm:cxn modelId="{D7C69FD7-45CD-4CBF-AF11-2B60A3E15E45}" type="presOf" srcId="{ECD7A2B2-6477-4588-852D-85BC5358564A}" destId="{134396FC-2A6C-481D-99BC-4A3A1BA31E31}" srcOrd="0" destOrd="0" presId="urn:microsoft.com/office/officeart/2005/8/layout/bProcess3"/>
    <dgm:cxn modelId="{E6188F64-B2B7-4E2E-90E7-4104C4D1AD34}" type="presOf" srcId="{941F8C24-479F-4D08-B029-988F4902E668}" destId="{AB8AD7E5-A29F-4511-BCC9-A9878BA55EAE}" srcOrd="1" destOrd="0" presId="urn:microsoft.com/office/officeart/2005/8/layout/bProcess3"/>
    <dgm:cxn modelId="{E64BD1CC-BF8E-4095-980C-73CF6DD79D4C}" type="presOf" srcId="{2EA767D0-CF5A-4833-BC34-3D748B621555}" destId="{D91E56FE-98FD-4984-89F9-A9390E00E398}" srcOrd="0" destOrd="0" presId="urn:microsoft.com/office/officeart/2005/8/layout/bProcess3"/>
    <dgm:cxn modelId="{8A69532B-25B1-477F-AA12-E645A3E1C924}" srcId="{97392AB4-2D50-45F5-8D61-5993A7F0BCE3}" destId="{968446B9-E846-4FF6-BD61-DBFB3C4B5796}" srcOrd="1" destOrd="0" parTransId="{2B5CC5A3-9791-4FC2-9072-7550C57C6491}" sibTransId="{941F8C24-479F-4D08-B029-988F4902E668}"/>
    <dgm:cxn modelId="{AF951E6A-90F8-4D5A-A261-FFBE40F5464D}" srcId="{97392AB4-2D50-45F5-8D61-5993A7F0BCE3}" destId="{D9CD6071-AF3C-4365-97FE-E392914AB675}" srcOrd="0" destOrd="0" parTransId="{53D973D5-C390-463E-9BA9-760445DA2F9E}" sibTransId="{A3D127F6-2F12-4783-99A2-69800D49DA4E}"/>
    <dgm:cxn modelId="{2418783D-9C2F-41F9-AAE0-158C14939332}" type="presOf" srcId="{A3D127F6-2F12-4783-99A2-69800D49DA4E}" destId="{408B1CFA-E308-4B9A-81F6-24823F31F357}" srcOrd="1" destOrd="0" presId="urn:microsoft.com/office/officeart/2005/8/layout/bProcess3"/>
    <dgm:cxn modelId="{0799B7DA-6B6C-4E2E-BAE0-F4A9AA8E47A5}" srcId="{97392AB4-2D50-45F5-8D61-5993A7F0BCE3}" destId="{79EC77F8-A5DC-4FBD-854B-8917F821D0FC}" srcOrd="2" destOrd="0" parTransId="{87F13B14-B977-4229-9E08-D32CF73BB3E7}" sibTransId="{ECD7A2B2-6477-4588-852D-85BC5358564A}"/>
    <dgm:cxn modelId="{8BD10ECC-9CC0-4C41-8A00-A44F48F0A356}" srcId="{97392AB4-2D50-45F5-8D61-5993A7F0BCE3}" destId="{2EA767D0-CF5A-4833-BC34-3D748B621555}" srcOrd="3" destOrd="0" parTransId="{638E7027-DF51-4B59-8CB0-804034CAE20A}" sibTransId="{F7702D4C-FBD5-45C0-BA31-3319E9C5716A}"/>
    <dgm:cxn modelId="{D199E2A5-2332-44B0-AC19-6DB9344D51F8}" type="presOf" srcId="{ECD7A2B2-6477-4588-852D-85BC5358564A}" destId="{954A966C-8B84-42CA-990D-D23B9D7FD503}" srcOrd="1" destOrd="0" presId="urn:microsoft.com/office/officeart/2005/8/layout/bProcess3"/>
    <dgm:cxn modelId="{08F127C6-BE1A-484A-A9F4-F1E5900BA437}" type="presOf" srcId="{A3D127F6-2F12-4783-99A2-69800D49DA4E}" destId="{0F99DE19-AF5E-4270-84C7-C15318499CBD}" srcOrd="0" destOrd="0" presId="urn:microsoft.com/office/officeart/2005/8/layout/bProcess3"/>
    <dgm:cxn modelId="{D9D44ED7-EE7C-44F4-94C7-756DE50B035F}" type="presOf" srcId="{D9CD6071-AF3C-4365-97FE-E392914AB675}" destId="{530F98A3-C875-421B-ACBD-3E6A58219C81}" srcOrd="0" destOrd="0" presId="urn:microsoft.com/office/officeart/2005/8/layout/bProcess3"/>
    <dgm:cxn modelId="{17263024-8C05-4ECE-8F1C-0E5B1A03A4E5}" type="presOf" srcId="{968446B9-E846-4FF6-BD61-DBFB3C4B5796}" destId="{35F70279-B063-432D-B6B7-E431344F36C9}" srcOrd="0" destOrd="0" presId="urn:microsoft.com/office/officeart/2005/8/layout/bProcess3"/>
    <dgm:cxn modelId="{F9B70DCF-DB67-40E9-B064-633A696701C0}" type="presOf" srcId="{79EC77F8-A5DC-4FBD-854B-8917F821D0FC}" destId="{5938BDEC-790F-4A8A-BCA4-4603A443A24A}" srcOrd="0" destOrd="0" presId="urn:microsoft.com/office/officeart/2005/8/layout/bProcess3"/>
    <dgm:cxn modelId="{F1161D03-F917-4BB1-BCCB-83C4B52DFFCB}" type="presOf" srcId="{97392AB4-2D50-45F5-8D61-5993A7F0BCE3}" destId="{3EA32934-B6B0-4DAD-AA42-5A3C4659D99E}" srcOrd="0" destOrd="0" presId="urn:microsoft.com/office/officeart/2005/8/layout/bProcess3"/>
    <dgm:cxn modelId="{FFE93865-ABA2-4006-A5A8-C57E2575E158}" type="presOf" srcId="{941F8C24-479F-4D08-B029-988F4902E668}" destId="{41689448-FB21-4C58-B5DF-6EB5E7CD7956}" srcOrd="0" destOrd="0" presId="urn:microsoft.com/office/officeart/2005/8/layout/bProcess3"/>
    <dgm:cxn modelId="{7A82F94A-84EE-4DA6-B1BA-F0712A3D83DF}" type="presParOf" srcId="{3EA32934-B6B0-4DAD-AA42-5A3C4659D99E}" destId="{530F98A3-C875-421B-ACBD-3E6A58219C81}" srcOrd="0" destOrd="0" presId="urn:microsoft.com/office/officeart/2005/8/layout/bProcess3"/>
    <dgm:cxn modelId="{A9D77D1A-D186-496F-91CD-4491DBC2B302}" type="presParOf" srcId="{3EA32934-B6B0-4DAD-AA42-5A3C4659D99E}" destId="{0F99DE19-AF5E-4270-84C7-C15318499CBD}" srcOrd="1" destOrd="0" presId="urn:microsoft.com/office/officeart/2005/8/layout/bProcess3"/>
    <dgm:cxn modelId="{5FA86907-6062-4E88-A55D-BDD8210363D8}" type="presParOf" srcId="{0F99DE19-AF5E-4270-84C7-C15318499CBD}" destId="{408B1CFA-E308-4B9A-81F6-24823F31F357}" srcOrd="0" destOrd="0" presId="urn:microsoft.com/office/officeart/2005/8/layout/bProcess3"/>
    <dgm:cxn modelId="{716D0E4C-88EC-4D15-87B8-AAF2F6D7B654}" type="presParOf" srcId="{3EA32934-B6B0-4DAD-AA42-5A3C4659D99E}" destId="{35F70279-B063-432D-B6B7-E431344F36C9}" srcOrd="2" destOrd="0" presId="urn:microsoft.com/office/officeart/2005/8/layout/bProcess3"/>
    <dgm:cxn modelId="{ABB00D74-7B51-4AAC-B045-E1BB0E839991}" type="presParOf" srcId="{3EA32934-B6B0-4DAD-AA42-5A3C4659D99E}" destId="{41689448-FB21-4C58-B5DF-6EB5E7CD7956}" srcOrd="3" destOrd="0" presId="urn:microsoft.com/office/officeart/2005/8/layout/bProcess3"/>
    <dgm:cxn modelId="{E2B2D4F3-E9F1-41CA-9A53-D0EF4A456735}" type="presParOf" srcId="{41689448-FB21-4C58-B5DF-6EB5E7CD7956}" destId="{AB8AD7E5-A29F-4511-BCC9-A9878BA55EAE}" srcOrd="0" destOrd="0" presId="urn:microsoft.com/office/officeart/2005/8/layout/bProcess3"/>
    <dgm:cxn modelId="{063A7F71-0B08-4885-A450-C61789C67EC4}" type="presParOf" srcId="{3EA32934-B6B0-4DAD-AA42-5A3C4659D99E}" destId="{5938BDEC-790F-4A8A-BCA4-4603A443A24A}" srcOrd="4" destOrd="0" presId="urn:microsoft.com/office/officeart/2005/8/layout/bProcess3"/>
    <dgm:cxn modelId="{88F5AC94-0DF3-4844-9A99-FC6F2A41D28D}" type="presParOf" srcId="{3EA32934-B6B0-4DAD-AA42-5A3C4659D99E}" destId="{134396FC-2A6C-481D-99BC-4A3A1BA31E31}" srcOrd="5" destOrd="0" presId="urn:microsoft.com/office/officeart/2005/8/layout/bProcess3"/>
    <dgm:cxn modelId="{701839BE-09E8-405E-9E11-EC3B0B2CDB62}" type="presParOf" srcId="{134396FC-2A6C-481D-99BC-4A3A1BA31E31}" destId="{954A966C-8B84-42CA-990D-D23B9D7FD503}" srcOrd="0" destOrd="0" presId="urn:microsoft.com/office/officeart/2005/8/layout/bProcess3"/>
    <dgm:cxn modelId="{E12D7B8B-5291-4FC4-B8F7-559A19025441}" type="presParOf" srcId="{3EA32934-B6B0-4DAD-AA42-5A3C4659D99E}" destId="{D91E56FE-98FD-4984-89F9-A9390E00E39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1BCA6-A6E0-4B7D-A738-F5324952D654}"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5DD44164-6793-4592-AFA0-9999F67D97B3}">
      <dgm:prSet phldrT="[Text]" custT="1"/>
      <dgm:spPr/>
      <dgm:t>
        <a:bodyPr/>
        <a:lstStyle/>
        <a:p>
          <a:r>
            <a:rPr lang="en-US" sz="1400" dirty="0">
              <a:solidFill>
                <a:schemeClr val="tx1"/>
              </a:solidFill>
              <a:latin typeface="Calibri" pitchFamily="34" charset="0"/>
              <a:cs typeface="Calibri" pitchFamily="34" charset="0"/>
            </a:rPr>
            <a:t>Banking related products</a:t>
          </a:r>
        </a:p>
      </dgm:t>
    </dgm:pt>
    <dgm:pt modelId="{CA139EAD-7E1B-4C3F-8659-43B598ED4D9B}" type="parTrans" cxnId="{EFA0C8CD-1E5A-4BE3-9C00-CC4F53661D11}">
      <dgm:prSet/>
      <dgm:spPr/>
      <dgm:t>
        <a:bodyPr/>
        <a:lstStyle/>
        <a:p>
          <a:endParaRPr lang="en-US" sz="1400">
            <a:latin typeface="Calibri" pitchFamily="34" charset="0"/>
            <a:cs typeface="Calibri" pitchFamily="34" charset="0"/>
          </a:endParaRPr>
        </a:p>
      </dgm:t>
    </dgm:pt>
    <dgm:pt modelId="{1C7E8C7D-B79E-401E-B093-A13C99ED0397}" type="sibTrans" cxnId="{EFA0C8CD-1E5A-4BE3-9C00-CC4F53661D11}">
      <dgm:prSet/>
      <dgm:spPr/>
      <dgm:t>
        <a:bodyPr/>
        <a:lstStyle/>
        <a:p>
          <a:endParaRPr lang="en-US" sz="1400">
            <a:latin typeface="Calibri" pitchFamily="34" charset="0"/>
            <a:cs typeface="Calibri" pitchFamily="34" charset="0"/>
          </a:endParaRPr>
        </a:p>
      </dgm:t>
    </dgm:pt>
    <dgm:pt modelId="{89BA502F-A8A4-4181-B726-6817BB9ACCA1}">
      <dgm:prSet phldrT="[Text]" custT="1"/>
      <dgm:spPr/>
      <dgm:t>
        <a:bodyPr/>
        <a:lstStyle/>
        <a:p>
          <a:r>
            <a:rPr lang="en-US" sz="1400" dirty="0">
              <a:solidFill>
                <a:schemeClr val="tx1"/>
              </a:solidFill>
              <a:latin typeface="Calibri" pitchFamily="34" charset="0"/>
              <a:cs typeface="Calibri" pitchFamily="34" charset="0"/>
            </a:rPr>
            <a:t>Current Account</a:t>
          </a:r>
        </a:p>
      </dgm:t>
    </dgm:pt>
    <dgm:pt modelId="{CB2FADD3-18F0-40A7-B2F0-A58EB170DC21}" type="parTrans" cxnId="{5FD8AEB9-81AE-4C2F-927E-53EEF926A016}">
      <dgm:prSet/>
      <dgm:spPr/>
      <dgm:t>
        <a:bodyPr/>
        <a:lstStyle/>
        <a:p>
          <a:endParaRPr lang="en-US" sz="1400">
            <a:latin typeface="Calibri" pitchFamily="34" charset="0"/>
            <a:cs typeface="Calibri" pitchFamily="34" charset="0"/>
          </a:endParaRPr>
        </a:p>
      </dgm:t>
    </dgm:pt>
    <dgm:pt modelId="{5C63BC2E-1486-42EE-8382-7EDC24311A68}" type="sibTrans" cxnId="{5FD8AEB9-81AE-4C2F-927E-53EEF926A016}">
      <dgm:prSet/>
      <dgm:spPr/>
      <dgm:t>
        <a:bodyPr/>
        <a:lstStyle/>
        <a:p>
          <a:endParaRPr lang="en-US" sz="1400">
            <a:latin typeface="Calibri" pitchFamily="34" charset="0"/>
            <a:cs typeface="Calibri" pitchFamily="34" charset="0"/>
          </a:endParaRPr>
        </a:p>
      </dgm:t>
    </dgm:pt>
    <dgm:pt modelId="{040B4459-C437-4F6C-816A-78387456C4AE}">
      <dgm:prSet phldrT="[Text]" custT="1"/>
      <dgm:spPr/>
      <dgm:t>
        <a:bodyPr/>
        <a:lstStyle/>
        <a:p>
          <a:r>
            <a:rPr lang="en-US" sz="1400" dirty="0">
              <a:solidFill>
                <a:schemeClr val="tx1"/>
              </a:solidFill>
              <a:latin typeface="Calibri" pitchFamily="34" charset="0"/>
              <a:cs typeface="Calibri" pitchFamily="34" charset="0"/>
            </a:rPr>
            <a:t>Savings Account</a:t>
          </a:r>
        </a:p>
      </dgm:t>
    </dgm:pt>
    <dgm:pt modelId="{8DE42247-3EBE-401C-9124-CC8949E2C37E}" type="parTrans" cxnId="{AC72D8D3-5311-4630-ADF9-9092266C0A76}">
      <dgm:prSet/>
      <dgm:spPr/>
      <dgm:t>
        <a:bodyPr/>
        <a:lstStyle/>
        <a:p>
          <a:endParaRPr lang="en-US" sz="1400">
            <a:latin typeface="Calibri" pitchFamily="34" charset="0"/>
            <a:cs typeface="Calibri" pitchFamily="34" charset="0"/>
          </a:endParaRPr>
        </a:p>
      </dgm:t>
    </dgm:pt>
    <dgm:pt modelId="{B50526B4-7D63-4E84-9B3B-A677A398D196}" type="sibTrans" cxnId="{AC72D8D3-5311-4630-ADF9-9092266C0A76}">
      <dgm:prSet/>
      <dgm:spPr/>
      <dgm:t>
        <a:bodyPr/>
        <a:lstStyle/>
        <a:p>
          <a:endParaRPr lang="en-US" sz="1400">
            <a:latin typeface="Calibri" pitchFamily="34" charset="0"/>
            <a:cs typeface="Calibri" pitchFamily="34" charset="0"/>
          </a:endParaRPr>
        </a:p>
      </dgm:t>
    </dgm:pt>
    <dgm:pt modelId="{AFC53063-5850-43AE-90D7-7C4527DFC15C}">
      <dgm:prSet phldrT="[Text]" custT="1"/>
      <dgm:spPr/>
      <dgm:t>
        <a:bodyPr/>
        <a:lstStyle/>
        <a:p>
          <a:r>
            <a:rPr lang="en-US" sz="1400" dirty="0">
              <a:solidFill>
                <a:schemeClr val="tx1"/>
              </a:solidFill>
              <a:latin typeface="Calibri" pitchFamily="34" charset="0"/>
              <a:cs typeface="Calibri" pitchFamily="34" charset="0"/>
            </a:rPr>
            <a:t>Fixed    Deposit</a:t>
          </a:r>
        </a:p>
      </dgm:t>
    </dgm:pt>
    <dgm:pt modelId="{BDE98D7A-C812-46C5-90F8-589FE71D1764}" type="parTrans" cxnId="{5211E735-ADE6-453A-822D-1E116F95D849}">
      <dgm:prSet/>
      <dgm:spPr/>
      <dgm:t>
        <a:bodyPr/>
        <a:lstStyle/>
        <a:p>
          <a:endParaRPr lang="en-US" sz="1400">
            <a:latin typeface="Calibri" pitchFamily="34" charset="0"/>
            <a:cs typeface="Calibri" pitchFamily="34" charset="0"/>
          </a:endParaRPr>
        </a:p>
      </dgm:t>
    </dgm:pt>
    <dgm:pt modelId="{36DF5AD5-A632-47D8-B7C1-48EE87883647}" type="sibTrans" cxnId="{5211E735-ADE6-453A-822D-1E116F95D849}">
      <dgm:prSet/>
      <dgm:spPr/>
      <dgm:t>
        <a:bodyPr/>
        <a:lstStyle/>
        <a:p>
          <a:endParaRPr lang="en-US" sz="1400">
            <a:latin typeface="Calibri" pitchFamily="34" charset="0"/>
            <a:cs typeface="Calibri" pitchFamily="34" charset="0"/>
          </a:endParaRPr>
        </a:p>
      </dgm:t>
    </dgm:pt>
    <dgm:pt modelId="{473D0C79-43C8-41FF-BA58-3ADF614658D7}">
      <dgm:prSet phldrT="[Text]" custT="1"/>
      <dgm:spPr/>
      <dgm:t>
        <a:bodyPr/>
        <a:lstStyle/>
        <a:p>
          <a:r>
            <a:rPr lang="en-US" sz="1400" dirty="0">
              <a:solidFill>
                <a:schemeClr val="tx1"/>
              </a:solidFill>
              <a:latin typeface="Calibri" pitchFamily="34" charset="0"/>
              <a:cs typeface="Calibri" pitchFamily="34" charset="0"/>
            </a:rPr>
            <a:t>PPF      Account</a:t>
          </a:r>
        </a:p>
      </dgm:t>
    </dgm:pt>
    <dgm:pt modelId="{DF595E2C-1C80-4CD8-BC36-C5821AE8E71E}" type="parTrans" cxnId="{EA2B1F85-4BC2-4489-9223-4A3A10EE1D2F}">
      <dgm:prSet/>
      <dgm:spPr/>
      <dgm:t>
        <a:bodyPr/>
        <a:lstStyle/>
        <a:p>
          <a:endParaRPr lang="en-US"/>
        </a:p>
      </dgm:t>
    </dgm:pt>
    <dgm:pt modelId="{7BA024A9-65D5-4FE4-88F9-252D570D6E5D}" type="sibTrans" cxnId="{EA2B1F85-4BC2-4489-9223-4A3A10EE1D2F}">
      <dgm:prSet/>
      <dgm:spPr/>
      <dgm:t>
        <a:bodyPr/>
        <a:lstStyle/>
        <a:p>
          <a:endParaRPr lang="en-US"/>
        </a:p>
      </dgm:t>
    </dgm:pt>
    <dgm:pt modelId="{7F64A74C-666F-4249-BAEC-A0D080C6A79D}">
      <dgm:prSet phldrT="[Text]" custT="1"/>
      <dgm:spPr/>
      <dgm:t>
        <a:bodyPr/>
        <a:lstStyle/>
        <a:p>
          <a:r>
            <a:rPr lang="en-US" sz="1400" dirty="0">
              <a:solidFill>
                <a:schemeClr val="tx1"/>
              </a:solidFill>
              <a:latin typeface="Calibri" pitchFamily="34" charset="0"/>
              <a:cs typeface="Calibri" pitchFamily="34" charset="0"/>
            </a:rPr>
            <a:t>Recurring Deposit</a:t>
          </a:r>
        </a:p>
      </dgm:t>
    </dgm:pt>
    <dgm:pt modelId="{052CC5BA-2A56-4D81-BB25-93AF9A4A388F}" type="parTrans" cxnId="{A5B3909A-1F4D-4ADA-862D-21D3F76B10F9}">
      <dgm:prSet/>
      <dgm:spPr/>
      <dgm:t>
        <a:bodyPr/>
        <a:lstStyle/>
        <a:p>
          <a:endParaRPr lang="en-US"/>
        </a:p>
      </dgm:t>
    </dgm:pt>
    <dgm:pt modelId="{BDFCA67B-3E5B-4897-9858-A1974186402E}" type="sibTrans" cxnId="{A5B3909A-1F4D-4ADA-862D-21D3F76B10F9}">
      <dgm:prSet/>
      <dgm:spPr/>
      <dgm:t>
        <a:bodyPr/>
        <a:lstStyle/>
        <a:p>
          <a:endParaRPr lang="en-US"/>
        </a:p>
      </dgm:t>
    </dgm:pt>
    <dgm:pt modelId="{784B97C2-213D-43EF-84F1-64224692063F}" type="pres">
      <dgm:prSet presAssocID="{70E1BCA6-A6E0-4B7D-A738-F5324952D654}" presName="cycle" presStyleCnt="0">
        <dgm:presLayoutVars>
          <dgm:chMax val="1"/>
          <dgm:dir/>
          <dgm:animLvl val="ctr"/>
          <dgm:resizeHandles val="exact"/>
        </dgm:presLayoutVars>
      </dgm:prSet>
      <dgm:spPr/>
      <dgm:t>
        <a:bodyPr/>
        <a:lstStyle/>
        <a:p>
          <a:endParaRPr lang="en-IN"/>
        </a:p>
      </dgm:t>
    </dgm:pt>
    <dgm:pt modelId="{5886D577-9096-4B6F-83DB-3405057D46D8}" type="pres">
      <dgm:prSet presAssocID="{5DD44164-6793-4592-AFA0-9999F67D97B3}" presName="centerShape" presStyleLbl="node0" presStyleIdx="0" presStyleCnt="1"/>
      <dgm:spPr/>
      <dgm:t>
        <a:bodyPr/>
        <a:lstStyle/>
        <a:p>
          <a:endParaRPr lang="en-IN"/>
        </a:p>
      </dgm:t>
    </dgm:pt>
    <dgm:pt modelId="{3DD722C5-61EB-42D8-B607-789985C3CCBD}" type="pres">
      <dgm:prSet presAssocID="{CB2FADD3-18F0-40A7-B2F0-A58EB170DC21}" presName="parTrans" presStyleLbl="bgSibTrans2D1" presStyleIdx="0" presStyleCnt="5"/>
      <dgm:spPr/>
      <dgm:t>
        <a:bodyPr/>
        <a:lstStyle/>
        <a:p>
          <a:endParaRPr lang="en-IN"/>
        </a:p>
      </dgm:t>
    </dgm:pt>
    <dgm:pt modelId="{F0B4D3BA-893D-4016-94F5-F02BCD8F43BD}" type="pres">
      <dgm:prSet presAssocID="{89BA502F-A8A4-4181-B726-6817BB9ACCA1}" presName="node" presStyleLbl="node1" presStyleIdx="0" presStyleCnt="5">
        <dgm:presLayoutVars>
          <dgm:bulletEnabled val="1"/>
        </dgm:presLayoutVars>
      </dgm:prSet>
      <dgm:spPr>
        <a:prstGeom prst="rect">
          <a:avLst/>
        </a:prstGeom>
      </dgm:spPr>
      <dgm:t>
        <a:bodyPr/>
        <a:lstStyle/>
        <a:p>
          <a:endParaRPr lang="en-IN"/>
        </a:p>
      </dgm:t>
    </dgm:pt>
    <dgm:pt modelId="{36ACC50E-1F95-4B88-82A5-1246522254DE}" type="pres">
      <dgm:prSet presAssocID="{8DE42247-3EBE-401C-9124-CC8949E2C37E}" presName="parTrans" presStyleLbl="bgSibTrans2D1" presStyleIdx="1" presStyleCnt="5"/>
      <dgm:spPr/>
      <dgm:t>
        <a:bodyPr/>
        <a:lstStyle/>
        <a:p>
          <a:endParaRPr lang="en-IN"/>
        </a:p>
      </dgm:t>
    </dgm:pt>
    <dgm:pt modelId="{577D2C87-7538-4384-B248-A31D57D7B308}" type="pres">
      <dgm:prSet presAssocID="{040B4459-C437-4F6C-816A-78387456C4AE}" presName="node" presStyleLbl="node1" presStyleIdx="1" presStyleCnt="5">
        <dgm:presLayoutVars>
          <dgm:bulletEnabled val="1"/>
        </dgm:presLayoutVars>
      </dgm:prSet>
      <dgm:spPr>
        <a:prstGeom prst="rect">
          <a:avLst/>
        </a:prstGeom>
      </dgm:spPr>
      <dgm:t>
        <a:bodyPr/>
        <a:lstStyle/>
        <a:p>
          <a:endParaRPr lang="en-IN"/>
        </a:p>
      </dgm:t>
    </dgm:pt>
    <dgm:pt modelId="{FD48969D-4017-424B-B1E7-27ED22A4F7D6}" type="pres">
      <dgm:prSet presAssocID="{BDE98D7A-C812-46C5-90F8-589FE71D1764}" presName="parTrans" presStyleLbl="bgSibTrans2D1" presStyleIdx="2" presStyleCnt="5"/>
      <dgm:spPr/>
      <dgm:t>
        <a:bodyPr/>
        <a:lstStyle/>
        <a:p>
          <a:endParaRPr lang="en-IN"/>
        </a:p>
      </dgm:t>
    </dgm:pt>
    <dgm:pt modelId="{909E011D-9D89-424C-8EDA-A300B088E5F3}" type="pres">
      <dgm:prSet presAssocID="{AFC53063-5850-43AE-90D7-7C4527DFC15C}" presName="node" presStyleLbl="node1" presStyleIdx="2" presStyleCnt="5">
        <dgm:presLayoutVars>
          <dgm:bulletEnabled val="1"/>
        </dgm:presLayoutVars>
      </dgm:prSet>
      <dgm:spPr>
        <a:prstGeom prst="rect">
          <a:avLst/>
        </a:prstGeom>
      </dgm:spPr>
      <dgm:t>
        <a:bodyPr/>
        <a:lstStyle/>
        <a:p>
          <a:endParaRPr lang="en-IN"/>
        </a:p>
      </dgm:t>
    </dgm:pt>
    <dgm:pt modelId="{329299FD-4E9A-451F-B557-C01333B82448}" type="pres">
      <dgm:prSet presAssocID="{052CC5BA-2A56-4D81-BB25-93AF9A4A388F}" presName="parTrans" presStyleLbl="bgSibTrans2D1" presStyleIdx="3" presStyleCnt="5"/>
      <dgm:spPr/>
      <dgm:t>
        <a:bodyPr/>
        <a:lstStyle/>
        <a:p>
          <a:endParaRPr lang="en-IN"/>
        </a:p>
      </dgm:t>
    </dgm:pt>
    <dgm:pt modelId="{50921FBC-AA03-4886-ACB7-87AB3C7836C7}" type="pres">
      <dgm:prSet presAssocID="{7F64A74C-666F-4249-BAEC-A0D080C6A79D}" presName="node" presStyleLbl="node1" presStyleIdx="3" presStyleCnt="5">
        <dgm:presLayoutVars>
          <dgm:bulletEnabled val="1"/>
        </dgm:presLayoutVars>
      </dgm:prSet>
      <dgm:spPr>
        <a:prstGeom prst="rect">
          <a:avLst/>
        </a:prstGeom>
      </dgm:spPr>
      <dgm:t>
        <a:bodyPr/>
        <a:lstStyle/>
        <a:p>
          <a:endParaRPr lang="en-IN"/>
        </a:p>
      </dgm:t>
    </dgm:pt>
    <dgm:pt modelId="{82A9F421-0350-40B3-9A73-048CA13491F3}" type="pres">
      <dgm:prSet presAssocID="{DF595E2C-1C80-4CD8-BC36-C5821AE8E71E}" presName="parTrans" presStyleLbl="bgSibTrans2D1" presStyleIdx="4" presStyleCnt="5"/>
      <dgm:spPr/>
      <dgm:t>
        <a:bodyPr/>
        <a:lstStyle/>
        <a:p>
          <a:endParaRPr lang="en-IN"/>
        </a:p>
      </dgm:t>
    </dgm:pt>
    <dgm:pt modelId="{F4494BAD-6F46-4F43-8F7B-097A0EAA2777}" type="pres">
      <dgm:prSet presAssocID="{473D0C79-43C8-41FF-BA58-3ADF614658D7}" presName="node" presStyleLbl="node1" presStyleIdx="4" presStyleCnt="5">
        <dgm:presLayoutVars>
          <dgm:bulletEnabled val="1"/>
        </dgm:presLayoutVars>
      </dgm:prSet>
      <dgm:spPr>
        <a:prstGeom prst="rect">
          <a:avLst/>
        </a:prstGeom>
      </dgm:spPr>
      <dgm:t>
        <a:bodyPr/>
        <a:lstStyle/>
        <a:p>
          <a:endParaRPr lang="en-IN"/>
        </a:p>
      </dgm:t>
    </dgm:pt>
  </dgm:ptLst>
  <dgm:cxnLst>
    <dgm:cxn modelId="{B8678FE4-F5D8-4F1D-96EC-3CB72CF5F665}" type="presOf" srcId="{5DD44164-6793-4592-AFA0-9999F67D97B3}" destId="{5886D577-9096-4B6F-83DB-3405057D46D8}" srcOrd="0" destOrd="0" presId="urn:microsoft.com/office/officeart/2005/8/layout/radial4"/>
    <dgm:cxn modelId="{EA2B1F85-4BC2-4489-9223-4A3A10EE1D2F}" srcId="{5DD44164-6793-4592-AFA0-9999F67D97B3}" destId="{473D0C79-43C8-41FF-BA58-3ADF614658D7}" srcOrd="4" destOrd="0" parTransId="{DF595E2C-1C80-4CD8-BC36-C5821AE8E71E}" sibTransId="{7BA024A9-65D5-4FE4-88F9-252D570D6E5D}"/>
    <dgm:cxn modelId="{D65B6408-61B2-4445-B1C2-8E7A0D0E13BE}" type="presOf" srcId="{BDE98D7A-C812-46C5-90F8-589FE71D1764}" destId="{FD48969D-4017-424B-B1E7-27ED22A4F7D6}" srcOrd="0" destOrd="0" presId="urn:microsoft.com/office/officeart/2005/8/layout/radial4"/>
    <dgm:cxn modelId="{017F2E4C-BDE9-4068-B235-A00F4219E4CF}" type="presOf" srcId="{7F64A74C-666F-4249-BAEC-A0D080C6A79D}" destId="{50921FBC-AA03-4886-ACB7-87AB3C7836C7}" srcOrd="0" destOrd="0" presId="urn:microsoft.com/office/officeart/2005/8/layout/radial4"/>
    <dgm:cxn modelId="{D98B84D1-1F2B-4410-B383-54566232AB4E}" type="presOf" srcId="{473D0C79-43C8-41FF-BA58-3ADF614658D7}" destId="{F4494BAD-6F46-4F43-8F7B-097A0EAA2777}" srcOrd="0" destOrd="0" presId="urn:microsoft.com/office/officeart/2005/8/layout/radial4"/>
    <dgm:cxn modelId="{F052A024-F0AF-4645-904D-D912B8F1FC79}" type="presOf" srcId="{DF595E2C-1C80-4CD8-BC36-C5821AE8E71E}" destId="{82A9F421-0350-40B3-9A73-048CA13491F3}" srcOrd="0" destOrd="0" presId="urn:microsoft.com/office/officeart/2005/8/layout/radial4"/>
    <dgm:cxn modelId="{AC72D8D3-5311-4630-ADF9-9092266C0A76}" srcId="{5DD44164-6793-4592-AFA0-9999F67D97B3}" destId="{040B4459-C437-4F6C-816A-78387456C4AE}" srcOrd="1" destOrd="0" parTransId="{8DE42247-3EBE-401C-9124-CC8949E2C37E}" sibTransId="{B50526B4-7D63-4E84-9B3B-A677A398D196}"/>
    <dgm:cxn modelId="{004C1AF2-1501-488D-9A4A-9A4BB7223F76}" type="presOf" srcId="{89BA502F-A8A4-4181-B726-6817BB9ACCA1}" destId="{F0B4D3BA-893D-4016-94F5-F02BCD8F43BD}" srcOrd="0" destOrd="0" presId="urn:microsoft.com/office/officeart/2005/8/layout/radial4"/>
    <dgm:cxn modelId="{7417BE4C-CFF1-41D6-9C03-74A6A806C16E}" type="presOf" srcId="{70E1BCA6-A6E0-4B7D-A738-F5324952D654}" destId="{784B97C2-213D-43EF-84F1-64224692063F}" srcOrd="0" destOrd="0" presId="urn:microsoft.com/office/officeart/2005/8/layout/radial4"/>
    <dgm:cxn modelId="{5FD8AEB9-81AE-4C2F-927E-53EEF926A016}" srcId="{5DD44164-6793-4592-AFA0-9999F67D97B3}" destId="{89BA502F-A8A4-4181-B726-6817BB9ACCA1}" srcOrd="0" destOrd="0" parTransId="{CB2FADD3-18F0-40A7-B2F0-A58EB170DC21}" sibTransId="{5C63BC2E-1486-42EE-8382-7EDC24311A68}"/>
    <dgm:cxn modelId="{D3213812-5FE6-4F0D-8EBA-8E46066D5629}" type="presOf" srcId="{040B4459-C437-4F6C-816A-78387456C4AE}" destId="{577D2C87-7538-4384-B248-A31D57D7B308}" srcOrd="0" destOrd="0" presId="urn:microsoft.com/office/officeart/2005/8/layout/radial4"/>
    <dgm:cxn modelId="{28ECA045-54E7-4A0C-AFA0-2153BDC255E6}" type="presOf" srcId="{AFC53063-5850-43AE-90D7-7C4527DFC15C}" destId="{909E011D-9D89-424C-8EDA-A300B088E5F3}" srcOrd="0" destOrd="0" presId="urn:microsoft.com/office/officeart/2005/8/layout/radial4"/>
    <dgm:cxn modelId="{6C6253EE-A9FD-48D5-9346-7A9981B36D98}" type="presOf" srcId="{052CC5BA-2A56-4D81-BB25-93AF9A4A388F}" destId="{329299FD-4E9A-451F-B557-C01333B82448}" srcOrd="0" destOrd="0" presId="urn:microsoft.com/office/officeart/2005/8/layout/radial4"/>
    <dgm:cxn modelId="{0A163CBB-9206-4464-933A-972CA4DE2D5A}" type="presOf" srcId="{8DE42247-3EBE-401C-9124-CC8949E2C37E}" destId="{36ACC50E-1F95-4B88-82A5-1246522254DE}" srcOrd="0" destOrd="0" presId="urn:microsoft.com/office/officeart/2005/8/layout/radial4"/>
    <dgm:cxn modelId="{5211E735-ADE6-453A-822D-1E116F95D849}" srcId="{5DD44164-6793-4592-AFA0-9999F67D97B3}" destId="{AFC53063-5850-43AE-90D7-7C4527DFC15C}" srcOrd="2" destOrd="0" parTransId="{BDE98D7A-C812-46C5-90F8-589FE71D1764}" sibTransId="{36DF5AD5-A632-47D8-B7C1-48EE87883647}"/>
    <dgm:cxn modelId="{A5B3909A-1F4D-4ADA-862D-21D3F76B10F9}" srcId="{5DD44164-6793-4592-AFA0-9999F67D97B3}" destId="{7F64A74C-666F-4249-BAEC-A0D080C6A79D}" srcOrd="3" destOrd="0" parTransId="{052CC5BA-2A56-4D81-BB25-93AF9A4A388F}" sibTransId="{BDFCA67B-3E5B-4897-9858-A1974186402E}"/>
    <dgm:cxn modelId="{EFA0C8CD-1E5A-4BE3-9C00-CC4F53661D11}" srcId="{70E1BCA6-A6E0-4B7D-A738-F5324952D654}" destId="{5DD44164-6793-4592-AFA0-9999F67D97B3}" srcOrd="0" destOrd="0" parTransId="{CA139EAD-7E1B-4C3F-8659-43B598ED4D9B}" sibTransId="{1C7E8C7D-B79E-401E-B093-A13C99ED0397}"/>
    <dgm:cxn modelId="{980B4E77-0232-4CB6-9C58-4CDE93502BB8}" type="presOf" srcId="{CB2FADD3-18F0-40A7-B2F0-A58EB170DC21}" destId="{3DD722C5-61EB-42D8-B607-789985C3CCBD}" srcOrd="0" destOrd="0" presId="urn:microsoft.com/office/officeart/2005/8/layout/radial4"/>
    <dgm:cxn modelId="{6E073C63-323C-4CAC-BC88-184383EC940F}" type="presParOf" srcId="{784B97C2-213D-43EF-84F1-64224692063F}" destId="{5886D577-9096-4B6F-83DB-3405057D46D8}" srcOrd="0" destOrd="0" presId="urn:microsoft.com/office/officeart/2005/8/layout/radial4"/>
    <dgm:cxn modelId="{F173418C-1721-4A7F-B2C5-2E8BBBD3ECDF}" type="presParOf" srcId="{784B97C2-213D-43EF-84F1-64224692063F}" destId="{3DD722C5-61EB-42D8-B607-789985C3CCBD}" srcOrd="1" destOrd="0" presId="urn:microsoft.com/office/officeart/2005/8/layout/radial4"/>
    <dgm:cxn modelId="{3C64A0CC-94C6-4A4E-AEFC-543202B9CA67}" type="presParOf" srcId="{784B97C2-213D-43EF-84F1-64224692063F}" destId="{F0B4D3BA-893D-4016-94F5-F02BCD8F43BD}" srcOrd="2" destOrd="0" presId="urn:microsoft.com/office/officeart/2005/8/layout/radial4"/>
    <dgm:cxn modelId="{E206936D-9D28-4A25-8A8A-E043E1847F9B}" type="presParOf" srcId="{784B97C2-213D-43EF-84F1-64224692063F}" destId="{36ACC50E-1F95-4B88-82A5-1246522254DE}" srcOrd="3" destOrd="0" presId="urn:microsoft.com/office/officeart/2005/8/layout/radial4"/>
    <dgm:cxn modelId="{97E43B50-ABD6-4A35-8113-7352CD7C601F}" type="presParOf" srcId="{784B97C2-213D-43EF-84F1-64224692063F}" destId="{577D2C87-7538-4384-B248-A31D57D7B308}" srcOrd="4" destOrd="0" presId="urn:microsoft.com/office/officeart/2005/8/layout/radial4"/>
    <dgm:cxn modelId="{1C56802A-A418-4AC6-AACB-EA7AA2C0B053}" type="presParOf" srcId="{784B97C2-213D-43EF-84F1-64224692063F}" destId="{FD48969D-4017-424B-B1E7-27ED22A4F7D6}" srcOrd="5" destOrd="0" presId="urn:microsoft.com/office/officeart/2005/8/layout/radial4"/>
    <dgm:cxn modelId="{180F0F08-7CEE-4403-B00F-E3868E8AE804}" type="presParOf" srcId="{784B97C2-213D-43EF-84F1-64224692063F}" destId="{909E011D-9D89-424C-8EDA-A300B088E5F3}" srcOrd="6" destOrd="0" presId="urn:microsoft.com/office/officeart/2005/8/layout/radial4"/>
    <dgm:cxn modelId="{F103C3BB-BD1E-4112-B36C-DA3C2C3B0D1D}" type="presParOf" srcId="{784B97C2-213D-43EF-84F1-64224692063F}" destId="{329299FD-4E9A-451F-B557-C01333B82448}" srcOrd="7" destOrd="0" presId="urn:microsoft.com/office/officeart/2005/8/layout/radial4"/>
    <dgm:cxn modelId="{8BE7EF5F-3D9F-47D0-A4EC-66EF03DC8287}" type="presParOf" srcId="{784B97C2-213D-43EF-84F1-64224692063F}" destId="{50921FBC-AA03-4886-ACB7-87AB3C7836C7}" srcOrd="8" destOrd="0" presId="urn:microsoft.com/office/officeart/2005/8/layout/radial4"/>
    <dgm:cxn modelId="{54D0F85F-1E60-47F8-B223-A67B04800A05}" type="presParOf" srcId="{784B97C2-213D-43EF-84F1-64224692063F}" destId="{82A9F421-0350-40B3-9A73-048CA13491F3}" srcOrd="9" destOrd="0" presId="urn:microsoft.com/office/officeart/2005/8/layout/radial4"/>
    <dgm:cxn modelId="{E753114D-DD2D-4B8B-8D50-2BD6C8EC45BB}" type="presParOf" srcId="{784B97C2-213D-43EF-84F1-64224692063F}" destId="{F4494BAD-6F46-4F43-8F7B-097A0EAA2777}"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706BE-4C9F-4380-8E99-0AD27F916B72}" type="doc">
      <dgm:prSet loTypeId="urn:microsoft.com/office/officeart/2005/8/layout/bProcess4" loCatId="process" qsTypeId="urn:microsoft.com/office/officeart/2005/8/quickstyle/simple4" qsCatId="simple" csTypeId="urn:microsoft.com/office/officeart/2005/8/colors/colorful2" csCatId="colorful" phldr="1"/>
      <dgm:spPr/>
      <dgm:t>
        <a:bodyPr/>
        <a:lstStyle/>
        <a:p>
          <a:endParaRPr lang="en-US"/>
        </a:p>
      </dgm:t>
    </dgm:pt>
    <dgm:pt modelId="{2F3A1194-24EF-49F4-8A00-4D1A5EBA1DCC}">
      <dgm:prSet phldrT="[Text]" custT="1"/>
      <dgm:spPr/>
      <dgm:t>
        <a:bodyPr/>
        <a:lstStyle/>
        <a:p>
          <a:r>
            <a:rPr lang="en-US" sz="1400" dirty="0">
              <a:solidFill>
                <a:schemeClr val="tx1"/>
              </a:solidFill>
              <a:latin typeface="Calibri" pitchFamily="34" charset="0"/>
              <a:cs typeface="Calibri" pitchFamily="34" charset="0"/>
            </a:rPr>
            <a:t>ATM</a:t>
          </a:r>
        </a:p>
      </dgm:t>
    </dgm:pt>
    <dgm:pt modelId="{4FEE3345-DB25-46F2-80E8-7A6F8B4C1CCC}" type="parTrans" cxnId="{9A0A4EC9-05C6-49AD-8659-F02EF548C06B}">
      <dgm:prSet/>
      <dgm:spPr/>
      <dgm:t>
        <a:bodyPr/>
        <a:lstStyle/>
        <a:p>
          <a:endParaRPr lang="en-US" sz="1400">
            <a:solidFill>
              <a:schemeClr val="tx1"/>
            </a:solidFill>
            <a:latin typeface="Calibri" pitchFamily="34" charset="0"/>
            <a:cs typeface="Calibri" pitchFamily="34" charset="0"/>
          </a:endParaRPr>
        </a:p>
      </dgm:t>
    </dgm:pt>
    <dgm:pt modelId="{91DD5EC5-FEF8-471D-9ACB-349886B37C45}" type="sibTrans" cxnId="{9A0A4EC9-05C6-49AD-8659-F02EF548C06B}">
      <dgm:prSet/>
      <dgm:spPr/>
      <dgm:t>
        <a:bodyPr/>
        <a:lstStyle/>
        <a:p>
          <a:endParaRPr lang="en-US" sz="1400">
            <a:solidFill>
              <a:schemeClr val="tx1"/>
            </a:solidFill>
            <a:latin typeface="Calibri" pitchFamily="34" charset="0"/>
            <a:cs typeface="Calibri" pitchFamily="34" charset="0"/>
          </a:endParaRPr>
        </a:p>
      </dgm:t>
    </dgm:pt>
    <dgm:pt modelId="{AEA9AE59-F01F-45E0-A2C1-CF936C02E022}">
      <dgm:prSet phldrT="[Text]" custT="1"/>
      <dgm:spPr/>
      <dgm:t>
        <a:bodyPr/>
        <a:lstStyle/>
        <a:p>
          <a:r>
            <a:rPr lang="en-US" sz="1400" dirty="0">
              <a:solidFill>
                <a:schemeClr val="tx1"/>
              </a:solidFill>
              <a:latin typeface="Calibri" pitchFamily="34" charset="0"/>
              <a:cs typeface="Calibri" pitchFamily="34" charset="0"/>
            </a:rPr>
            <a:t>Debit Card</a:t>
          </a:r>
        </a:p>
      </dgm:t>
    </dgm:pt>
    <dgm:pt modelId="{2EA1DAA9-9018-45F0-AC3C-5FED8857E1BF}" type="parTrans" cxnId="{E661FBB9-488E-4BF6-BBFA-E08C8F679F3A}">
      <dgm:prSet/>
      <dgm:spPr/>
      <dgm:t>
        <a:bodyPr/>
        <a:lstStyle/>
        <a:p>
          <a:endParaRPr lang="en-US" sz="1400">
            <a:solidFill>
              <a:schemeClr val="tx1"/>
            </a:solidFill>
            <a:latin typeface="Calibri" pitchFamily="34" charset="0"/>
            <a:cs typeface="Calibri" pitchFamily="34" charset="0"/>
          </a:endParaRPr>
        </a:p>
      </dgm:t>
    </dgm:pt>
    <dgm:pt modelId="{42BC2201-FDDB-4494-BE5F-C86AC06FB139}" type="sibTrans" cxnId="{E661FBB9-488E-4BF6-BBFA-E08C8F679F3A}">
      <dgm:prSet/>
      <dgm:spPr/>
      <dgm:t>
        <a:bodyPr/>
        <a:lstStyle/>
        <a:p>
          <a:endParaRPr lang="en-US" sz="1400">
            <a:solidFill>
              <a:schemeClr val="tx1"/>
            </a:solidFill>
            <a:latin typeface="Calibri" pitchFamily="34" charset="0"/>
            <a:cs typeface="Calibri" pitchFamily="34" charset="0"/>
          </a:endParaRPr>
        </a:p>
      </dgm:t>
    </dgm:pt>
    <dgm:pt modelId="{8697C9F3-680F-4383-AB47-89E6512A04E4}">
      <dgm:prSet phldrT="[Text]" custT="1"/>
      <dgm:spPr/>
      <dgm:t>
        <a:bodyPr/>
        <a:lstStyle/>
        <a:p>
          <a:r>
            <a:rPr lang="en-US" sz="1400" dirty="0">
              <a:solidFill>
                <a:schemeClr val="tx1"/>
              </a:solidFill>
              <a:latin typeface="Calibri" pitchFamily="34" charset="0"/>
              <a:cs typeface="Calibri" pitchFamily="34" charset="0"/>
            </a:rPr>
            <a:t>Credit Card</a:t>
          </a:r>
        </a:p>
      </dgm:t>
    </dgm:pt>
    <dgm:pt modelId="{09DF74F5-8D9D-4547-9E57-FBBD96109C95}" type="parTrans" cxnId="{A3BE5979-EA74-465F-BD82-B0AE87A2025B}">
      <dgm:prSet/>
      <dgm:spPr/>
      <dgm:t>
        <a:bodyPr/>
        <a:lstStyle/>
        <a:p>
          <a:endParaRPr lang="en-US" sz="1400">
            <a:solidFill>
              <a:schemeClr val="tx1"/>
            </a:solidFill>
            <a:latin typeface="Calibri" pitchFamily="34" charset="0"/>
            <a:cs typeface="Calibri" pitchFamily="34" charset="0"/>
          </a:endParaRPr>
        </a:p>
      </dgm:t>
    </dgm:pt>
    <dgm:pt modelId="{A838A65D-79D8-48E2-9BE8-C65842FB3242}" type="sibTrans" cxnId="{A3BE5979-EA74-465F-BD82-B0AE87A2025B}">
      <dgm:prSet/>
      <dgm:spPr/>
      <dgm:t>
        <a:bodyPr/>
        <a:lstStyle/>
        <a:p>
          <a:endParaRPr lang="en-US" sz="1400">
            <a:solidFill>
              <a:schemeClr val="tx1"/>
            </a:solidFill>
            <a:latin typeface="Calibri" pitchFamily="34" charset="0"/>
            <a:cs typeface="Calibri" pitchFamily="34" charset="0"/>
          </a:endParaRPr>
        </a:p>
      </dgm:t>
    </dgm:pt>
    <dgm:pt modelId="{81B5485D-E61F-4551-899E-0A2D9883B63B}">
      <dgm:prSet phldrT="[Text]" custT="1"/>
      <dgm:spPr/>
      <dgm:t>
        <a:bodyPr/>
        <a:lstStyle/>
        <a:p>
          <a:r>
            <a:rPr lang="en-US" sz="1400" dirty="0">
              <a:solidFill>
                <a:schemeClr val="tx1"/>
              </a:solidFill>
              <a:latin typeface="Calibri" pitchFamily="34" charset="0"/>
              <a:cs typeface="Calibri" pitchFamily="34" charset="0"/>
            </a:rPr>
            <a:t>Internet Banking</a:t>
          </a:r>
        </a:p>
      </dgm:t>
    </dgm:pt>
    <dgm:pt modelId="{DA16230E-B5D0-40B9-806F-1ECABEACC3E1}" type="parTrans" cxnId="{3BAB0F1D-1680-4212-9CBC-EE288A17F6AF}">
      <dgm:prSet/>
      <dgm:spPr/>
      <dgm:t>
        <a:bodyPr/>
        <a:lstStyle/>
        <a:p>
          <a:endParaRPr lang="en-US" sz="1400">
            <a:solidFill>
              <a:schemeClr val="tx1"/>
            </a:solidFill>
            <a:latin typeface="Calibri" pitchFamily="34" charset="0"/>
            <a:cs typeface="Calibri" pitchFamily="34" charset="0"/>
          </a:endParaRPr>
        </a:p>
      </dgm:t>
    </dgm:pt>
    <dgm:pt modelId="{44C48559-1458-43E7-B8AA-386096DD5F17}" type="sibTrans" cxnId="{3BAB0F1D-1680-4212-9CBC-EE288A17F6AF}">
      <dgm:prSet/>
      <dgm:spPr/>
      <dgm:t>
        <a:bodyPr/>
        <a:lstStyle/>
        <a:p>
          <a:endParaRPr lang="en-US" sz="1400">
            <a:solidFill>
              <a:schemeClr val="tx1"/>
            </a:solidFill>
            <a:latin typeface="Calibri" pitchFamily="34" charset="0"/>
            <a:cs typeface="Calibri" pitchFamily="34" charset="0"/>
          </a:endParaRPr>
        </a:p>
      </dgm:t>
    </dgm:pt>
    <dgm:pt modelId="{A338DF05-9266-4C3C-9357-AA604E960068}">
      <dgm:prSet phldrT="[Text]" custT="1"/>
      <dgm:spPr/>
      <dgm:t>
        <a:bodyPr/>
        <a:lstStyle/>
        <a:p>
          <a:r>
            <a:rPr lang="en-US" sz="1400" dirty="0">
              <a:solidFill>
                <a:schemeClr val="tx1"/>
              </a:solidFill>
              <a:latin typeface="Calibri" pitchFamily="34" charset="0"/>
              <a:cs typeface="Calibri" pitchFamily="34" charset="0"/>
            </a:rPr>
            <a:t>ECS</a:t>
          </a:r>
        </a:p>
      </dgm:t>
    </dgm:pt>
    <dgm:pt modelId="{6801C675-F545-4317-BDF5-6F3DDD7C8E36}" type="parTrans" cxnId="{8749AA96-80D2-4A93-949A-E60E26C2806B}">
      <dgm:prSet/>
      <dgm:spPr/>
      <dgm:t>
        <a:bodyPr/>
        <a:lstStyle/>
        <a:p>
          <a:endParaRPr lang="en-US" sz="1400">
            <a:solidFill>
              <a:schemeClr val="tx1"/>
            </a:solidFill>
            <a:latin typeface="Calibri" pitchFamily="34" charset="0"/>
            <a:cs typeface="Calibri" pitchFamily="34" charset="0"/>
          </a:endParaRPr>
        </a:p>
      </dgm:t>
    </dgm:pt>
    <dgm:pt modelId="{FA410BD1-6C59-4D66-8101-2C91487C4D3C}" type="sibTrans" cxnId="{8749AA96-80D2-4A93-949A-E60E26C2806B}">
      <dgm:prSet/>
      <dgm:spPr/>
      <dgm:t>
        <a:bodyPr/>
        <a:lstStyle/>
        <a:p>
          <a:endParaRPr lang="en-US" sz="1400">
            <a:solidFill>
              <a:schemeClr val="tx1"/>
            </a:solidFill>
            <a:latin typeface="Calibri" pitchFamily="34" charset="0"/>
            <a:cs typeface="Calibri" pitchFamily="34" charset="0"/>
          </a:endParaRPr>
        </a:p>
      </dgm:t>
    </dgm:pt>
    <dgm:pt modelId="{2AEB6B76-75F5-4FBF-B006-718A532DE291}">
      <dgm:prSet phldrT="[Text]" custT="1"/>
      <dgm:spPr/>
      <dgm:t>
        <a:bodyPr/>
        <a:lstStyle/>
        <a:p>
          <a:r>
            <a:rPr lang="en-US" sz="1400" dirty="0">
              <a:solidFill>
                <a:schemeClr val="tx1"/>
              </a:solidFill>
              <a:latin typeface="Calibri" pitchFamily="34" charset="0"/>
              <a:cs typeface="Calibri" pitchFamily="34" charset="0"/>
            </a:rPr>
            <a:t>NEFT</a:t>
          </a:r>
        </a:p>
      </dgm:t>
    </dgm:pt>
    <dgm:pt modelId="{983C76C8-6BD8-4368-BABE-A06EED54D58C}" type="parTrans" cxnId="{1F39B03E-B6A6-4395-A3DC-46EBF10A4248}">
      <dgm:prSet/>
      <dgm:spPr/>
      <dgm:t>
        <a:bodyPr/>
        <a:lstStyle/>
        <a:p>
          <a:endParaRPr lang="en-US" sz="1400">
            <a:solidFill>
              <a:schemeClr val="tx1"/>
            </a:solidFill>
            <a:latin typeface="Calibri" pitchFamily="34" charset="0"/>
            <a:cs typeface="Calibri" pitchFamily="34" charset="0"/>
          </a:endParaRPr>
        </a:p>
      </dgm:t>
    </dgm:pt>
    <dgm:pt modelId="{DAE48D39-9B3D-4AB1-9F5D-29E53680850C}" type="sibTrans" cxnId="{1F39B03E-B6A6-4395-A3DC-46EBF10A4248}">
      <dgm:prSet/>
      <dgm:spPr/>
      <dgm:t>
        <a:bodyPr/>
        <a:lstStyle/>
        <a:p>
          <a:endParaRPr lang="en-US" sz="1400">
            <a:solidFill>
              <a:schemeClr val="tx1"/>
            </a:solidFill>
            <a:latin typeface="Calibri" pitchFamily="34" charset="0"/>
            <a:cs typeface="Calibri" pitchFamily="34" charset="0"/>
          </a:endParaRPr>
        </a:p>
      </dgm:t>
    </dgm:pt>
    <dgm:pt modelId="{E4E1D15E-D9DD-4BEB-BB73-79308C7D867D}">
      <dgm:prSet phldrT="[Text]" custT="1"/>
      <dgm:spPr/>
      <dgm:t>
        <a:bodyPr/>
        <a:lstStyle/>
        <a:p>
          <a:r>
            <a:rPr lang="en-US" sz="1400" dirty="0">
              <a:solidFill>
                <a:schemeClr val="tx1"/>
              </a:solidFill>
              <a:latin typeface="Calibri" pitchFamily="34" charset="0"/>
              <a:cs typeface="Calibri" pitchFamily="34" charset="0"/>
            </a:rPr>
            <a:t>RTGS</a:t>
          </a:r>
        </a:p>
      </dgm:t>
    </dgm:pt>
    <dgm:pt modelId="{202CBBC5-9F9C-4092-A2E8-F069F0C6D2A2}" type="parTrans" cxnId="{579B462E-0ADD-47FF-A768-EB8126480FE8}">
      <dgm:prSet/>
      <dgm:spPr/>
      <dgm:t>
        <a:bodyPr/>
        <a:lstStyle/>
        <a:p>
          <a:endParaRPr lang="en-US" sz="1400">
            <a:solidFill>
              <a:schemeClr val="tx1"/>
            </a:solidFill>
            <a:latin typeface="Calibri" pitchFamily="34" charset="0"/>
            <a:cs typeface="Calibri" pitchFamily="34" charset="0"/>
          </a:endParaRPr>
        </a:p>
      </dgm:t>
    </dgm:pt>
    <dgm:pt modelId="{C822FE10-704C-4A4E-92D4-DEA5847C00AC}" type="sibTrans" cxnId="{579B462E-0ADD-47FF-A768-EB8126480FE8}">
      <dgm:prSet/>
      <dgm:spPr/>
      <dgm:t>
        <a:bodyPr/>
        <a:lstStyle/>
        <a:p>
          <a:endParaRPr lang="en-US" sz="1400">
            <a:solidFill>
              <a:schemeClr val="tx1"/>
            </a:solidFill>
            <a:latin typeface="Calibri" pitchFamily="34" charset="0"/>
            <a:cs typeface="Calibri" pitchFamily="34" charset="0"/>
          </a:endParaRPr>
        </a:p>
      </dgm:t>
    </dgm:pt>
    <dgm:pt modelId="{F4C1289D-A4E6-423F-B7FC-41763CDBBDC3}">
      <dgm:prSet phldrT="[Text]" custT="1"/>
      <dgm:spPr/>
      <dgm:t>
        <a:bodyPr/>
        <a:lstStyle/>
        <a:p>
          <a:r>
            <a:rPr lang="en-US" sz="1400" dirty="0">
              <a:solidFill>
                <a:schemeClr val="tx1"/>
              </a:solidFill>
              <a:latin typeface="Calibri" pitchFamily="34" charset="0"/>
              <a:cs typeface="Calibri" pitchFamily="34" charset="0"/>
            </a:rPr>
            <a:t>IMPS</a:t>
          </a:r>
        </a:p>
      </dgm:t>
    </dgm:pt>
    <dgm:pt modelId="{A483B0BC-D05B-4D1F-9BD6-CBB5CF8844AE}" type="parTrans" cxnId="{077B6977-BC3A-448A-93A5-1EF8FEC4F7B0}">
      <dgm:prSet/>
      <dgm:spPr/>
      <dgm:t>
        <a:bodyPr/>
        <a:lstStyle/>
        <a:p>
          <a:endParaRPr lang="en-US" sz="1400">
            <a:solidFill>
              <a:schemeClr val="tx1"/>
            </a:solidFill>
            <a:latin typeface="Calibri" pitchFamily="34" charset="0"/>
            <a:cs typeface="Calibri" pitchFamily="34" charset="0"/>
          </a:endParaRPr>
        </a:p>
      </dgm:t>
    </dgm:pt>
    <dgm:pt modelId="{00015676-CDDF-48B2-A0E5-459BAC4321DB}" type="sibTrans" cxnId="{077B6977-BC3A-448A-93A5-1EF8FEC4F7B0}">
      <dgm:prSet/>
      <dgm:spPr/>
      <dgm:t>
        <a:bodyPr/>
        <a:lstStyle/>
        <a:p>
          <a:endParaRPr lang="en-US" sz="1400">
            <a:solidFill>
              <a:schemeClr val="tx1"/>
            </a:solidFill>
            <a:latin typeface="Calibri" pitchFamily="34" charset="0"/>
            <a:cs typeface="Calibri" pitchFamily="34" charset="0"/>
          </a:endParaRPr>
        </a:p>
      </dgm:t>
    </dgm:pt>
    <dgm:pt modelId="{F9D18A48-3C6F-4A75-82E4-AB06C9D6D406}">
      <dgm:prSet phldrT="[Text]" custT="1"/>
      <dgm:spPr/>
      <dgm:t>
        <a:bodyPr/>
        <a:lstStyle/>
        <a:p>
          <a:r>
            <a:rPr lang="en-US" sz="1400" dirty="0">
              <a:solidFill>
                <a:schemeClr val="tx1"/>
              </a:solidFill>
              <a:latin typeface="Calibri" pitchFamily="34" charset="0"/>
              <a:cs typeface="Calibri" pitchFamily="34" charset="0"/>
            </a:rPr>
            <a:t>E-wallets</a:t>
          </a:r>
        </a:p>
      </dgm:t>
    </dgm:pt>
    <dgm:pt modelId="{80E3EFF1-E02B-4AC2-9A36-99001BA93A2F}" type="parTrans" cxnId="{D9F8F52B-B38C-41C2-B255-7CC0CDA4721F}">
      <dgm:prSet/>
      <dgm:spPr/>
      <dgm:t>
        <a:bodyPr/>
        <a:lstStyle/>
        <a:p>
          <a:endParaRPr lang="en-US" sz="1400"/>
        </a:p>
      </dgm:t>
    </dgm:pt>
    <dgm:pt modelId="{71482E63-6F37-4063-831E-83C3AB0D209C}" type="sibTrans" cxnId="{D9F8F52B-B38C-41C2-B255-7CC0CDA4721F}">
      <dgm:prSet/>
      <dgm:spPr/>
      <dgm:t>
        <a:bodyPr/>
        <a:lstStyle/>
        <a:p>
          <a:endParaRPr lang="en-US" sz="1400"/>
        </a:p>
      </dgm:t>
    </dgm:pt>
    <dgm:pt modelId="{DAC92F80-3EFE-4914-84EB-9272DF4CDD27}">
      <dgm:prSet phldrT="[Text]" custT="1"/>
      <dgm:spPr/>
      <dgm:t>
        <a:bodyPr/>
        <a:lstStyle/>
        <a:p>
          <a:r>
            <a:rPr lang="en-US" sz="1400" dirty="0">
              <a:solidFill>
                <a:schemeClr val="tx1"/>
              </a:solidFill>
              <a:latin typeface="Calibri" pitchFamily="34" charset="0"/>
              <a:cs typeface="Calibri" pitchFamily="34" charset="0"/>
            </a:rPr>
            <a:t>UPI</a:t>
          </a:r>
        </a:p>
      </dgm:t>
    </dgm:pt>
    <dgm:pt modelId="{44BBE1D1-C036-4CD6-A7A4-229A9133EE2A}" type="parTrans" cxnId="{1CFD8855-1F9E-4D9D-8A44-9811D8A1CBC8}">
      <dgm:prSet/>
      <dgm:spPr/>
      <dgm:t>
        <a:bodyPr/>
        <a:lstStyle/>
        <a:p>
          <a:endParaRPr lang="en-US" sz="1400"/>
        </a:p>
      </dgm:t>
    </dgm:pt>
    <dgm:pt modelId="{6409AA35-A347-4E76-BE88-15D0EB5623B0}" type="sibTrans" cxnId="{1CFD8855-1F9E-4D9D-8A44-9811D8A1CBC8}">
      <dgm:prSet/>
      <dgm:spPr/>
      <dgm:t>
        <a:bodyPr/>
        <a:lstStyle/>
        <a:p>
          <a:endParaRPr lang="en-US" sz="1400"/>
        </a:p>
      </dgm:t>
    </dgm:pt>
    <dgm:pt modelId="{0EDC94F5-5FD4-4808-A66A-866666A510EE}">
      <dgm:prSet phldrT="[Text]" custT="1"/>
      <dgm:spPr/>
      <dgm:t>
        <a:bodyPr/>
        <a:lstStyle/>
        <a:p>
          <a:r>
            <a:rPr lang="en-US" sz="1400" dirty="0">
              <a:solidFill>
                <a:schemeClr val="tx1"/>
              </a:solidFill>
              <a:latin typeface="Calibri" pitchFamily="34" charset="0"/>
              <a:cs typeface="Calibri" pitchFamily="34" charset="0"/>
            </a:rPr>
            <a:t>BHIM</a:t>
          </a:r>
        </a:p>
      </dgm:t>
    </dgm:pt>
    <dgm:pt modelId="{E6C3BBCC-13B2-40D7-921C-3DB270B2E7C4}" type="parTrans" cxnId="{E58381ED-3390-48C3-B947-F8B194FBBDCB}">
      <dgm:prSet/>
      <dgm:spPr/>
      <dgm:t>
        <a:bodyPr/>
        <a:lstStyle/>
        <a:p>
          <a:endParaRPr lang="en-US" sz="1400"/>
        </a:p>
      </dgm:t>
    </dgm:pt>
    <dgm:pt modelId="{A2A6CE20-B174-43AB-89CA-38F3D41E4F7C}" type="sibTrans" cxnId="{E58381ED-3390-48C3-B947-F8B194FBBDCB}">
      <dgm:prSet/>
      <dgm:spPr/>
      <dgm:t>
        <a:bodyPr/>
        <a:lstStyle/>
        <a:p>
          <a:endParaRPr lang="en-US" sz="1400"/>
        </a:p>
      </dgm:t>
    </dgm:pt>
    <dgm:pt modelId="{F86D07AE-E278-4045-B428-C9472D67DA24}">
      <dgm:prSet phldrT="[Text]" custT="1"/>
      <dgm:spPr/>
      <dgm:t>
        <a:bodyPr/>
        <a:lstStyle/>
        <a:p>
          <a:r>
            <a:rPr lang="en-US" sz="1400" dirty="0">
              <a:solidFill>
                <a:schemeClr val="tx1"/>
              </a:solidFill>
              <a:latin typeface="Calibri" pitchFamily="34" charset="0"/>
              <a:cs typeface="Calibri" pitchFamily="34" charset="0"/>
            </a:rPr>
            <a:t>AEPS</a:t>
          </a:r>
        </a:p>
      </dgm:t>
    </dgm:pt>
    <dgm:pt modelId="{B219087E-E69F-4F4F-AAE4-04B0BBA1DFE8}" type="parTrans" cxnId="{B45C4657-3934-4584-A019-F142DFC2F48E}">
      <dgm:prSet/>
      <dgm:spPr/>
      <dgm:t>
        <a:bodyPr/>
        <a:lstStyle/>
        <a:p>
          <a:endParaRPr lang="en-US" sz="1400"/>
        </a:p>
      </dgm:t>
    </dgm:pt>
    <dgm:pt modelId="{0174D532-2673-406B-9373-78C51E3FABB5}" type="sibTrans" cxnId="{B45C4657-3934-4584-A019-F142DFC2F48E}">
      <dgm:prSet/>
      <dgm:spPr/>
      <dgm:t>
        <a:bodyPr/>
        <a:lstStyle/>
        <a:p>
          <a:endParaRPr lang="en-US" sz="1400"/>
        </a:p>
      </dgm:t>
    </dgm:pt>
    <dgm:pt modelId="{1F700462-E399-487A-A7A4-737177862513}" type="pres">
      <dgm:prSet presAssocID="{5F7706BE-4C9F-4380-8E99-0AD27F916B72}" presName="Name0" presStyleCnt="0">
        <dgm:presLayoutVars>
          <dgm:dir/>
          <dgm:resizeHandles/>
        </dgm:presLayoutVars>
      </dgm:prSet>
      <dgm:spPr/>
      <dgm:t>
        <a:bodyPr/>
        <a:lstStyle/>
        <a:p>
          <a:endParaRPr lang="en-IN"/>
        </a:p>
      </dgm:t>
    </dgm:pt>
    <dgm:pt modelId="{969E7E63-0EA1-4C7A-B3CB-7CE2ACA7148F}" type="pres">
      <dgm:prSet presAssocID="{2F3A1194-24EF-49F4-8A00-4D1A5EBA1DCC}" presName="compNode" presStyleCnt="0"/>
      <dgm:spPr/>
    </dgm:pt>
    <dgm:pt modelId="{DCFD519C-79B8-44AA-8740-51CD76F1E057}" type="pres">
      <dgm:prSet presAssocID="{2F3A1194-24EF-49F4-8A00-4D1A5EBA1DCC}" presName="dummyConnPt" presStyleCnt="0"/>
      <dgm:spPr/>
    </dgm:pt>
    <dgm:pt modelId="{AEB42079-278B-42EB-A130-8C0A4A5D9E27}" type="pres">
      <dgm:prSet presAssocID="{2F3A1194-24EF-49F4-8A00-4D1A5EBA1DCC}" presName="node" presStyleLbl="node1" presStyleIdx="0" presStyleCnt="12">
        <dgm:presLayoutVars>
          <dgm:bulletEnabled val="1"/>
        </dgm:presLayoutVars>
      </dgm:prSet>
      <dgm:spPr/>
      <dgm:t>
        <a:bodyPr/>
        <a:lstStyle/>
        <a:p>
          <a:endParaRPr lang="en-IN"/>
        </a:p>
      </dgm:t>
    </dgm:pt>
    <dgm:pt modelId="{69DE2553-21CE-4AF7-BC91-0A2CB9FE52C1}" type="pres">
      <dgm:prSet presAssocID="{91DD5EC5-FEF8-471D-9ACB-349886B37C45}" presName="sibTrans" presStyleLbl="bgSibTrans2D1" presStyleIdx="0" presStyleCnt="11"/>
      <dgm:spPr/>
      <dgm:t>
        <a:bodyPr/>
        <a:lstStyle/>
        <a:p>
          <a:endParaRPr lang="en-IN"/>
        </a:p>
      </dgm:t>
    </dgm:pt>
    <dgm:pt modelId="{10FA2E01-4DCA-4DB1-9B55-147CE92C2228}" type="pres">
      <dgm:prSet presAssocID="{AEA9AE59-F01F-45E0-A2C1-CF936C02E022}" presName="compNode" presStyleCnt="0"/>
      <dgm:spPr/>
    </dgm:pt>
    <dgm:pt modelId="{1E2F3868-9526-49A6-87EF-987E0B3955FB}" type="pres">
      <dgm:prSet presAssocID="{AEA9AE59-F01F-45E0-A2C1-CF936C02E022}" presName="dummyConnPt" presStyleCnt="0"/>
      <dgm:spPr/>
    </dgm:pt>
    <dgm:pt modelId="{609A5E24-EE7F-4896-8981-2EE276DE3FB9}" type="pres">
      <dgm:prSet presAssocID="{AEA9AE59-F01F-45E0-A2C1-CF936C02E022}" presName="node" presStyleLbl="node1" presStyleIdx="1" presStyleCnt="12">
        <dgm:presLayoutVars>
          <dgm:bulletEnabled val="1"/>
        </dgm:presLayoutVars>
      </dgm:prSet>
      <dgm:spPr/>
      <dgm:t>
        <a:bodyPr/>
        <a:lstStyle/>
        <a:p>
          <a:endParaRPr lang="en-IN"/>
        </a:p>
      </dgm:t>
    </dgm:pt>
    <dgm:pt modelId="{BD5DB056-EAA4-4714-B2B4-D89731DEEC3C}" type="pres">
      <dgm:prSet presAssocID="{42BC2201-FDDB-4494-BE5F-C86AC06FB139}" presName="sibTrans" presStyleLbl="bgSibTrans2D1" presStyleIdx="1" presStyleCnt="11"/>
      <dgm:spPr/>
      <dgm:t>
        <a:bodyPr/>
        <a:lstStyle/>
        <a:p>
          <a:endParaRPr lang="en-IN"/>
        </a:p>
      </dgm:t>
    </dgm:pt>
    <dgm:pt modelId="{0298C95E-618D-4F22-A76B-E9697D81BBE2}" type="pres">
      <dgm:prSet presAssocID="{8697C9F3-680F-4383-AB47-89E6512A04E4}" presName="compNode" presStyleCnt="0"/>
      <dgm:spPr/>
    </dgm:pt>
    <dgm:pt modelId="{93011065-9705-4A3F-B7D9-FC694527575E}" type="pres">
      <dgm:prSet presAssocID="{8697C9F3-680F-4383-AB47-89E6512A04E4}" presName="dummyConnPt" presStyleCnt="0"/>
      <dgm:spPr/>
    </dgm:pt>
    <dgm:pt modelId="{E9A4AD5D-9BE4-48F1-9A0F-79DCC617AB6A}" type="pres">
      <dgm:prSet presAssocID="{8697C9F3-680F-4383-AB47-89E6512A04E4}" presName="node" presStyleLbl="node1" presStyleIdx="2" presStyleCnt="12">
        <dgm:presLayoutVars>
          <dgm:bulletEnabled val="1"/>
        </dgm:presLayoutVars>
      </dgm:prSet>
      <dgm:spPr/>
      <dgm:t>
        <a:bodyPr/>
        <a:lstStyle/>
        <a:p>
          <a:endParaRPr lang="en-IN"/>
        </a:p>
      </dgm:t>
    </dgm:pt>
    <dgm:pt modelId="{95AB916A-0595-4AF7-8760-90347A850A5D}" type="pres">
      <dgm:prSet presAssocID="{A838A65D-79D8-48E2-9BE8-C65842FB3242}" presName="sibTrans" presStyleLbl="bgSibTrans2D1" presStyleIdx="2" presStyleCnt="11"/>
      <dgm:spPr/>
      <dgm:t>
        <a:bodyPr/>
        <a:lstStyle/>
        <a:p>
          <a:endParaRPr lang="en-IN"/>
        </a:p>
      </dgm:t>
    </dgm:pt>
    <dgm:pt modelId="{88FA95FF-F75E-4CB4-A3C7-4B221E0F47DC}" type="pres">
      <dgm:prSet presAssocID="{81B5485D-E61F-4551-899E-0A2D9883B63B}" presName="compNode" presStyleCnt="0"/>
      <dgm:spPr/>
    </dgm:pt>
    <dgm:pt modelId="{FA6471B6-4E4F-49C9-8921-0C160148424A}" type="pres">
      <dgm:prSet presAssocID="{81B5485D-E61F-4551-899E-0A2D9883B63B}" presName="dummyConnPt" presStyleCnt="0"/>
      <dgm:spPr/>
    </dgm:pt>
    <dgm:pt modelId="{0195ADDB-D676-4B1E-9FCD-4A05CCA6B5FC}" type="pres">
      <dgm:prSet presAssocID="{81B5485D-E61F-4551-899E-0A2D9883B63B}" presName="node" presStyleLbl="node1" presStyleIdx="3" presStyleCnt="12">
        <dgm:presLayoutVars>
          <dgm:bulletEnabled val="1"/>
        </dgm:presLayoutVars>
      </dgm:prSet>
      <dgm:spPr/>
      <dgm:t>
        <a:bodyPr/>
        <a:lstStyle/>
        <a:p>
          <a:endParaRPr lang="en-IN"/>
        </a:p>
      </dgm:t>
    </dgm:pt>
    <dgm:pt modelId="{BD264C48-CADB-453A-A855-9A694B74104E}" type="pres">
      <dgm:prSet presAssocID="{44C48559-1458-43E7-B8AA-386096DD5F17}" presName="sibTrans" presStyleLbl="bgSibTrans2D1" presStyleIdx="3" presStyleCnt="11"/>
      <dgm:spPr/>
      <dgm:t>
        <a:bodyPr/>
        <a:lstStyle/>
        <a:p>
          <a:endParaRPr lang="en-IN"/>
        </a:p>
      </dgm:t>
    </dgm:pt>
    <dgm:pt modelId="{F9AD3990-FFA7-425B-9A5C-2475613C8A57}" type="pres">
      <dgm:prSet presAssocID="{A338DF05-9266-4C3C-9357-AA604E960068}" presName="compNode" presStyleCnt="0"/>
      <dgm:spPr/>
    </dgm:pt>
    <dgm:pt modelId="{7F64A4E3-8B95-4C92-82FA-46D60136D6BA}" type="pres">
      <dgm:prSet presAssocID="{A338DF05-9266-4C3C-9357-AA604E960068}" presName="dummyConnPt" presStyleCnt="0"/>
      <dgm:spPr/>
    </dgm:pt>
    <dgm:pt modelId="{45426E3D-7D5B-4DEE-8290-B0791A8B81D2}" type="pres">
      <dgm:prSet presAssocID="{A338DF05-9266-4C3C-9357-AA604E960068}" presName="node" presStyleLbl="node1" presStyleIdx="4" presStyleCnt="12">
        <dgm:presLayoutVars>
          <dgm:bulletEnabled val="1"/>
        </dgm:presLayoutVars>
      </dgm:prSet>
      <dgm:spPr/>
      <dgm:t>
        <a:bodyPr/>
        <a:lstStyle/>
        <a:p>
          <a:endParaRPr lang="en-IN"/>
        </a:p>
      </dgm:t>
    </dgm:pt>
    <dgm:pt modelId="{83D63E5B-D07C-4D70-B194-D829DA84925B}" type="pres">
      <dgm:prSet presAssocID="{FA410BD1-6C59-4D66-8101-2C91487C4D3C}" presName="sibTrans" presStyleLbl="bgSibTrans2D1" presStyleIdx="4" presStyleCnt="11"/>
      <dgm:spPr/>
      <dgm:t>
        <a:bodyPr/>
        <a:lstStyle/>
        <a:p>
          <a:endParaRPr lang="en-IN"/>
        </a:p>
      </dgm:t>
    </dgm:pt>
    <dgm:pt modelId="{B4CEAE5F-C4CC-44B2-BCED-7F187FF8EC2F}" type="pres">
      <dgm:prSet presAssocID="{2AEB6B76-75F5-4FBF-B006-718A532DE291}" presName="compNode" presStyleCnt="0"/>
      <dgm:spPr/>
    </dgm:pt>
    <dgm:pt modelId="{191937EF-11E0-4B12-8ADF-841D407A4B9A}" type="pres">
      <dgm:prSet presAssocID="{2AEB6B76-75F5-4FBF-B006-718A532DE291}" presName="dummyConnPt" presStyleCnt="0"/>
      <dgm:spPr/>
    </dgm:pt>
    <dgm:pt modelId="{8BA6BC88-D2E9-4719-8CD9-0507F96E13D6}" type="pres">
      <dgm:prSet presAssocID="{2AEB6B76-75F5-4FBF-B006-718A532DE291}" presName="node" presStyleLbl="node1" presStyleIdx="5" presStyleCnt="12">
        <dgm:presLayoutVars>
          <dgm:bulletEnabled val="1"/>
        </dgm:presLayoutVars>
      </dgm:prSet>
      <dgm:spPr/>
      <dgm:t>
        <a:bodyPr/>
        <a:lstStyle/>
        <a:p>
          <a:endParaRPr lang="en-IN"/>
        </a:p>
      </dgm:t>
    </dgm:pt>
    <dgm:pt modelId="{8943AF1E-6177-427C-9FAA-F307EFD2ECBB}" type="pres">
      <dgm:prSet presAssocID="{DAE48D39-9B3D-4AB1-9F5D-29E53680850C}" presName="sibTrans" presStyleLbl="bgSibTrans2D1" presStyleIdx="5" presStyleCnt="11"/>
      <dgm:spPr/>
      <dgm:t>
        <a:bodyPr/>
        <a:lstStyle/>
        <a:p>
          <a:endParaRPr lang="en-IN"/>
        </a:p>
      </dgm:t>
    </dgm:pt>
    <dgm:pt modelId="{FC581B3C-DD92-4FAC-ADC1-08A7B25B2A49}" type="pres">
      <dgm:prSet presAssocID="{E4E1D15E-D9DD-4BEB-BB73-79308C7D867D}" presName="compNode" presStyleCnt="0"/>
      <dgm:spPr/>
    </dgm:pt>
    <dgm:pt modelId="{0937DB0A-9B2B-41D4-A5F8-7CEA4317C2F3}" type="pres">
      <dgm:prSet presAssocID="{E4E1D15E-D9DD-4BEB-BB73-79308C7D867D}" presName="dummyConnPt" presStyleCnt="0"/>
      <dgm:spPr/>
    </dgm:pt>
    <dgm:pt modelId="{9E9002B4-4649-4E7B-BCE0-6B0EDA73D4F7}" type="pres">
      <dgm:prSet presAssocID="{E4E1D15E-D9DD-4BEB-BB73-79308C7D867D}" presName="node" presStyleLbl="node1" presStyleIdx="6" presStyleCnt="12">
        <dgm:presLayoutVars>
          <dgm:bulletEnabled val="1"/>
        </dgm:presLayoutVars>
      </dgm:prSet>
      <dgm:spPr/>
      <dgm:t>
        <a:bodyPr/>
        <a:lstStyle/>
        <a:p>
          <a:endParaRPr lang="en-IN"/>
        </a:p>
      </dgm:t>
    </dgm:pt>
    <dgm:pt modelId="{91C085F3-3A7D-42CA-BBA3-D0F09BD13A79}" type="pres">
      <dgm:prSet presAssocID="{C822FE10-704C-4A4E-92D4-DEA5847C00AC}" presName="sibTrans" presStyleLbl="bgSibTrans2D1" presStyleIdx="6" presStyleCnt="11"/>
      <dgm:spPr/>
      <dgm:t>
        <a:bodyPr/>
        <a:lstStyle/>
        <a:p>
          <a:endParaRPr lang="en-IN"/>
        </a:p>
      </dgm:t>
    </dgm:pt>
    <dgm:pt modelId="{E2270FDB-9B02-40DE-A74B-27E7C0151122}" type="pres">
      <dgm:prSet presAssocID="{F4C1289D-A4E6-423F-B7FC-41763CDBBDC3}" presName="compNode" presStyleCnt="0"/>
      <dgm:spPr/>
    </dgm:pt>
    <dgm:pt modelId="{215C6BF0-BF7B-4986-B6A6-4F2CF7337042}" type="pres">
      <dgm:prSet presAssocID="{F4C1289D-A4E6-423F-B7FC-41763CDBBDC3}" presName="dummyConnPt" presStyleCnt="0"/>
      <dgm:spPr/>
    </dgm:pt>
    <dgm:pt modelId="{FA01AE57-1CF8-4006-9F95-BB00A97D0A6B}" type="pres">
      <dgm:prSet presAssocID="{F4C1289D-A4E6-423F-B7FC-41763CDBBDC3}" presName="node" presStyleLbl="node1" presStyleIdx="7" presStyleCnt="12">
        <dgm:presLayoutVars>
          <dgm:bulletEnabled val="1"/>
        </dgm:presLayoutVars>
      </dgm:prSet>
      <dgm:spPr/>
      <dgm:t>
        <a:bodyPr/>
        <a:lstStyle/>
        <a:p>
          <a:endParaRPr lang="en-IN"/>
        </a:p>
      </dgm:t>
    </dgm:pt>
    <dgm:pt modelId="{F0158DFE-E5F1-493B-9ACA-84364FCEA858}" type="pres">
      <dgm:prSet presAssocID="{00015676-CDDF-48B2-A0E5-459BAC4321DB}" presName="sibTrans" presStyleLbl="bgSibTrans2D1" presStyleIdx="7" presStyleCnt="11"/>
      <dgm:spPr/>
      <dgm:t>
        <a:bodyPr/>
        <a:lstStyle/>
        <a:p>
          <a:endParaRPr lang="en-IN"/>
        </a:p>
      </dgm:t>
    </dgm:pt>
    <dgm:pt modelId="{ED2813D4-5B73-4270-BAB8-97BAD13C0049}" type="pres">
      <dgm:prSet presAssocID="{F9D18A48-3C6F-4A75-82E4-AB06C9D6D406}" presName="compNode" presStyleCnt="0"/>
      <dgm:spPr/>
    </dgm:pt>
    <dgm:pt modelId="{CB7D40A8-D262-4AFA-8B05-9F2C022AF4A3}" type="pres">
      <dgm:prSet presAssocID="{F9D18A48-3C6F-4A75-82E4-AB06C9D6D406}" presName="dummyConnPt" presStyleCnt="0"/>
      <dgm:spPr/>
    </dgm:pt>
    <dgm:pt modelId="{D937E08F-6CC9-4CF1-9A55-E22B59CE1603}" type="pres">
      <dgm:prSet presAssocID="{F9D18A48-3C6F-4A75-82E4-AB06C9D6D406}" presName="node" presStyleLbl="node1" presStyleIdx="8" presStyleCnt="12">
        <dgm:presLayoutVars>
          <dgm:bulletEnabled val="1"/>
        </dgm:presLayoutVars>
      </dgm:prSet>
      <dgm:spPr/>
      <dgm:t>
        <a:bodyPr/>
        <a:lstStyle/>
        <a:p>
          <a:endParaRPr lang="en-IN"/>
        </a:p>
      </dgm:t>
    </dgm:pt>
    <dgm:pt modelId="{DBD5BC6A-402B-495E-8847-8F978B087776}" type="pres">
      <dgm:prSet presAssocID="{71482E63-6F37-4063-831E-83C3AB0D209C}" presName="sibTrans" presStyleLbl="bgSibTrans2D1" presStyleIdx="8" presStyleCnt="11"/>
      <dgm:spPr/>
      <dgm:t>
        <a:bodyPr/>
        <a:lstStyle/>
        <a:p>
          <a:endParaRPr lang="en-IN"/>
        </a:p>
      </dgm:t>
    </dgm:pt>
    <dgm:pt modelId="{165A8D58-FB96-42AD-8751-D04EC6AE7B6D}" type="pres">
      <dgm:prSet presAssocID="{DAC92F80-3EFE-4914-84EB-9272DF4CDD27}" presName="compNode" presStyleCnt="0"/>
      <dgm:spPr/>
    </dgm:pt>
    <dgm:pt modelId="{B31A58F7-394E-4D6B-8FD0-FF37960CD2E8}" type="pres">
      <dgm:prSet presAssocID="{DAC92F80-3EFE-4914-84EB-9272DF4CDD27}" presName="dummyConnPt" presStyleCnt="0"/>
      <dgm:spPr/>
    </dgm:pt>
    <dgm:pt modelId="{A84F2F93-0706-4215-9B15-511EE665FC56}" type="pres">
      <dgm:prSet presAssocID="{DAC92F80-3EFE-4914-84EB-9272DF4CDD27}" presName="node" presStyleLbl="node1" presStyleIdx="9" presStyleCnt="12">
        <dgm:presLayoutVars>
          <dgm:bulletEnabled val="1"/>
        </dgm:presLayoutVars>
      </dgm:prSet>
      <dgm:spPr/>
      <dgm:t>
        <a:bodyPr/>
        <a:lstStyle/>
        <a:p>
          <a:endParaRPr lang="en-IN"/>
        </a:p>
      </dgm:t>
    </dgm:pt>
    <dgm:pt modelId="{F914071E-C083-4488-B103-B87EEE4A375D}" type="pres">
      <dgm:prSet presAssocID="{6409AA35-A347-4E76-BE88-15D0EB5623B0}" presName="sibTrans" presStyleLbl="bgSibTrans2D1" presStyleIdx="9" presStyleCnt="11"/>
      <dgm:spPr/>
      <dgm:t>
        <a:bodyPr/>
        <a:lstStyle/>
        <a:p>
          <a:endParaRPr lang="en-IN"/>
        </a:p>
      </dgm:t>
    </dgm:pt>
    <dgm:pt modelId="{579F84F2-5299-4D4F-B7DF-02B00A234B87}" type="pres">
      <dgm:prSet presAssocID="{0EDC94F5-5FD4-4808-A66A-866666A510EE}" presName="compNode" presStyleCnt="0"/>
      <dgm:spPr/>
    </dgm:pt>
    <dgm:pt modelId="{C79EC63A-F2FA-45EE-932A-9C458F813318}" type="pres">
      <dgm:prSet presAssocID="{0EDC94F5-5FD4-4808-A66A-866666A510EE}" presName="dummyConnPt" presStyleCnt="0"/>
      <dgm:spPr/>
    </dgm:pt>
    <dgm:pt modelId="{C781BB98-A506-4FBF-B1B2-1E6CEB8E06AF}" type="pres">
      <dgm:prSet presAssocID="{0EDC94F5-5FD4-4808-A66A-866666A510EE}" presName="node" presStyleLbl="node1" presStyleIdx="10" presStyleCnt="12">
        <dgm:presLayoutVars>
          <dgm:bulletEnabled val="1"/>
        </dgm:presLayoutVars>
      </dgm:prSet>
      <dgm:spPr/>
      <dgm:t>
        <a:bodyPr/>
        <a:lstStyle/>
        <a:p>
          <a:endParaRPr lang="en-IN"/>
        </a:p>
      </dgm:t>
    </dgm:pt>
    <dgm:pt modelId="{E1A3CC70-2E4B-4807-A80D-DE22F27D8BE5}" type="pres">
      <dgm:prSet presAssocID="{A2A6CE20-B174-43AB-89CA-38F3D41E4F7C}" presName="sibTrans" presStyleLbl="bgSibTrans2D1" presStyleIdx="10" presStyleCnt="11"/>
      <dgm:spPr/>
      <dgm:t>
        <a:bodyPr/>
        <a:lstStyle/>
        <a:p>
          <a:endParaRPr lang="en-IN"/>
        </a:p>
      </dgm:t>
    </dgm:pt>
    <dgm:pt modelId="{19C6D856-560D-4B31-9D3B-58F4896C1A0C}" type="pres">
      <dgm:prSet presAssocID="{F86D07AE-E278-4045-B428-C9472D67DA24}" presName="compNode" presStyleCnt="0"/>
      <dgm:spPr/>
    </dgm:pt>
    <dgm:pt modelId="{132A9E07-F37B-49E0-91E1-8753087976D0}" type="pres">
      <dgm:prSet presAssocID="{F86D07AE-E278-4045-B428-C9472D67DA24}" presName="dummyConnPt" presStyleCnt="0"/>
      <dgm:spPr/>
    </dgm:pt>
    <dgm:pt modelId="{009C30E7-0094-4921-A3B7-EAF164F4137A}" type="pres">
      <dgm:prSet presAssocID="{F86D07AE-E278-4045-B428-C9472D67DA24}" presName="node" presStyleLbl="node1" presStyleIdx="11" presStyleCnt="12">
        <dgm:presLayoutVars>
          <dgm:bulletEnabled val="1"/>
        </dgm:presLayoutVars>
      </dgm:prSet>
      <dgm:spPr/>
      <dgm:t>
        <a:bodyPr/>
        <a:lstStyle/>
        <a:p>
          <a:endParaRPr lang="en-IN"/>
        </a:p>
      </dgm:t>
    </dgm:pt>
  </dgm:ptLst>
  <dgm:cxnLst>
    <dgm:cxn modelId="{579B462E-0ADD-47FF-A768-EB8126480FE8}" srcId="{5F7706BE-4C9F-4380-8E99-0AD27F916B72}" destId="{E4E1D15E-D9DD-4BEB-BB73-79308C7D867D}" srcOrd="6" destOrd="0" parTransId="{202CBBC5-9F9C-4092-A2E8-F069F0C6D2A2}" sibTransId="{C822FE10-704C-4A4E-92D4-DEA5847C00AC}"/>
    <dgm:cxn modelId="{B45C4657-3934-4584-A019-F142DFC2F48E}" srcId="{5F7706BE-4C9F-4380-8E99-0AD27F916B72}" destId="{F86D07AE-E278-4045-B428-C9472D67DA24}" srcOrd="11" destOrd="0" parTransId="{B219087E-E69F-4F4F-AAE4-04B0BBA1DFE8}" sibTransId="{0174D532-2673-406B-9373-78C51E3FABB5}"/>
    <dgm:cxn modelId="{718E7401-DA77-495A-8D23-8EF602970ADD}" type="presOf" srcId="{AEA9AE59-F01F-45E0-A2C1-CF936C02E022}" destId="{609A5E24-EE7F-4896-8981-2EE276DE3FB9}" srcOrd="0" destOrd="0" presId="urn:microsoft.com/office/officeart/2005/8/layout/bProcess4"/>
    <dgm:cxn modelId="{7DB6B076-01FF-4808-8F2B-4D115D81D62C}" type="presOf" srcId="{00015676-CDDF-48B2-A0E5-459BAC4321DB}" destId="{F0158DFE-E5F1-493B-9ACA-84364FCEA858}" srcOrd="0" destOrd="0" presId="urn:microsoft.com/office/officeart/2005/8/layout/bProcess4"/>
    <dgm:cxn modelId="{28996253-2F89-49B7-A1D6-9C4FCA2E818C}" type="presOf" srcId="{F9D18A48-3C6F-4A75-82E4-AB06C9D6D406}" destId="{D937E08F-6CC9-4CF1-9A55-E22B59CE1603}" srcOrd="0" destOrd="0" presId="urn:microsoft.com/office/officeart/2005/8/layout/bProcess4"/>
    <dgm:cxn modelId="{1F39B03E-B6A6-4395-A3DC-46EBF10A4248}" srcId="{5F7706BE-4C9F-4380-8E99-0AD27F916B72}" destId="{2AEB6B76-75F5-4FBF-B006-718A532DE291}" srcOrd="5" destOrd="0" parTransId="{983C76C8-6BD8-4368-BABE-A06EED54D58C}" sibTransId="{DAE48D39-9B3D-4AB1-9F5D-29E53680850C}"/>
    <dgm:cxn modelId="{7BB59CFB-DFA1-43A0-8ED7-5130375F2A30}" type="presOf" srcId="{2F3A1194-24EF-49F4-8A00-4D1A5EBA1DCC}" destId="{AEB42079-278B-42EB-A130-8C0A4A5D9E27}" srcOrd="0" destOrd="0" presId="urn:microsoft.com/office/officeart/2005/8/layout/bProcess4"/>
    <dgm:cxn modelId="{2A54EF17-2D46-4FC4-B390-9E979A7E942A}" type="presOf" srcId="{71482E63-6F37-4063-831E-83C3AB0D209C}" destId="{DBD5BC6A-402B-495E-8847-8F978B087776}" srcOrd="0" destOrd="0" presId="urn:microsoft.com/office/officeart/2005/8/layout/bProcess4"/>
    <dgm:cxn modelId="{8749AA96-80D2-4A93-949A-E60E26C2806B}" srcId="{5F7706BE-4C9F-4380-8E99-0AD27F916B72}" destId="{A338DF05-9266-4C3C-9357-AA604E960068}" srcOrd="4" destOrd="0" parTransId="{6801C675-F545-4317-BDF5-6F3DDD7C8E36}" sibTransId="{FA410BD1-6C59-4D66-8101-2C91487C4D3C}"/>
    <dgm:cxn modelId="{B3774115-54E3-4EC4-BB8A-984DE6A8ACB7}" type="presOf" srcId="{0EDC94F5-5FD4-4808-A66A-866666A510EE}" destId="{C781BB98-A506-4FBF-B1B2-1E6CEB8E06AF}" srcOrd="0" destOrd="0" presId="urn:microsoft.com/office/officeart/2005/8/layout/bProcess4"/>
    <dgm:cxn modelId="{3FA2249B-44D2-420F-B6F1-F8F47E9E657E}" type="presOf" srcId="{8697C9F3-680F-4383-AB47-89E6512A04E4}" destId="{E9A4AD5D-9BE4-48F1-9A0F-79DCC617AB6A}" srcOrd="0" destOrd="0" presId="urn:microsoft.com/office/officeart/2005/8/layout/bProcess4"/>
    <dgm:cxn modelId="{054A7F28-8E8B-479E-8FE8-B4F981CEAE45}" type="presOf" srcId="{F86D07AE-E278-4045-B428-C9472D67DA24}" destId="{009C30E7-0094-4921-A3B7-EAF164F4137A}" srcOrd="0" destOrd="0" presId="urn:microsoft.com/office/officeart/2005/8/layout/bProcess4"/>
    <dgm:cxn modelId="{1983B6C7-DEF1-4C1D-AF94-E8D13B8A5BB1}" type="presOf" srcId="{5F7706BE-4C9F-4380-8E99-0AD27F916B72}" destId="{1F700462-E399-487A-A7A4-737177862513}" srcOrd="0" destOrd="0" presId="urn:microsoft.com/office/officeart/2005/8/layout/bProcess4"/>
    <dgm:cxn modelId="{D9F8F52B-B38C-41C2-B255-7CC0CDA4721F}" srcId="{5F7706BE-4C9F-4380-8E99-0AD27F916B72}" destId="{F9D18A48-3C6F-4A75-82E4-AB06C9D6D406}" srcOrd="8" destOrd="0" parTransId="{80E3EFF1-E02B-4AC2-9A36-99001BA93A2F}" sibTransId="{71482E63-6F37-4063-831E-83C3AB0D209C}"/>
    <dgm:cxn modelId="{5D9FF68D-820F-4BAB-A737-4A8978A3E417}" type="presOf" srcId="{6409AA35-A347-4E76-BE88-15D0EB5623B0}" destId="{F914071E-C083-4488-B103-B87EEE4A375D}" srcOrd="0" destOrd="0" presId="urn:microsoft.com/office/officeart/2005/8/layout/bProcess4"/>
    <dgm:cxn modelId="{EF3C02EB-B461-4E09-ADDD-54CE2785D2D8}" type="presOf" srcId="{E4E1D15E-D9DD-4BEB-BB73-79308C7D867D}" destId="{9E9002B4-4649-4E7B-BCE0-6B0EDA73D4F7}" srcOrd="0" destOrd="0" presId="urn:microsoft.com/office/officeart/2005/8/layout/bProcess4"/>
    <dgm:cxn modelId="{A3BE5979-EA74-465F-BD82-B0AE87A2025B}" srcId="{5F7706BE-4C9F-4380-8E99-0AD27F916B72}" destId="{8697C9F3-680F-4383-AB47-89E6512A04E4}" srcOrd="2" destOrd="0" parTransId="{09DF74F5-8D9D-4547-9E57-FBBD96109C95}" sibTransId="{A838A65D-79D8-48E2-9BE8-C65842FB3242}"/>
    <dgm:cxn modelId="{EA3FD717-2D8A-4C66-8D46-00C2021A3233}" type="presOf" srcId="{F4C1289D-A4E6-423F-B7FC-41763CDBBDC3}" destId="{FA01AE57-1CF8-4006-9F95-BB00A97D0A6B}" srcOrd="0" destOrd="0" presId="urn:microsoft.com/office/officeart/2005/8/layout/bProcess4"/>
    <dgm:cxn modelId="{71F78B2A-124F-43E8-B842-5FBAD9226D4B}" type="presOf" srcId="{81B5485D-E61F-4551-899E-0A2D9883B63B}" destId="{0195ADDB-D676-4B1E-9FCD-4A05CCA6B5FC}" srcOrd="0" destOrd="0" presId="urn:microsoft.com/office/officeart/2005/8/layout/bProcess4"/>
    <dgm:cxn modelId="{28E5BBF9-64BE-412D-9D30-84450425C7F9}" type="presOf" srcId="{DAC92F80-3EFE-4914-84EB-9272DF4CDD27}" destId="{A84F2F93-0706-4215-9B15-511EE665FC56}" srcOrd="0" destOrd="0" presId="urn:microsoft.com/office/officeart/2005/8/layout/bProcess4"/>
    <dgm:cxn modelId="{FB0647A3-867F-450A-9684-013A6A26D0BD}" type="presOf" srcId="{44C48559-1458-43E7-B8AA-386096DD5F17}" destId="{BD264C48-CADB-453A-A855-9A694B74104E}" srcOrd="0" destOrd="0" presId="urn:microsoft.com/office/officeart/2005/8/layout/bProcess4"/>
    <dgm:cxn modelId="{3BAB0F1D-1680-4212-9CBC-EE288A17F6AF}" srcId="{5F7706BE-4C9F-4380-8E99-0AD27F916B72}" destId="{81B5485D-E61F-4551-899E-0A2D9883B63B}" srcOrd="3" destOrd="0" parTransId="{DA16230E-B5D0-40B9-806F-1ECABEACC3E1}" sibTransId="{44C48559-1458-43E7-B8AA-386096DD5F17}"/>
    <dgm:cxn modelId="{93142419-B13C-4027-BA41-AEB92B0A538A}" type="presOf" srcId="{91DD5EC5-FEF8-471D-9ACB-349886B37C45}" destId="{69DE2553-21CE-4AF7-BC91-0A2CB9FE52C1}" srcOrd="0" destOrd="0" presId="urn:microsoft.com/office/officeart/2005/8/layout/bProcess4"/>
    <dgm:cxn modelId="{13A87F18-C4A5-4E25-AF7D-B341BB5FE875}" type="presOf" srcId="{2AEB6B76-75F5-4FBF-B006-718A532DE291}" destId="{8BA6BC88-D2E9-4719-8CD9-0507F96E13D6}" srcOrd="0" destOrd="0" presId="urn:microsoft.com/office/officeart/2005/8/layout/bProcess4"/>
    <dgm:cxn modelId="{264B79D7-4FEC-4CD0-978A-8C54083033B7}" type="presOf" srcId="{A338DF05-9266-4C3C-9357-AA604E960068}" destId="{45426E3D-7D5B-4DEE-8290-B0791A8B81D2}" srcOrd="0" destOrd="0" presId="urn:microsoft.com/office/officeart/2005/8/layout/bProcess4"/>
    <dgm:cxn modelId="{F1C69C72-4236-4177-B382-F4876185887F}" type="presOf" srcId="{DAE48D39-9B3D-4AB1-9F5D-29E53680850C}" destId="{8943AF1E-6177-427C-9FAA-F307EFD2ECBB}" srcOrd="0" destOrd="0" presId="urn:microsoft.com/office/officeart/2005/8/layout/bProcess4"/>
    <dgm:cxn modelId="{1CFD8855-1F9E-4D9D-8A44-9811D8A1CBC8}" srcId="{5F7706BE-4C9F-4380-8E99-0AD27F916B72}" destId="{DAC92F80-3EFE-4914-84EB-9272DF4CDD27}" srcOrd="9" destOrd="0" parTransId="{44BBE1D1-C036-4CD6-A7A4-229A9133EE2A}" sibTransId="{6409AA35-A347-4E76-BE88-15D0EB5623B0}"/>
    <dgm:cxn modelId="{E58381ED-3390-48C3-B947-F8B194FBBDCB}" srcId="{5F7706BE-4C9F-4380-8E99-0AD27F916B72}" destId="{0EDC94F5-5FD4-4808-A66A-866666A510EE}" srcOrd="10" destOrd="0" parTransId="{E6C3BBCC-13B2-40D7-921C-3DB270B2E7C4}" sibTransId="{A2A6CE20-B174-43AB-89CA-38F3D41E4F7C}"/>
    <dgm:cxn modelId="{9A0A4EC9-05C6-49AD-8659-F02EF548C06B}" srcId="{5F7706BE-4C9F-4380-8E99-0AD27F916B72}" destId="{2F3A1194-24EF-49F4-8A00-4D1A5EBA1DCC}" srcOrd="0" destOrd="0" parTransId="{4FEE3345-DB25-46F2-80E8-7A6F8B4C1CCC}" sibTransId="{91DD5EC5-FEF8-471D-9ACB-349886B37C45}"/>
    <dgm:cxn modelId="{E22DED62-8902-464F-8338-DC3BE75AF110}" type="presOf" srcId="{A2A6CE20-B174-43AB-89CA-38F3D41E4F7C}" destId="{E1A3CC70-2E4B-4807-A80D-DE22F27D8BE5}" srcOrd="0" destOrd="0" presId="urn:microsoft.com/office/officeart/2005/8/layout/bProcess4"/>
    <dgm:cxn modelId="{61D3E82A-8B2C-4052-84B1-3B24A7E7FF16}" type="presOf" srcId="{A838A65D-79D8-48E2-9BE8-C65842FB3242}" destId="{95AB916A-0595-4AF7-8760-90347A850A5D}" srcOrd="0" destOrd="0" presId="urn:microsoft.com/office/officeart/2005/8/layout/bProcess4"/>
    <dgm:cxn modelId="{53FC2A5A-CFCF-49F7-B407-E9DB67C91B85}" type="presOf" srcId="{FA410BD1-6C59-4D66-8101-2C91487C4D3C}" destId="{83D63E5B-D07C-4D70-B194-D829DA84925B}" srcOrd="0" destOrd="0" presId="urn:microsoft.com/office/officeart/2005/8/layout/bProcess4"/>
    <dgm:cxn modelId="{880BF24A-9A55-44FF-ADCE-F2309413B158}" type="presOf" srcId="{42BC2201-FDDB-4494-BE5F-C86AC06FB139}" destId="{BD5DB056-EAA4-4714-B2B4-D89731DEEC3C}" srcOrd="0" destOrd="0" presId="urn:microsoft.com/office/officeart/2005/8/layout/bProcess4"/>
    <dgm:cxn modelId="{51AB4098-FAED-4FBE-AECA-E787BA013B6E}" type="presOf" srcId="{C822FE10-704C-4A4E-92D4-DEA5847C00AC}" destId="{91C085F3-3A7D-42CA-BBA3-D0F09BD13A79}" srcOrd="0" destOrd="0" presId="urn:microsoft.com/office/officeart/2005/8/layout/bProcess4"/>
    <dgm:cxn modelId="{E661FBB9-488E-4BF6-BBFA-E08C8F679F3A}" srcId="{5F7706BE-4C9F-4380-8E99-0AD27F916B72}" destId="{AEA9AE59-F01F-45E0-A2C1-CF936C02E022}" srcOrd="1" destOrd="0" parTransId="{2EA1DAA9-9018-45F0-AC3C-5FED8857E1BF}" sibTransId="{42BC2201-FDDB-4494-BE5F-C86AC06FB139}"/>
    <dgm:cxn modelId="{077B6977-BC3A-448A-93A5-1EF8FEC4F7B0}" srcId="{5F7706BE-4C9F-4380-8E99-0AD27F916B72}" destId="{F4C1289D-A4E6-423F-B7FC-41763CDBBDC3}" srcOrd="7" destOrd="0" parTransId="{A483B0BC-D05B-4D1F-9BD6-CBB5CF8844AE}" sibTransId="{00015676-CDDF-48B2-A0E5-459BAC4321DB}"/>
    <dgm:cxn modelId="{5EAB093C-AECF-4E29-853D-07EF1605FAA3}" type="presParOf" srcId="{1F700462-E399-487A-A7A4-737177862513}" destId="{969E7E63-0EA1-4C7A-B3CB-7CE2ACA7148F}" srcOrd="0" destOrd="0" presId="urn:microsoft.com/office/officeart/2005/8/layout/bProcess4"/>
    <dgm:cxn modelId="{B96948C5-B9C5-430F-A4F6-34F2C90B6B28}" type="presParOf" srcId="{969E7E63-0EA1-4C7A-B3CB-7CE2ACA7148F}" destId="{DCFD519C-79B8-44AA-8740-51CD76F1E057}" srcOrd="0" destOrd="0" presId="urn:microsoft.com/office/officeart/2005/8/layout/bProcess4"/>
    <dgm:cxn modelId="{1174C72F-3CF4-4A01-93EB-583BDBFB49AE}" type="presParOf" srcId="{969E7E63-0EA1-4C7A-B3CB-7CE2ACA7148F}" destId="{AEB42079-278B-42EB-A130-8C0A4A5D9E27}" srcOrd="1" destOrd="0" presId="urn:microsoft.com/office/officeart/2005/8/layout/bProcess4"/>
    <dgm:cxn modelId="{7543445F-9C9A-45FA-96A1-B58E434CFB76}" type="presParOf" srcId="{1F700462-E399-487A-A7A4-737177862513}" destId="{69DE2553-21CE-4AF7-BC91-0A2CB9FE52C1}" srcOrd="1" destOrd="0" presId="urn:microsoft.com/office/officeart/2005/8/layout/bProcess4"/>
    <dgm:cxn modelId="{6AC9A667-1C39-496E-88C9-C92AEDB5D61D}" type="presParOf" srcId="{1F700462-E399-487A-A7A4-737177862513}" destId="{10FA2E01-4DCA-4DB1-9B55-147CE92C2228}" srcOrd="2" destOrd="0" presId="urn:microsoft.com/office/officeart/2005/8/layout/bProcess4"/>
    <dgm:cxn modelId="{AE04A3C7-B8A3-4613-B8D2-DA9BB1637ACD}" type="presParOf" srcId="{10FA2E01-4DCA-4DB1-9B55-147CE92C2228}" destId="{1E2F3868-9526-49A6-87EF-987E0B3955FB}" srcOrd="0" destOrd="0" presId="urn:microsoft.com/office/officeart/2005/8/layout/bProcess4"/>
    <dgm:cxn modelId="{91FEF578-C765-4500-BEDA-6DF7485F6C6E}" type="presParOf" srcId="{10FA2E01-4DCA-4DB1-9B55-147CE92C2228}" destId="{609A5E24-EE7F-4896-8981-2EE276DE3FB9}" srcOrd="1" destOrd="0" presId="urn:microsoft.com/office/officeart/2005/8/layout/bProcess4"/>
    <dgm:cxn modelId="{E92CDD54-3186-411D-82D6-F7B09D6DD7EA}" type="presParOf" srcId="{1F700462-E399-487A-A7A4-737177862513}" destId="{BD5DB056-EAA4-4714-B2B4-D89731DEEC3C}" srcOrd="3" destOrd="0" presId="urn:microsoft.com/office/officeart/2005/8/layout/bProcess4"/>
    <dgm:cxn modelId="{46BE3746-A11F-415B-87F6-E4612A1015A3}" type="presParOf" srcId="{1F700462-E399-487A-A7A4-737177862513}" destId="{0298C95E-618D-4F22-A76B-E9697D81BBE2}" srcOrd="4" destOrd="0" presId="urn:microsoft.com/office/officeart/2005/8/layout/bProcess4"/>
    <dgm:cxn modelId="{F694EEDB-4172-4A08-B180-1E37D4DE815C}" type="presParOf" srcId="{0298C95E-618D-4F22-A76B-E9697D81BBE2}" destId="{93011065-9705-4A3F-B7D9-FC694527575E}" srcOrd="0" destOrd="0" presId="urn:microsoft.com/office/officeart/2005/8/layout/bProcess4"/>
    <dgm:cxn modelId="{D2470CD5-3DAD-4559-8DB3-07A6EE2ECCD3}" type="presParOf" srcId="{0298C95E-618D-4F22-A76B-E9697D81BBE2}" destId="{E9A4AD5D-9BE4-48F1-9A0F-79DCC617AB6A}" srcOrd="1" destOrd="0" presId="urn:microsoft.com/office/officeart/2005/8/layout/bProcess4"/>
    <dgm:cxn modelId="{51785D47-B218-4FC1-A2EF-E31549EAA1E9}" type="presParOf" srcId="{1F700462-E399-487A-A7A4-737177862513}" destId="{95AB916A-0595-4AF7-8760-90347A850A5D}" srcOrd="5" destOrd="0" presId="urn:microsoft.com/office/officeart/2005/8/layout/bProcess4"/>
    <dgm:cxn modelId="{F51EB5E2-9A7F-4F69-BD4C-8E74F0DCE1D7}" type="presParOf" srcId="{1F700462-E399-487A-A7A4-737177862513}" destId="{88FA95FF-F75E-4CB4-A3C7-4B221E0F47DC}" srcOrd="6" destOrd="0" presId="urn:microsoft.com/office/officeart/2005/8/layout/bProcess4"/>
    <dgm:cxn modelId="{CF795B76-48CC-41A2-9F19-846CB3573EA2}" type="presParOf" srcId="{88FA95FF-F75E-4CB4-A3C7-4B221E0F47DC}" destId="{FA6471B6-4E4F-49C9-8921-0C160148424A}" srcOrd="0" destOrd="0" presId="urn:microsoft.com/office/officeart/2005/8/layout/bProcess4"/>
    <dgm:cxn modelId="{9D6E90EB-6D40-4870-BB4A-C1DB24E3808F}" type="presParOf" srcId="{88FA95FF-F75E-4CB4-A3C7-4B221E0F47DC}" destId="{0195ADDB-D676-4B1E-9FCD-4A05CCA6B5FC}" srcOrd="1" destOrd="0" presId="urn:microsoft.com/office/officeart/2005/8/layout/bProcess4"/>
    <dgm:cxn modelId="{2F106590-AFA7-44D8-8420-A81EBB78CA2A}" type="presParOf" srcId="{1F700462-E399-487A-A7A4-737177862513}" destId="{BD264C48-CADB-453A-A855-9A694B74104E}" srcOrd="7" destOrd="0" presId="urn:microsoft.com/office/officeart/2005/8/layout/bProcess4"/>
    <dgm:cxn modelId="{FEB55CAD-7AFF-4F3D-9D01-880A3074D5AC}" type="presParOf" srcId="{1F700462-E399-487A-A7A4-737177862513}" destId="{F9AD3990-FFA7-425B-9A5C-2475613C8A57}" srcOrd="8" destOrd="0" presId="urn:microsoft.com/office/officeart/2005/8/layout/bProcess4"/>
    <dgm:cxn modelId="{50C04DFB-02E6-4B5E-BF30-D79687A65E10}" type="presParOf" srcId="{F9AD3990-FFA7-425B-9A5C-2475613C8A57}" destId="{7F64A4E3-8B95-4C92-82FA-46D60136D6BA}" srcOrd="0" destOrd="0" presId="urn:microsoft.com/office/officeart/2005/8/layout/bProcess4"/>
    <dgm:cxn modelId="{E91AB592-D41D-4CD5-A280-F3B04B2792BA}" type="presParOf" srcId="{F9AD3990-FFA7-425B-9A5C-2475613C8A57}" destId="{45426E3D-7D5B-4DEE-8290-B0791A8B81D2}" srcOrd="1" destOrd="0" presId="urn:microsoft.com/office/officeart/2005/8/layout/bProcess4"/>
    <dgm:cxn modelId="{DC0CC16F-8532-46B8-9C1D-FB76794C89E6}" type="presParOf" srcId="{1F700462-E399-487A-A7A4-737177862513}" destId="{83D63E5B-D07C-4D70-B194-D829DA84925B}" srcOrd="9" destOrd="0" presId="urn:microsoft.com/office/officeart/2005/8/layout/bProcess4"/>
    <dgm:cxn modelId="{A62B69C9-C7C2-479A-9B37-2923E563DFFE}" type="presParOf" srcId="{1F700462-E399-487A-A7A4-737177862513}" destId="{B4CEAE5F-C4CC-44B2-BCED-7F187FF8EC2F}" srcOrd="10" destOrd="0" presId="urn:microsoft.com/office/officeart/2005/8/layout/bProcess4"/>
    <dgm:cxn modelId="{5AC8EB56-7C58-4B5F-BC49-51B923E884F9}" type="presParOf" srcId="{B4CEAE5F-C4CC-44B2-BCED-7F187FF8EC2F}" destId="{191937EF-11E0-4B12-8ADF-841D407A4B9A}" srcOrd="0" destOrd="0" presId="urn:microsoft.com/office/officeart/2005/8/layout/bProcess4"/>
    <dgm:cxn modelId="{05DFBBBA-39B9-4DFE-890E-65A71A091FC6}" type="presParOf" srcId="{B4CEAE5F-C4CC-44B2-BCED-7F187FF8EC2F}" destId="{8BA6BC88-D2E9-4719-8CD9-0507F96E13D6}" srcOrd="1" destOrd="0" presId="urn:microsoft.com/office/officeart/2005/8/layout/bProcess4"/>
    <dgm:cxn modelId="{05CE41D0-6F08-4520-BEAF-C0CA1267A975}" type="presParOf" srcId="{1F700462-E399-487A-A7A4-737177862513}" destId="{8943AF1E-6177-427C-9FAA-F307EFD2ECBB}" srcOrd="11" destOrd="0" presId="urn:microsoft.com/office/officeart/2005/8/layout/bProcess4"/>
    <dgm:cxn modelId="{AA7D159B-9F6E-4B53-87A1-32BFAF3D8646}" type="presParOf" srcId="{1F700462-E399-487A-A7A4-737177862513}" destId="{FC581B3C-DD92-4FAC-ADC1-08A7B25B2A49}" srcOrd="12" destOrd="0" presId="urn:microsoft.com/office/officeart/2005/8/layout/bProcess4"/>
    <dgm:cxn modelId="{FD60C694-D7F5-4E12-A3C7-7BBBA721FBAF}" type="presParOf" srcId="{FC581B3C-DD92-4FAC-ADC1-08A7B25B2A49}" destId="{0937DB0A-9B2B-41D4-A5F8-7CEA4317C2F3}" srcOrd="0" destOrd="0" presId="urn:microsoft.com/office/officeart/2005/8/layout/bProcess4"/>
    <dgm:cxn modelId="{E5C80BA3-976E-4BC9-AFE2-A00E1E69CCB4}" type="presParOf" srcId="{FC581B3C-DD92-4FAC-ADC1-08A7B25B2A49}" destId="{9E9002B4-4649-4E7B-BCE0-6B0EDA73D4F7}" srcOrd="1" destOrd="0" presId="urn:microsoft.com/office/officeart/2005/8/layout/bProcess4"/>
    <dgm:cxn modelId="{13B4E0D3-43F1-4CF6-8BC2-9DA91FE93579}" type="presParOf" srcId="{1F700462-E399-487A-A7A4-737177862513}" destId="{91C085F3-3A7D-42CA-BBA3-D0F09BD13A79}" srcOrd="13" destOrd="0" presId="urn:microsoft.com/office/officeart/2005/8/layout/bProcess4"/>
    <dgm:cxn modelId="{D91A2D07-7047-4291-87B1-3C4D91305D3E}" type="presParOf" srcId="{1F700462-E399-487A-A7A4-737177862513}" destId="{E2270FDB-9B02-40DE-A74B-27E7C0151122}" srcOrd="14" destOrd="0" presId="urn:microsoft.com/office/officeart/2005/8/layout/bProcess4"/>
    <dgm:cxn modelId="{BB87BA90-256D-418E-B445-64379F2958F2}" type="presParOf" srcId="{E2270FDB-9B02-40DE-A74B-27E7C0151122}" destId="{215C6BF0-BF7B-4986-B6A6-4F2CF7337042}" srcOrd="0" destOrd="0" presId="urn:microsoft.com/office/officeart/2005/8/layout/bProcess4"/>
    <dgm:cxn modelId="{E8488861-5E78-4027-B02A-F71F68B5C8E2}" type="presParOf" srcId="{E2270FDB-9B02-40DE-A74B-27E7C0151122}" destId="{FA01AE57-1CF8-4006-9F95-BB00A97D0A6B}" srcOrd="1" destOrd="0" presId="urn:microsoft.com/office/officeart/2005/8/layout/bProcess4"/>
    <dgm:cxn modelId="{8CC848B6-9EB7-476D-A90C-4226343685C9}" type="presParOf" srcId="{1F700462-E399-487A-A7A4-737177862513}" destId="{F0158DFE-E5F1-493B-9ACA-84364FCEA858}" srcOrd="15" destOrd="0" presId="urn:microsoft.com/office/officeart/2005/8/layout/bProcess4"/>
    <dgm:cxn modelId="{E8F7DF85-B579-4817-BCFD-DCD1BF31F764}" type="presParOf" srcId="{1F700462-E399-487A-A7A4-737177862513}" destId="{ED2813D4-5B73-4270-BAB8-97BAD13C0049}" srcOrd="16" destOrd="0" presId="urn:microsoft.com/office/officeart/2005/8/layout/bProcess4"/>
    <dgm:cxn modelId="{CB734DB4-7DDC-4301-A081-F2BDF35B1073}" type="presParOf" srcId="{ED2813D4-5B73-4270-BAB8-97BAD13C0049}" destId="{CB7D40A8-D262-4AFA-8B05-9F2C022AF4A3}" srcOrd="0" destOrd="0" presId="urn:microsoft.com/office/officeart/2005/8/layout/bProcess4"/>
    <dgm:cxn modelId="{3907764E-198C-427C-8215-2E1B072B06AB}" type="presParOf" srcId="{ED2813D4-5B73-4270-BAB8-97BAD13C0049}" destId="{D937E08F-6CC9-4CF1-9A55-E22B59CE1603}" srcOrd="1" destOrd="0" presId="urn:microsoft.com/office/officeart/2005/8/layout/bProcess4"/>
    <dgm:cxn modelId="{33CC626E-3515-4EF1-AEA0-883CA26E991F}" type="presParOf" srcId="{1F700462-E399-487A-A7A4-737177862513}" destId="{DBD5BC6A-402B-495E-8847-8F978B087776}" srcOrd="17" destOrd="0" presId="urn:microsoft.com/office/officeart/2005/8/layout/bProcess4"/>
    <dgm:cxn modelId="{0FB9BCFD-908D-4F83-90EB-EE831C48D212}" type="presParOf" srcId="{1F700462-E399-487A-A7A4-737177862513}" destId="{165A8D58-FB96-42AD-8751-D04EC6AE7B6D}" srcOrd="18" destOrd="0" presId="urn:microsoft.com/office/officeart/2005/8/layout/bProcess4"/>
    <dgm:cxn modelId="{54E29CB8-E6CB-49F5-A942-58085D3FB2C5}" type="presParOf" srcId="{165A8D58-FB96-42AD-8751-D04EC6AE7B6D}" destId="{B31A58F7-394E-4D6B-8FD0-FF37960CD2E8}" srcOrd="0" destOrd="0" presId="urn:microsoft.com/office/officeart/2005/8/layout/bProcess4"/>
    <dgm:cxn modelId="{44FFE1A4-5A7E-4309-A68A-B679D26744C0}" type="presParOf" srcId="{165A8D58-FB96-42AD-8751-D04EC6AE7B6D}" destId="{A84F2F93-0706-4215-9B15-511EE665FC56}" srcOrd="1" destOrd="0" presId="urn:microsoft.com/office/officeart/2005/8/layout/bProcess4"/>
    <dgm:cxn modelId="{C8CC58B2-F83D-4F45-81A8-7F5914672D10}" type="presParOf" srcId="{1F700462-E399-487A-A7A4-737177862513}" destId="{F914071E-C083-4488-B103-B87EEE4A375D}" srcOrd="19" destOrd="0" presId="urn:microsoft.com/office/officeart/2005/8/layout/bProcess4"/>
    <dgm:cxn modelId="{0A53021F-D269-4B23-8C58-1E430DE23DDB}" type="presParOf" srcId="{1F700462-E399-487A-A7A4-737177862513}" destId="{579F84F2-5299-4D4F-B7DF-02B00A234B87}" srcOrd="20" destOrd="0" presId="urn:microsoft.com/office/officeart/2005/8/layout/bProcess4"/>
    <dgm:cxn modelId="{5A1D3039-CB9C-4C74-9678-BFF35D36614B}" type="presParOf" srcId="{579F84F2-5299-4D4F-B7DF-02B00A234B87}" destId="{C79EC63A-F2FA-45EE-932A-9C458F813318}" srcOrd="0" destOrd="0" presId="urn:microsoft.com/office/officeart/2005/8/layout/bProcess4"/>
    <dgm:cxn modelId="{8D717DF4-99D6-41BE-89F6-24D0622A7AA2}" type="presParOf" srcId="{579F84F2-5299-4D4F-B7DF-02B00A234B87}" destId="{C781BB98-A506-4FBF-B1B2-1E6CEB8E06AF}" srcOrd="1" destOrd="0" presId="urn:microsoft.com/office/officeart/2005/8/layout/bProcess4"/>
    <dgm:cxn modelId="{19F45287-32BC-488E-B7E6-71F5D31FC448}" type="presParOf" srcId="{1F700462-E399-487A-A7A4-737177862513}" destId="{E1A3CC70-2E4B-4807-A80D-DE22F27D8BE5}" srcOrd="21" destOrd="0" presId="urn:microsoft.com/office/officeart/2005/8/layout/bProcess4"/>
    <dgm:cxn modelId="{AA32658A-EFF4-4E10-B1A2-4689C7446C6E}" type="presParOf" srcId="{1F700462-E399-487A-A7A4-737177862513}" destId="{19C6D856-560D-4B31-9D3B-58F4896C1A0C}" srcOrd="22" destOrd="0" presId="urn:microsoft.com/office/officeart/2005/8/layout/bProcess4"/>
    <dgm:cxn modelId="{F3382346-6AC6-4F71-B912-9DB49BD21C8E}" type="presParOf" srcId="{19C6D856-560D-4B31-9D3B-58F4896C1A0C}" destId="{132A9E07-F37B-49E0-91E1-8753087976D0}" srcOrd="0" destOrd="0" presId="urn:microsoft.com/office/officeart/2005/8/layout/bProcess4"/>
    <dgm:cxn modelId="{CC4E593F-2A32-4E46-BA42-05318F6762EB}" type="presParOf" srcId="{19C6D856-560D-4B31-9D3B-58F4896C1A0C}" destId="{009C30E7-0094-4921-A3B7-EAF164F4137A}"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F3A4C1-00C1-4872-9383-A92CF0988A70}" type="doc">
      <dgm:prSet loTypeId="urn:microsoft.com/office/officeart/2005/8/layout/radial4" loCatId="relationship" qsTypeId="urn:microsoft.com/office/officeart/2005/8/quickstyle/simple1" qsCatId="simple" csTypeId="urn:microsoft.com/office/officeart/2005/8/colors/colorful1#3" csCatId="colorful" phldr="1"/>
      <dgm:spPr/>
      <dgm:t>
        <a:bodyPr/>
        <a:lstStyle/>
        <a:p>
          <a:endParaRPr lang="en-US"/>
        </a:p>
      </dgm:t>
    </dgm:pt>
    <dgm:pt modelId="{8E6678F9-6BE3-4B67-9225-CEC16F1E364D}">
      <dgm:prSet phldrT="[Text]" custT="1"/>
      <dgm:spPr>
        <a:solidFill>
          <a:srgbClr val="00B0F0"/>
        </a:solidFill>
      </dgm:spPr>
      <dgm:t>
        <a:bodyPr/>
        <a:lstStyle/>
        <a:p>
          <a:r>
            <a:rPr lang="en-US" sz="1200" dirty="0">
              <a:latin typeface="Calibri" pitchFamily="34" charset="0"/>
              <a:cs typeface="Calibri" pitchFamily="34" charset="0"/>
            </a:rPr>
            <a:t>Benefits</a:t>
          </a:r>
        </a:p>
      </dgm:t>
    </dgm:pt>
    <dgm:pt modelId="{9874B0A1-6F6F-4781-B5EE-B87E22A833FB}" type="parTrans" cxnId="{2222A636-A633-49F3-B356-79901E8A2367}">
      <dgm:prSet/>
      <dgm:spPr/>
      <dgm:t>
        <a:bodyPr/>
        <a:lstStyle/>
        <a:p>
          <a:endParaRPr lang="en-US" sz="1200">
            <a:latin typeface="Calibri" pitchFamily="34" charset="0"/>
            <a:cs typeface="Calibri" pitchFamily="34" charset="0"/>
          </a:endParaRPr>
        </a:p>
      </dgm:t>
    </dgm:pt>
    <dgm:pt modelId="{088E6D19-1EDF-4330-A46C-D9FA3E6938C6}" type="sibTrans" cxnId="{2222A636-A633-49F3-B356-79901E8A2367}">
      <dgm:prSet/>
      <dgm:spPr/>
      <dgm:t>
        <a:bodyPr/>
        <a:lstStyle/>
        <a:p>
          <a:endParaRPr lang="en-US" sz="1200">
            <a:latin typeface="Calibri" pitchFamily="34" charset="0"/>
            <a:cs typeface="Calibri" pitchFamily="34" charset="0"/>
          </a:endParaRPr>
        </a:p>
      </dgm:t>
    </dgm:pt>
    <dgm:pt modelId="{A64A507E-F281-41AB-A093-33FEAB88DD02}">
      <dgm:prSet phldrT="[Text]" custT="1"/>
      <dgm:spPr/>
      <dgm:t>
        <a:bodyPr/>
        <a:lstStyle/>
        <a:p>
          <a:r>
            <a:rPr lang="en-US" sz="1200" dirty="0">
              <a:latin typeface="Calibri" pitchFamily="34" charset="0"/>
              <a:cs typeface="Calibri" pitchFamily="34" charset="0"/>
            </a:rPr>
            <a:t>Professional</a:t>
          </a:r>
        </a:p>
      </dgm:t>
    </dgm:pt>
    <dgm:pt modelId="{34D6C307-7439-43AF-87B7-E27AD1473FCC}" type="parTrans" cxnId="{4533EC92-CDAF-4D1C-BFAE-9AEBD18654D5}">
      <dgm:prSet/>
      <dgm:spPr/>
      <dgm:t>
        <a:bodyPr/>
        <a:lstStyle/>
        <a:p>
          <a:endParaRPr lang="en-US" sz="1200">
            <a:latin typeface="Calibri" pitchFamily="34" charset="0"/>
            <a:cs typeface="Calibri" pitchFamily="34" charset="0"/>
          </a:endParaRPr>
        </a:p>
      </dgm:t>
    </dgm:pt>
    <dgm:pt modelId="{AB7E8B7C-AD4E-42EF-8839-E764B3E2C9E3}" type="sibTrans" cxnId="{4533EC92-CDAF-4D1C-BFAE-9AEBD18654D5}">
      <dgm:prSet/>
      <dgm:spPr/>
      <dgm:t>
        <a:bodyPr/>
        <a:lstStyle/>
        <a:p>
          <a:endParaRPr lang="en-US" sz="1200">
            <a:latin typeface="Calibri" pitchFamily="34" charset="0"/>
            <a:cs typeface="Calibri" pitchFamily="34" charset="0"/>
          </a:endParaRPr>
        </a:p>
      </dgm:t>
    </dgm:pt>
    <dgm:pt modelId="{5BCDA108-3B8E-4060-A572-C5C50BB55F85}">
      <dgm:prSet phldrT="[Text]" custT="1"/>
      <dgm:spPr/>
      <dgm:t>
        <a:bodyPr/>
        <a:lstStyle/>
        <a:p>
          <a:r>
            <a:rPr lang="en-US" sz="1200" dirty="0">
              <a:latin typeface="Calibri" pitchFamily="34" charset="0"/>
              <a:cs typeface="Calibri" pitchFamily="34" charset="0"/>
            </a:rPr>
            <a:t>Convenient</a:t>
          </a:r>
        </a:p>
      </dgm:t>
    </dgm:pt>
    <dgm:pt modelId="{2051F18B-555A-4A84-BCD9-3B0B62F1F534}" type="parTrans" cxnId="{5DECBD5D-5601-4510-95D4-171C9950FECD}">
      <dgm:prSet/>
      <dgm:spPr/>
      <dgm:t>
        <a:bodyPr/>
        <a:lstStyle/>
        <a:p>
          <a:endParaRPr lang="en-US" sz="1200">
            <a:latin typeface="Calibri" pitchFamily="34" charset="0"/>
            <a:cs typeface="Calibri" pitchFamily="34" charset="0"/>
          </a:endParaRPr>
        </a:p>
      </dgm:t>
    </dgm:pt>
    <dgm:pt modelId="{BF2ED722-F57A-4B42-844A-9FFE97F9AF62}" type="sibTrans" cxnId="{5DECBD5D-5601-4510-95D4-171C9950FECD}">
      <dgm:prSet/>
      <dgm:spPr/>
      <dgm:t>
        <a:bodyPr/>
        <a:lstStyle/>
        <a:p>
          <a:endParaRPr lang="en-US" sz="1200">
            <a:latin typeface="Calibri" pitchFamily="34" charset="0"/>
            <a:cs typeface="Calibri" pitchFamily="34" charset="0"/>
          </a:endParaRPr>
        </a:p>
      </dgm:t>
    </dgm:pt>
    <dgm:pt modelId="{6C869CFE-69E6-425F-80D3-8C4C82958E7E}">
      <dgm:prSet phldrT="[Text]" custT="1"/>
      <dgm:spPr/>
      <dgm:t>
        <a:bodyPr/>
        <a:lstStyle/>
        <a:p>
          <a:r>
            <a:rPr lang="en-US" sz="1200" dirty="0">
              <a:latin typeface="Calibri" pitchFamily="34" charset="0"/>
              <a:cs typeface="Calibri" pitchFamily="34" charset="0"/>
            </a:rPr>
            <a:t>Economical</a:t>
          </a:r>
        </a:p>
      </dgm:t>
    </dgm:pt>
    <dgm:pt modelId="{7D1998E9-AAD9-4ACC-9123-CCBD5166A2D8}" type="parTrans" cxnId="{11736AA9-9B75-4260-A796-F164F8A2EF2B}">
      <dgm:prSet/>
      <dgm:spPr/>
      <dgm:t>
        <a:bodyPr/>
        <a:lstStyle/>
        <a:p>
          <a:endParaRPr lang="en-US" sz="1200">
            <a:latin typeface="Calibri" pitchFamily="34" charset="0"/>
            <a:cs typeface="Calibri" pitchFamily="34" charset="0"/>
          </a:endParaRPr>
        </a:p>
      </dgm:t>
    </dgm:pt>
    <dgm:pt modelId="{B97C566F-854A-42F4-81D9-50ED4F803775}" type="sibTrans" cxnId="{11736AA9-9B75-4260-A796-F164F8A2EF2B}">
      <dgm:prSet/>
      <dgm:spPr/>
      <dgm:t>
        <a:bodyPr/>
        <a:lstStyle/>
        <a:p>
          <a:endParaRPr lang="en-US" sz="1200">
            <a:latin typeface="Calibri" pitchFamily="34" charset="0"/>
            <a:cs typeface="Calibri" pitchFamily="34" charset="0"/>
          </a:endParaRPr>
        </a:p>
      </dgm:t>
    </dgm:pt>
    <dgm:pt modelId="{447088E9-79B6-460A-9F28-044B1AB56D7D}">
      <dgm:prSet phldrT="[Text]" custT="1"/>
      <dgm:spPr/>
      <dgm:t>
        <a:bodyPr/>
        <a:lstStyle/>
        <a:p>
          <a:r>
            <a:rPr lang="en-US" sz="1200" dirty="0">
              <a:latin typeface="Calibri" pitchFamily="34" charset="0"/>
              <a:cs typeface="Calibri" pitchFamily="34" charset="0"/>
            </a:rPr>
            <a:t>Returns based on market performance</a:t>
          </a:r>
        </a:p>
      </dgm:t>
    </dgm:pt>
    <dgm:pt modelId="{36E6DED0-6506-478B-AFE8-A8D71E80935F}" type="parTrans" cxnId="{92520190-C2D7-4FAC-BCAD-D9726C26C03D}">
      <dgm:prSet/>
      <dgm:spPr/>
      <dgm:t>
        <a:bodyPr/>
        <a:lstStyle/>
        <a:p>
          <a:endParaRPr lang="en-US"/>
        </a:p>
      </dgm:t>
    </dgm:pt>
    <dgm:pt modelId="{EC24A734-E718-428A-A0FB-AA7DB1DE7FFA}" type="sibTrans" cxnId="{92520190-C2D7-4FAC-BCAD-D9726C26C03D}">
      <dgm:prSet/>
      <dgm:spPr/>
      <dgm:t>
        <a:bodyPr/>
        <a:lstStyle/>
        <a:p>
          <a:endParaRPr lang="en-US"/>
        </a:p>
      </dgm:t>
    </dgm:pt>
    <dgm:pt modelId="{8D73662A-7A3C-42DA-BC65-F6DA6E56FB11}">
      <dgm:prSet phldrT="[Text]" custT="1"/>
      <dgm:spPr/>
      <dgm:t>
        <a:bodyPr/>
        <a:lstStyle/>
        <a:p>
          <a:r>
            <a:rPr lang="en-US" sz="1200" dirty="0">
              <a:latin typeface="Calibri" pitchFamily="34" charset="0"/>
              <a:cs typeface="Calibri" pitchFamily="34" charset="0"/>
            </a:rPr>
            <a:t>Transparent</a:t>
          </a:r>
        </a:p>
      </dgm:t>
    </dgm:pt>
    <dgm:pt modelId="{C9C7D7CE-1028-478D-9491-01D1869D7C20}" type="parTrans" cxnId="{A98D9434-E949-481E-B382-524558B4BB16}">
      <dgm:prSet/>
      <dgm:spPr/>
      <dgm:t>
        <a:bodyPr/>
        <a:lstStyle/>
        <a:p>
          <a:endParaRPr lang="en-US"/>
        </a:p>
      </dgm:t>
    </dgm:pt>
    <dgm:pt modelId="{11EB2C38-8701-44AF-9468-A3BD0099FC89}" type="sibTrans" cxnId="{A98D9434-E949-481E-B382-524558B4BB16}">
      <dgm:prSet/>
      <dgm:spPr/>
      <dgm:t>
        <a:bodyPr/>
        <a:lstStyle/>
        <a:p>
          <a:endParaRPr lang="en-US"/>
        </a:p>
      </dgm:t>
    </dgm:pt>
    <dgm:pt modelId="{A601E820-532E-4CFC-9610-4BB31D2B904D}">
      <dgm:prSet phldrT="[Text]" custT="1"/>
      <dgm:spPr/>
      <dgm:t>
        <a:bodyPr/>
        <a:lstStyle/>
        <a:p>
          <a:r>
            <a:rPr lang="en-US" sz="1200" dirty="0">
              <a:latin typeface="Calibri" pitchFamily="34" charset="0"/>
              <a:cs typeface="Calibri" pitchFamily="34" charset="0"/>
            </a:rPr>
            <a:t>Diversification</a:t>
          </a:r>
        </a:p>
      </dgm:t>
    </dgm:pt>
    <dgm:pt modelId="{56ACFF2F-38CB-4253-A4EA-8DFB7C16F8D6}" type="parTrans" cxnId="{D7DBA8BF-91B3-41CA-A77F-22386BEC3EE9}">
      <dgm:prSet/>
      <dgm:spPr/>
      <dgm:t>
        <a:bodyPr/>
        <a:lstStyle/>
        <a:p>
          <a:endParaRPr lang="en-US"/>
        </a:p>
      </dgm:t>
    </dgm:pt>
    <dgm:pt modelId="{80CDEBD9-A819-492F-A713-1EFF01647A77}" type="sibTrans" cxnId="{D7DBA8BF-91B3-41CA-A77F-22386BEC3EE9}">
      <dgm:prSet/>
      <dgm:spPr/>
      <dgm:t>
        <a:bodyPr/>
        <a:lstStyle/>
        <a:p>
          <a:endParaRPr lang="en-US"/>
        </a:p>
      </dgm:t>
    </dgm:pt>
    <dgm:pt modelId="{D169467E-5EBB-40BB-A077-56EF60B0FF37}">
      <dgm:prSet phldrT="[Text]" custT="1"/>
      <dgm:spPr/>
      <dgm:t>
        <a:bodyPr/>
        <a:lstStyle/>
        <a:p>
          <a:r>
            <a:rPr lang="en-US" sz="1200" dirty="0">
              <a:latin typeface="Calibri" pitchFamily="34" charset="0"/>
              <a:cs typeface="Calibri" pitchFamily="34" charset="0"/>
            </a:rPr>
            <a:t>Indirect participation in  capital market</a:t>
          </a:r>
        </a:p>
      </dgm:t>
    </dgm:pt>
    <dgm:pt modelId="{DB68DA00-CFDD-43CE-8184-844AC6C526BC}" type="parTrans" cxnId="{549DE729-E41A-4635-A1FF-D5F7601CC99F}">
      <dgm:prSet/>
      <dgm:spPr/>
      <dgm:t>
        <a:bodyPr/>
        <a:lstStyle/>
        <a:p>
          <a:endParaRPr lang="en-US"/>
        </a:p>
      </dgm:t>
    </dgm:pt>
    <dgm:pt modelId="{A4A4EFF5-72F3-4EAF-9542-5018B53CB017}" type="sibTrans" cxnId="{549DE729-E41A-4635-A1FF-D5F7601CC99F}">
      <dgm:prSet/>
      <dgm:spPr/>
      <dgm:t>
        <a:bodyPr/>
        <a:lstStyle/>
        <a:p>
          <a:endParaRPr lang="en-US"/>
        </a:p>
      </dgm:t>
    </dgm:pt>
    <dgm:pt modelId="{D0EF5D98-880E-4B7E-B78D-678E6A66435C}" type="pres">
      <dgm:prSet presAssocID="{6EF3A4C1-00C1-4872-9383-A92CF0988A70}" presName="cycle" presStyleCnt="0">
        <dgm:presLayoutVars>
          <dgm:chMax val="1"/>
          <dgm:dir/>
          <dgm:animLvl val="ctr"/>
          <dgm:resizeHandles val="exact"/>
        </dgm:presLayoutVars>
      </dgm:prSet>
      <dgm:spPr/>
      <dgm:t>
        <a:bodyPr/>
        <a:lstStyle/>
        <a:p>
          <a:endParaRPr lang="en-IN"/>
        </a:p>
      </dgm:t>
    </dgm:pt>
    <dgm:pt modelId="{E1F8998C-56E3-4ABF-8BD9-FC2671DB392E}" type="pres">
      <dgm:prSet presAssocID="{8E6678F9-6BE3-4B67-9225-CEC16F1E364D}" presName="centerShape" presStyleLbl="node0" presStyleIdx="0" presStyleCnt="1"/>
      <dgm:spPr/>
      <dgm:t>
        <a:bodyPr/>
        <a:lstStyle/>
        <a:p>
          <a:endParaRPr lang="en-IN"/>
        </a:p>
      </dgm:t>
    </dgm:pt>
    <dgm:pt modelId="{ED919A3A-1204-4FD4-AC5E-A57F300CC137}" type="pres">
      <dgm:prSet presAssocID="{34D6C307-7439-43AF-87B7-E27AD1473FCC}" presName="parTrans" presStyleLbl="bgSibTrans2D1" presStyleIdx="0" presStyleCnt="7"/>
      <dgm:spPr/>
      <dgm:t>
        <a:bodyPr/>
        <a:lstStyle/>
        <a:p>
          <a:endParaRPr lang="en-IN"/>
        </a:p>
      </dgm:t>
    </dgm:pt>
    <dgm:pt modelId="{B7427CB1-2C81-4989-ACFB-742B01E669A0}" type="pres">
      <dgm:prSet presAssocID="{A64A507E-F281-41AB-A093-33FEAB88DD02}" presName="node" presStyleLbl="node1" presStyleIdx="0" presStyleCnt="7">
        <dgm:presLayoutVars>
          <dgm:bulletEnabled val="1"/>
        </dgm:presLayoutVars>
      </dgm:prSet>
      <dgm:spPr/>
      <dgm:t>
        <a:bodyPr/>
        <a:lstStyle/>
        <a:p>
          <a:endParaRPr lang="en-IN"/>
        </a:p>
      </dgm:t>
    </dgm:pt>
    <dgm:pt modelId="{6F085F7B-F905-4C2C-BA20-6EE8EEB60F2F}" type="pres">
      <dgm:prSet presAssocID="{2051F18B-555A-4A84-BCD9-3B0B62F1F534}" presName="parTrans" presStyleLbl="bgSibTrans2D1" presStyleIdx="1" presStyleCnt="7"/>
      <dgm:spPr/>
      <dgm:t>
        <a:bodyPr/>
        <a:lstStyle/>
        <a:p>
          <a:endParaRPr lang="en-IN"/>
        </a:p>
      </dgm:t>
    </dgm:pt>
    <dgm:pt modelId="{6345958C-AB4B-49F4-8ABE-43D10DB696D9}" type="pres">
      <dgm:prSet presAssocID="{5BCDA108-3B8E-4060-A572-C5C50BB55F85}" presName="node" presStyleLbl="node1" presStyleIdx="1" presStyleCnt="7">
        <dgm:presLayoutVars>
          <dgm:bulletEnabled val="1"/>
        </dgm:presLayoutVars>
      </dgm:prSet>
      <dgm:spPr/>
      <dgm:t>
        <a:bodyPr/>
        <a:lstStyle/>
        <a:p>
          <a:endParaRPr lang="en-IN"/>
        </a:p>
      </dgm:t>
    </dgm:pt>
    <dgm:pt modelId="{CFE442F6-1307-4297-9FAD-9BDF54C2348F}" type="pres">
      <dgm:prSet presAssocID="{7D1998E9-AAD9-4ACC-9123-CCBD5166A2D8}" presName="parTrans" presStyleLbl="bgSibTrans2D1" presStyleIdx="2" presStyleCnt="7"/>
      <dgm:spPr/>
      <dgm:t>
        <a:bodyPr/>
        <a:lstStyle/>
        <a:p>
          <a:endParaRPr lang="en-IN"/>
        </a:p>
      </dgm:t>
    </dgm:pt>
    <dgm:pt modelId="{A80078E9-9FD9-4321-9182-973B1585FE12}" type="pres">
      <dgm:prSet presAssocID="{6C869CFE-69E6-425F-80D3-8C4C82958E7E}" presName="node" presStyleLbl="node1" presStyleIdx="2" presStyleCnt="7">
        <dgm:presLayoutVars>
          <dgm:bulletEnabled val="1"/>
        </dgm:presLayoutVars>
      </dgm:prSet>
      <dgm:spPr/>
      <dgm:t>
        <a:bodyPr/>
        <a:lstStyle/>
        <a:p>
          <a:endParaRPr lang="en-IN"/>
        </a:p>
      </dgm:t>
    </dgm:pt>
    <dgm:pt modelId="{4DF2D403-9225-42C6-97E4-47DFF2B5387E}" type="pres">
      <dgm:prSet presAssocID="{C9C7D7CE-1028-478D-9491-01D1869D7C20}" presName="parTrans" presStyleLbl="bgSibTrans2D1" presStyleIdx="3" presStyleCnt="7"/>
      <dgm:spPr/>
      <dgm:t>
        <a:bodyPr/>
        <a:lstStyle/>
        <a:p>
          <a:endParaRPr lang="en-IN"/>
        </a:p>
      </dgm:t>
    </dgm:pt>
    <dgm:pt modelId="{06692271-C5A6-4826-9BE0-417E5DE03E15}" type="pres">
      <dgm:prSet presAssocID="{8D73662A-7A3C-42DA-BC65-F6DA6E56FB11}" presName="node" presStyleLbl="node1" presStyleIdx="3" presStyleCnt="7">
        <dgm:presLayoutVars>
          <dgm:bulletEnabled val="1"/>
        </dgm:presLayoutVars>
      </dgm:prSet>
      <dgm:spPr/>
      <dgm:t>
        <a:bodyPr/>
        <a:lstStyle/>
        <a:p>
          <a:endParaRPr lang="en-IN"/>
        </a:p>
      </dgm:t>
    </dgm:pt>
    <dgm:pt modelId="{8CEF0889-6D73-47BF-B323-C184E1096948}" type="pres">
      <dgm:prSet presAssocID="{56ACFF2F-38CB-4253-A4EA-8DFB7C16F8D6}" presName="parTrans" presStyleLbl="bgSibTrans2D1" presStyleIdx="4" presStyleCnt="7"/>
      <dgm:spPr/>
      <dgm:t>
        <a:bodyPr/>
        <a:lstStyle/>
        <a:p>
          <a:endParaRPr lang="en-IN"/>
        </a:p>
      </dgm:t>
    </dgm:pt>
    <dgm:pt modelId="{484468DE-382F-4F6E-A052-AAF07DCBDCCF}" type="pres">
      <dgm:prSet presAssocID="{A601E820-532E-4CFC-9610-4BB31D2B904D}" presName="node" presStyleLbl="node1" presStyleIdx="4" presStyleCnt="7">
        <dgm:presLayoutVars>
          <dgm:bulletEnabled val="1"/>
        </dgm:presLayoutVars>
      </dgm:prSet>
      <dgm:spPr/>
      <dgm:t>
        <a:bodyPr/>
        <a:lstStyle/>
        <a:p>
          <a:endParaRPr lang="en-IN"/>
        </a:p>
      </dgm:t>
    </dgm:pt>
    <dgm:pt modelId="{4AEBDDB0-0DAE-40A0-B512-AA7813F6B06F}" type="pres">
      <dgm:prSet presAssocID="{DB68DA00-CFDD-43CE-8184-844AC6C526BC}" presName="parTrans" presStyleLbl="bgSibTrans2D1" presStyleIdx="5" presStyleCnt="7"/>
      <dgm:spPr/>
      <dgm:t>
        <a:bodyPr/>
        <a:lstStyle/>
        <a:p>
          <a:endParaRPr lang="en-IN"/>
        </a:p>
      </dgm:t>
    </dgm:pt>
    <dgm:pt modelId="{7F853E99-0827-4781-976A-E6A0BB0A5EE1}" type="pres">
      <dgm:prSet presAssocID="{D169467E-5EBB-40BB-A077-56EF60B0FF37}" presName="node" presStyleLbl="node1" presStyleIdx="5" presStyleCnt="7">
        <dgm:presLayoutVars>
          <dgm:bulletEnabled val="1"/>
        </dgm:presLayoutVars>
      </dgm:prSet>
      <dgm:spPr/>
      <dgm:t>
        <a:bodyPr/>
        <a:lstStyle/>
        <a:p>
          <a:endParaRPr lang="en-IN"/>
        </a:p>
      </dgm:t>
    </dgm:pt>
    <dgm:pt modelId="{1DB68E01-DF73-4C6D-BBFA-6FB15818C442}" type="pres">
      <dgm:prSet presAssocID="{36E6DED0-6506-478B-AFE8-A8D71E80935F}" presName="parTrans" presStyleLbl="bgSibTrans2D1" presStyleIdx="6" presStyleCnt="7"/>
      <dgm:spPr/>
      <dgm:t>
        <a:bodyPr/>
        <a:lstStyle/>
        <a:p>
          <a:endParaRPr lang="en-IN"/>
        </a:p>
      </dgm:t>
    </dgm:pt>
    <dgm:pt modelId="{833ECBCA-7C03-4AE3-BCF1-9C78A12DDD4C}" type="pres">
      <dgm:prSet presAssocID="{447088E9-79B6-460A-9F28-044B1AB56D7D}" presName="node" presStyleLbl="node1" presStyleIdx="6" presStyleCnt="7">
        <dgm:presLayoutVars>
          <dgm:bulletEnabled val="1"/>
        </dgm:presLayoutVars>
      </dgm:prSet>
      <dgm:spPr/>
      <dgm:t>
        <a:bodyPr/>
        <a:lstStyle/>
        <a:p>
          <a:endParaRPr lang="en-IN"/>
        </a:p>
      </dgm:t>
    </dgm:pt>
  </dgm:ptLst>
  <dgm:cxnLst>
    <dgm:cxn modelId="{11736AA9-9B75-4260-A796-F164F8A2EF2B}" srcId="{8E6678F9-6BE3-4B67-9225-CEC16F1E364D}" destId="{6C869CFE-69E6-425F-80D3-8C4C82958E7E}" srcOrd="2" destOrd="0" parTransId="{7D1998E9-AAD9-4ACC-9123-CCBD5166A2D8}" sibTransId="{B97C566F-854A-42F4-81D9-50ED4F803775}"/>
    <dgm:cxn modelId="{35E231A4-EE75-4BAA-BB60-A921232F3C68}" type="presOf" srcId="{34D6C307-7439-43AF-87B7-E27AD1473FCC}" destId="{ED919A3A-1204-4FD4-AC5E-A57F300CC137}" srcOrd="0" destOrd="0" presId="urn:microsoft.com/office/officeart/2005/8/layout/radial4"/>
    <dgm:cxn modelId="{D67C8A70-62BE-4F77-BE7C-156C09149674}" type="presOf" srcId="{A64A507E-F281-41AB-A093-33FEAB88DD02}" destId="{B7427CB1-2C81-4989-ACFB-742B01E669A0}" srcOrd="0" destOrd="0" presId="urn:microsoft.com/office/officeart/2005/8/layout/radial4"/>
    <dgm:cxn modelId="{F84D19C1-5BD2-4F7E-BAE2-B96BB6CF546C}" type="presOf" srcId="{36E6DED0-6506-478B-AFE8-A8D71E80935F}" destId="{1DB68E01-DF73-4C6D-BBFA-6FB15818C442}" srcOrd="0" destOrd="0" presId="urn:microsoft.com/office/officeart/2005/8/layout/radial4"/>
    <dgm:cxn modelId="{E46D2FBF-FD69-4AC4-B1A7-F7DD9BC1679F}" type="presOf" srcId="{6EF3A4C1-00C1-4872-9383-A92CF0988A70}" destId="{D0EF5D98-880E-4B7E-B78D-678E6A66435C}" srcOrd="0" destOrd="0" presId="urn:microsoft.com/office/officeart/2005/8/layout/radial4"/>
    <dgm:cxn modelId="{4533EC92-CDAF-4D1C-BFAE-9AEBD18654D5}" srcId="{8E6678F9-6BE3-4B67-9225-CEC16F1E364D}" destId="{A64A507E-F281-41AB-A093-33FEAB88DD02}" srcOrd="0" destOrd="0" parTransId="{34D6C307-7439-43AF-87B7-E27AD1473FCC}" sibTransId="{AB7E8B7C-AD4E-42EF-8839-E764B3E2C9E3}"/>
    <dgm:cxn modelId="{D7DBA8BF-91B3-41CA-A77F-22386BEC3EE9}" srcId="{8E6678F9-6BE3-4B67-9225-CEC16F1E364D}" destId="{A601E820-532E-4CFC-9610-4BB31D2B904D}" srcOrd="4" destOrd="0" parTransId="{56ACFF2F-38CB-4253-A4EA-8DFB7C16F8D6}" sibTransId="{80CDEBD9-A819-492F-A713-1EFF01647A77}"/>
    <dgm:cxn modelId="{C04515F8-E208-4824-B578-2843B70F954C}" type="presOf" srcId="{A601E820-532E-4CFC-9610-4BB31D2B904D}" destId="{484468DE-382F-4F6E-A052-AAF07DCBDCCF}" srcOrd="0" destOrd="0" presId="urn:microsoft.com/office/officeart/2005/8/layout/radial4"/>
    <dgm:cxn modelId="{ADB9A5F3-99C4-43A2-BAA8-9542B5D8E24A}" type="presOf" srcId="{5BCDA108-3B8E-4060-A572-C5C50BB55F85}" destId="{6345958C-AB4B-49F4-8ABE-43D10DB696D9}" srcOrd="0" destOrd="0" presId="urn:microsoft.com/office/officeart/2005/8/layout/radial4"/>
    <dgm:cxn modelId="{2B088C97-CD72-4E18-BAE2-8B8690D10F1A}" type="presOf" srcId="{8D73662A-7A3C-42DA-BC65-F6DA6E56FB11}" destId="{06692271-C5A6-4826-9BE0-417E5DE03E15}" srcOrd="0" destOrd="0" presId="urn:microsoft.com/office/officeart/2005/8/layout/radial4"/>
    <dgm:cxn modelId="{5DECBD5D-5601-4510-95D4-171C9950FECD}" srcId="{8E6678F9-6BE3-4B67-9225-CEC16F1E364D}" destId="{5BCDA108-3B8E-4060-A572-C5C50BB55F85}" srcOrd="1" destOrd="0" parTransId="{2051F18B-555A-4A84-BCD9-3B0B62F1F534}" sibTransId="{BF2ED722-F57A-4B42-844A-9FFE97F9AF62}"/>
    <dgm:cxn modelId="{549DE729-E41A-4635-A1FF-D5F7601CC99F}" srcId="{8E6678F9-6BE3-4B67-9225-CEC16F1E364D}" destId="{D169467E-5EBB-40BB-A077-56EF60B0FF37}" srcOrd="5" destOrd="0" parTransId="{DB68DA00-CFDD-43CE-8184-844AC6C526BC}" sibTransId="{A4A4EFF5-72F3-4EAF-9542-5018B53CB017}"/>
    <dgm:cxn modelId="{A98D9434-E949-481E-B382-524558B4BB16}" srcId="{8E6678F9-6BE3-4B67-9225-CEC16F1E364D}" destId="{8D73662A-7A3C-42DA-BC65-F6DA6E56FB11}" srcOrd="3" destOrd="0" parTransId="{C9C7D7CE-1028-478D-9491-01D1869D7C20}" sibTransId="{11EB2C38-8701-44AF-9468-A3BD0099FC89}"/>
    <dgm:cxn modelId="{20781E89-4837-493A-B182-9D559AA92D47}" type="presOf" srcId="{6C869CFE-69E6-425F-80D3-8C4C82958E7E}" destId="{A80078E9-9FD9-4321-9182-973B1585FE12}" srcOrd="0" destOrd="0" presId="urn:microsoft.com/office/officeart/2005/8/layout/radial4"/>
    <dgm:cxn modelId="{FD8D6A84-FD29-4092-85D1-C3C886A0D2AA}" type="presOf" srcId="{C9C7D7CE-1028-478D-9491-01D1869D7C20}" destId="{4DF2D403-9225-42C6-97E4-47DFF2B5387E}" srcOrd="0" destOrd="0" presId="urn:microsoft.com/office/officeart/2005/8/layout/radial4"/>
    <dgm:cxn modelId="{D9B4AF7A-15D2-4C67-8AAF-8FADB09490F1}" type="presOf" srcId="{2051F18B-555A-4A84-BCD9-3B0B62F1F534}" destId="{6F085F7B-F905-4C2C-BA20-6EE8EEB60F2F}" srcOrd="0" destOrd="0" presId="urn:microsoft.com/office/officeart/2005/8/layout/radial4"/>
    <dgm:cxn modelId="{D37FEC53-7B8D-426E-97BD-6532015B3F23}" type="presOf" srcId="{56ACFF2F-38CB-4253-A4EA-8DFB7C16F8D6}" destId="{8CEF0889-6D73-47BF-B323-C184E1096948}" srcOrd="0" destOrd="0" presId="urn:microsoft.com/office/officeart/2005/8/layout/radial4"/>
    <dgm:cxn modelId="{9DD21DA0-FEAB-45D1-B7FB-02AF6E96D78B}" type="presOf" srcId="{D169467E-5EBB-40BB-A077-56EF60B0FF37}" destId="{7F853E99-0827-4781-976A-E6A0BB0A5EE1}" srcOrd="0" destOrd="0" presId="urn:microsoft.com/office/officeart/2005/8/layout/radial4"/>
    <dgm:cxn modelId="{EA302064-4555-47B5-AA35-E08C532BDE1F}" type="presOf" srcId="{DB68DA00-CFDD-43CE-8184-844AC6C526BC}" destId="{4AEBDDB0-0DAE-40A0-B512-AA7813F6B06F}" srcOrd="0" destOrd="0" presId="urn:microsoft.com/office/officeart/2005/8/layout/radial4"/>
    <dgm:cxn modelId="{6FE4F3AE-883B-49F7-9B34-A530403F22D7}" type="presOf" srcId="{7D1998E9-AAD9-4ACC-9123-CCBD5166A2D8}" destId="{CFE442F6-1307-4297-9FAD-9BDF54C2348F}" srcOrd="0" destOrd="0" presId="urn:microsoft.com/office/officeart/2005/8/layout/radial4"/>
    <dgm:cxn modelId="{92520190-C2D7-4FAC-BCAD-D9726C26C03D}" srcId="{8E6678F9-6BE3-4B67-9225-CEC16F1E364D}" destId="{447088E9-79B6-460A-9F28-044B1AB56D7D}" srcOrd="6" destOrd="0" parTransId="{36E6DED0-6506-478B-AFE8-A8D71E80935F}" sibTransId="{EC24A734-E718-428A-A0FB-AA7DB1DE7FFA}"/>
    <dgm:cxn modelId="{3B568C88-97E0-4A56-A8B2-EB837E179404}" type="presOf" srcId="{8E6678F9-6BE3-4B67-9225-CEC16F1E364D}" destId="{E1F8998C-56E3-4ABF-8BD9-FC2671DB392E}" srcOrd="0" destOrd="0" presId="urn:microsoft.com/office/officeart/2005/8/layout/radial4"/>
    <dgm:cxn modelId="{2222A636-A633-49F3-B356-79901E8A2367}" srcId="{6EF3A4C1-00C1-4872-9383-A92CF0988A70}" destId="{8E6678F9-6BE3-4B67-9225-CEC16F1E364D}" srcOrd="0" destOrd="0" parTransId="{9874B0A1-6F6F-4781-B5EE-B87E22A833FB}" sibTransId="{088E6D19-1EDF-4330-A46C-D9FA3E6938C6}"/>
    <dgm:cxn modelId="{46C62CA0-C4D6-4D59-B5ED-ED0F11F95004}" type="presOf" srcId="{447088E9-79B6-460A-9F28-044B1AB56D7D}" destId="{833ECBCA-7C03-4AE3-BCF1-9C78A12DDD4C}" srcOrd="0" destOrd="0" presId="urn:microsoft.com/office/officeart/2005/8/layout/radial4"/>
    <dgm:cxn modelId="{59AA8791-F6FC-4119-A284-BD875D5A59C8}" type="presParOf" srcId="{D0EF5D98-880E-4B7E-B78D-678E6A66435C}" destId="{E1F8998C-56E3-4ABF-8BD9-FC2671DB392E}" srcOrd="0" destOrd="0" presId="urn:microsoft.com/office/officeart/2005/8/layout/radial4"/>
    <dgm:cxn modelId="{5BEB116F-F77A-4E7D-AF0F-86252D7F46EA}" type="presParOf" srcId="{D0EF5D98-880E-4B7E-B78D-678E6A66435C}" destId="{ED919A3A-1204-4FD4-AC5E-A57F300CC137}" srcOrd="1" destOrd="0" presId="urn:microsoft.com/office/officeart/2005/8/layout/radial4"/>
    <dgm:cxn modelId="{08730F74-80C4-4241-B635-EE2343BFAC9F}" type="presParOf" srcId="{D0EF5D98-880E-4B7E-B78D-678E6A66435C}" destId="{B7427CB1-2C81-4989-ACFB-742B01E669A0}" srcOrd="2" destOrd="0" presId="urn:microsoft.com/office/officeart/2005/8/layout/radial4"/>
    <dgm:cxn modelId="{F4936DA7-FB65-4263-9301-7989E955C912}" type="presParOf" srcId="{D0EF5D98-880E-4B7E-B78D-678E6A66435C}" destId="{6F085F7B-F905-4C2C-BA20-6EE8EEB60F2F}" srcOrd="3" destOrd="0" presId="urn:microsoft.com/office/officeart/2005/8/layout/radial4"/>
    <dgm:cxn modelId="{E1B58A9A-6808-49C4-9617-114F3959600E}" type="presParOf" srcId="{D0EF5D98-880E-4B7E-B78D-678E6A66435C}" destId="{6345958C-AB4B-49F4-8ABE-43D10DB696D9}" srcOrd="4" destOrd="0" presId="urn:microsoft.com/office/officeart/2005/8/layout/radial4"/>
    <dgm:cxn modelId="{8930F59B-7712-4BBD-9808-564D119EDDA1}" type="presParOf" srcId="{D0EF5D98-880E-4B7E-B78D-678E6A66435C}" destId="{CFE442F6-1307-4297-9FAD-9BDF54C2348F}" srcOrd="5" destOrd="0" presId="urn:microsoft.com/office/officeart/2005/8/layout/radial4"/>
    <dgm:cxn modelId="{39376ECA-FEF7-4D32-BBB2-B482E8B3B8B9}" type="presParOf" srcId="{D0EF5D98-880E-4B7E-B78D-678E6A66435C}" destId="{A80078E9-9FD9-4321-9182-973B1585FE12}" srcOrd="6" destOrd="0" presId="urn:microsoft.com/office/officeart/2005/8/layout/radial4"/>
    <dgm:cxn modelId="{681DD1D5-04D5-42A0-ACDD-D464DDC45AC6}" type="presParOf" srcId="{D0EF5D98-880E-4B7E-B78D-678E6A66435C}" destId="{4DF2D403-9225-42C6-97E4-47DFF2B5387E}" srcOrd="7" destOrd="0" presId="urn:microsoft.com/office/officeart/2005/8/layout/radial4"/>
    <dgm:cxn modelId="{75EB23D3-E3F4-4CA1-B497-8F8D14877A1E}" type="presParOf" srcId="{D0EF5D98-880E-4B7E-B78D-678E6A66435C}" destId="{06692271-C5A6-4826-9BE0-417E5DE03E15}" srcOrd="8" destOrd="0" presId="urn:microsoft.com/office/officeart/2005/8/layout/radial4"/>
    <dgm:cxn modelId="{6A959681-7755-4866-8059-54835CD03C7F}" type="presParOf" srcId="{D0EF5D98-880E-4B7E-B78D-678E6A66435C}" destId="{8CEF0889-6D73-47BF-B323-C184E1096948}" srcOrd="9" destOrd="0" presId="urn:microsoft.com/office/officeart/2005/8/layout/radial4"/>
    <dgm:cxn modelId="{20E20944-DB80-499A-BE6E-F621B68F7028}" type="presParOf" srcId="{D0EF5D98-880E-4B7E-B78D-678E6A66435C}" destId="{484468DE-382F-4F6E-A052-AAF07DCBDCCF}" srcOrd="10" destOrd="0" presId="urn:microsoft.com/office/officeart/2005/8/layout/radial4"/>
    <dgm:cxn modelId="{76391460-CF26-4D6E-8348-6DB390E3532F}" type="presParOf" srcId="{D0EF5D98-880E-4B7E-B78D-678E6A66435C}" destId="{4AEBDDB0-0DAE-40A0-B512-AA7813F6B06F}" srcOrd="11" destOrd="0" presId="urn:microsoft.com/office/officeart/2005/8/layout/radial4"/>
    <dgm:cxn modelId="{A109768F-098A-4DA7-8845-5D1F3CF61BE9}" type="presParOf" srcId="{D0EF5D98-880E-4B7E-B78D-678E6A66435C}" destId="{7F853E99-0827-4781-976A-E6A0BB0A5EE1}" srcOrd="12" destOrd="0" presId="urn:microsoft.com/office/officeart/2005/8/layout/radial4"/>
    <dgm:cxn modelId="{8488B279-A403-4EA2-AF15-D3CFDAEBE642}" type="presParOf" srcId="{D0EF5D98-880E-4B7E-B78D-678E6A66435C}" destId="{1DB68E01-DF73-4C6D-BBFA-6FB15818C442}" srcOrd="13" destOrd="0" presId="urn:microsoft.com/office/officeart/2005/8/layout/radial4"/>
    <dgm:cxn modelId="{BAE3E0CC-1307-48F2-8837-AE928C54096A}" type="presParOf" srcId="{D0EF5D98-880E-4B7E-B78D-678E6A66435C}" destId="{833ECBCA-7C03-4AE3-BCF1-9C78A12DDD4C}"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dgm:spPr/>
      <dgm:t>
        <a:bodyPr/>
        <a:lstStyle/>
        <a:p>
          <a:pPr algn="just"/>
          <a:r>
            <a:rPr lang="en-IN" dirty="0">
              <a:latin typeface="Arial" panose="020B0604020202020204" pitchFamily="34" charset="0"/>
              <a:cs typeface="Arial" panose="020B0604020202020204" pitchFamily="34" charset="0"/>
            </a:rPr>
            <a:t>Invests in equities and equity related instruments of companies</a:t>
          </a:r>
        </a:p>
      </dgm:t>
    </dgm:pt>
    <dgm:pt modelId="{57BF23A5-7A1E-4E01-9932-436344EACA82}" type="parTrans" cxnId="{61C32793-983F-4C1E-8FAB-CB36E3CD6732}">
      <dgm:prSet/>
      <dgm:spPr/>
      <dgm:t>
        <a:bodyPr/>
        <a:lstStyle/>
        <a:p>
          <a:endParaRPr lang="en-IN"/>
        </a:p>
      </dgm:t>
    </dgm:pt>
    <dgm:pt modelId="{ECE3E7F0-E086-4FCB-9275-5E17EBE400A9}" type="sibTrans" cxnId="{61C32793-983F-4C1E-8FAB-CB36E3CD6732}">
      <dgm:prSet/>
      <dgm:spPr/>
      <dgm:t>
        <a:bodyPr/>
        <a:lstStyle/>
        <a:p>
          <a:endParaRPr lang="en-IN"/>
        </a:p>
      </dgm:t>
    </dgm:pt>
    <dgm:pt modelId="{6EDEDA13-FC55-440F-966A-48DAAC186100}">
      <dgm:prSet phldrT="[Text]"/>
      <dgm:spPr/>
      <dgm:t>
        <a:bodyPr/>
        <a:lstStyle/>
        <a:p>
          <a:pPr algn="just"/>
          <a:r>
            <a:rPr lang="en-IN" dirty="0">
              <a:latin typeface="Arial" panose="020B0604020202020204" pitchFamily="34" charset="0"/>
              <a:cs typeface="Arial" panose="020B0604020202020204" pitchFamily="34" charset="0"/>
            </a:rPr>
            <a:t>Seeking long term growth, but volatile in the short term</a:t>
          </a:r>
        </a:p>
      </dgm:t>
    </dgm:pt>
    <dgm:pt modelId="{7DC35CA9-348A-41F0-B825-1E97740907D2}" type="parTrans" cxnId="{62E136DE-66AF-4F87-BDB6-4819AFCDFD33}">
      <dgm:prSet/>
      <dgm:spPr/>
      <dgm:t>
        <a:bodyPr/>
        <a:lstStyle/>
        <a:p>
          <a:endParaRPr lang="en-IN"/>
        </a:p>
      </dgm:t>
    </dgm:pt>
    <dgm:pt modelId="{7F1A669F-337E-4973-AE8F-ADCF2B1538C6}" type="sibTrans" cxnId="{62E136DE-66AF-4F87-BDB6-4819AFCDFD33}">
      <dgm:prSet/>
      <dgm:spPr/>
      <dgm:t>
        <a:bodyPr/>
        <a:lstStyle/>
        <a:p>
          <a:endParaRPr lang="en-IN"/>
        </a:p>
      </dgm:t>
    </dgm:pt>
    <dgm:pt modelId="{0E340F4F-8A07-4AF6-B1B7-C836116CDE44}">
      <dgm:prSet phldrT="[Text]"/>
      <dgm:spPr/>
      <dgm:t>
        <a:bodyPr/>
        <a:lstStyle/>
        <a:p>
          <a:pPr algn="just"/>
          <a:r>
            <a:rPr lang="en-IN" dirty="0">
              <a:latin typeface="Arial" panose="020B0604020202020204" pitchFamily="34" charset="0"/>
              <a:cs typeface="Arial" panose="020B0604020202020204" pitchFamily="34" charset="0"/>
            </a:rPr>
            <a:t>Suitable for investors with higher risk appetite and longer investment horizon</a:t>
          </a:r>
        </a:p>
      </dgm:t>
    </dgm:pt>
    <dgm:pt modelId="{BC16E6D8-7BDE-448E-B3E9-4F53A62798B0}" type="parTrans" cxnId="{8BBDC98A-4992-456E-92CF-DD0A8D90B9CD}">
      <dgm:prSet/>
      <dgm:spPr/>
      <dgm:t>
        <a:bodyPr/>
        <a:lstStyle/>
        <a:p>
          <a:endParaRPr lang="en-IN"/>
        </a:p>
      </dgm:t>
    </dgm:pt>
    <dgm:pt modelId="{F2BC61EC-D8F7-4A3A-8802-3A3E58B56A52}" type="sibTrans" cxnId="{8BBDC98A-4992-456E-92CF-DD0A8D90B9CD}">
      <dgm:prSet/>
      <dgm:spPr/>
      <dgm:t>
        <a:bodyPr/>
        <a:lstStyle/>
        <a:p>
          <a:endParaRPr lang="en-IN"/>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extLst>
        <a:ext uri="{E40237B7-FDA0-4F09-8148-C483321AD2D9}">
          <dgm14:cNvPr xmlns:dgm14="http://schemas.microsoft.com/office/drawing/2010/diagram" id="0" name="" descr="Upward trend"/>
        </a:ext>
      </dgm:extLst>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custT="1"/>
      <dgm:spPr/>
      <dgm:t>
        <a:bodyPr/>
        <a:lstStyle/>
        <a:p>
          <a:pPr algn="just"/>
          <a:r>
            <a:rPr lang="en-IN" sz="2200" dirty="0">
              <a:latin typeface="Arial" panose="020B0604020202020204" pitchFamily="34" charset="0"/>
              <a:cs typeface="Arial" panose="020B0604020202020204" pitchFamily="34" charset="0"/>
            </a:rPr>
            <a:t>Invest in different types of fixed income securities</a:t>
          </a:r>
        </a:p>
      </dgm:t>
    </dgm:pt>
    <dgm:pt modelId="{57BF23A5-7A1E-4E01-9932-436344EACA82}" type="parTrans" cxnId="{61C32793-983F-4C1E-8FAB-CB36E3CD6732}">
      <dgm:prSet/>
      <dgm:spPr/>
      <dgm:t>
        <a:bodyPr/>
        <a:lstStyle/>
        <a:p>
          <a:endParaRPr lang="en-IN" sz="2200"/>
        </a:p>
      </dgm:t>
    </dgm:pt>
    <dgm:pt modelId="{ECE3E7F0-E086-4FCB-9275-5E17EBE400A9}" type="sibTrans" cxnId="{61C32793-983F-4C1E-8FAB-CB36E3CD6732}">
      <dgm:prSet/>
      <dgm:spPr/>
      <dgm:t>
        <a:bodyPr/>
        <a:lstStyle/>
        <a:p>
          <a:endParaRPr lang="en-IN" sz="2200"/>
        </a:p>
      </dgm:t>
    </dgm:pt>
    <dgm:pt modelId="{6EDEDA13-FC55-440F-966A-48DAAC186100}">
      <dgm:prSet phldrT="[Text]" custT="1"/>
      <dgm:spPr/>
      <dgm:t>
        <a:bodyPr/>
        <a:lstStyle/>
        <a:p>
          <a:pPr algn="just"/>
          <a:r>
            <a:rPr lang="en-IN" sz="2200" dirty="0">
              <a:latin typeface="Arial" panose="020B0604020202020204" pitchFamily="34" charset="0"/>
              <a:cs typeface="Arial" panose="020B0604020202020204" pitchFamily="34" charset="0"/>
            </a:rPr>
            <a:t>Aims to earn interest income and capital appreciation</a:t>
          </a:r>
        </a:p>
      </dgm:t>
    </dgm:pt>
    <dgm:pt modelId="{7DC35CA9-348A-41F0-B825-1E97740907D2}" type="parTrans" cxnId="{62E136DE-66AF-4F87-BDB6-4819AFCDFD33}">
      <dgm:prSet/>
      <dgm:spPr/>
      <dgm:t>
        <a:bodyPr/>
        <a:lstStyle/>
        <a:p>
          <a:endParaRPr lang="en-IN" sz="2200"/>
        </a:p>
      </dgm:t>
    </dgm:pt>
    <dgm:pt modelId="{7F1A669F-337E-4973-AE8F-ADCF2B1538C6}" type="sibTrans" cxnId="{62E136DE-66AF-4F87-BDB6-4819AFCDFD33}">
      <dgm:prSet/>
      <dgm:spPr/>
      <dgm:t>
        <a:bodyPr/>
        <a:lstStyle/>
        <a:p>
          <a:endParaRPr lang="en-IN" sz="2200"/>
        </a:p>
      </dgm:t>
    </dgm:pt>
    <dgm:pt modelId="{0E340F4F-8A07-4AF6-B1B7-C836116CDE44}">
      <dgm:prSet phldrT="[Text]" custT="1"/>
      <dgm:spPr/>
      <dgm:t>
        <a:bodyPr/>
        <a:lstStyle/>
        <a:p>
          <a:pPr algn="just"/>
          <a:r>
            <a:rPr lang="en-IN" sz="2200" dirty="0">
              <a:latin typeface="Arial" panose="020B0604020202020204" pitchFamily="34" charset="0"/>
              <a:cs typeface="Arial" panose="020B0604020202020204" pitchFamily="34" charset="0"/>
            </a:rPr>
            <a:t>Suitable for investors seeking income at moderate risk</a:t>
          </a:r>
        </a:p>
      </dgm:t>
    </dgm:pt>
    <dgm:pt modelId="{BC16E6D8-7BDE-448E-B3E9-4F53A62798B0}" type="parTrans" cxnId="{8BBDC98A-4992-456E-92CF-DD0A8D90B9CD}">
      <dgm:prSet/>
      <dgm:spPr/>
      <dgm:t>
        <a:bodyPr/>
        <a:lstStyle/>
        <a:p>
          <a:endParaRPr lang="en-IN" sz="2200"/>
        </a:p>
      </dgm:t>
    </dgm:pt>
    <dgm:pt modelId="{F2BC61EC-D8F7-4A3A-8802-3A3E58B56A52}" type="sibTrans" cxnId="{8BBDC98A-4992-456E-92CF-DD0A8D90B9CD}">
      <dgm:prSet/>
      <dgm:spPr/>
      <dgm:t>
        <a:bodyPr/>
        <a:lstStyle/>
        <a:p>
          <a:endParaRPr lang="en-IN" sz="2200"/>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custT="1"/>
      <dgm:spPr/>
      <dgm:t>
        <a:bodyPr/>
        <a:lstStyle/>
        <a:p>
          <a:pPr algn="just"/>
          <a:r>
            <a:rPr lang="en-IN" sz="2200" dirty="0">
              <a:latin typeface="Arial" panose="020B0604020202020204" pitchFamily="34" charset="0"/>
              <a:cs typeface="Arial" panose="020B0604020202020204" pitchFamily="34" charset="0"/>
            </a:rPr>
            <a:t>Invest in a mix of equities and debt</a:t>
          </a:r>
        </a:p>
      </dgm:t>
    </dgm:pt>
    <dgm:pt modelId="{57BF23A5-7A1E-4E01-9932-436344EACA82}" type="parTrans" cxnId="{61C32793-983F-4C1E-8FAB-CB36E3CD6732}">
      <dgm:prSet/>
      <dgm:spPr/>
      <dgm:t>
        <a:bodyPr/>
        <a:lstStyle/>
        <a:p>
          <a:endParaRPr lang="en-IN" sz="2200"/>
        </a:p>
      </dgm:t>
    </dgm:pt>
    <dgm:pt modelId="{ECE3E7F0-E086-4FCB-9275-5E17EBE400A9}" type="sibTrans" cxnId="{61C32793-983F-4C1E-8FAB-CB36E3CD6732}">
      <dgm:prSet/>
      <dgm:spPr/>
      <dgm:t>
        <a:bodyPr/>
        <a:lstStyle/>
        <a:p>
          <a:endParaRPr lang="en-IN" sz="2200"/>
        </a:p>
      </dgm:t>
    </dgm:pt>
    <dgm:pt modelId="{6EDEDA13-FC55-440F-966A-48DAAC186100}">
      <dgm:prSet phldrT="[Text]" custT="1"/>
      <dgm:spPr/>
      <dgm:t>
        <a:bodyPr/>
        <a:lstStyle/>
        <a:p>
          <a:pPr algn="just"/>
          <a:r>
            <a:rPr lang="en-IN" sz="2200" b="0" i="0" dirty="0">
              <a:latin typeface="Arial" panose="020B0604020202020204" pitchFamily="34" charset="0"/>
              <a:cs typeface="Arial" panose="020B0604020202020204" pitchFamily="34" charset="0"/>
            </a:rPr>
            <a:t>Gain from a healthy dose of equities but the debt portion fortifies them against any downturn</a:t>
          </a:r>
          <a:endParaRPr lang="en-IN" sz="2200" dirty="0">
            <a:latin typeface="Arial" panose="020B0604020202020204" pitchFamily="34" charset="0"/>
            <a:cs typeface="Arial" panose="020B0604020202020204" pitchFamily="34" charset="0"/>
          </a:endParaRPr>
        </a:p>
      </dgm:t>
    </dgm:pt>
    <dgm:pt modelId="{7DC35CA9-348A-41F0-B825-1E97740907D2}" type="parTrans" cxnId="{62E136DE-66AF-4F87-BDB6-4819AFCDFD33}">
      <dgm:prSet/>
      <dgm:spPr/>
      <dgm:t>
        <a:bodyPr/>
        <a:lstStyle/>
        <a:p>
          <a:endParaRPr lang="en-IN" sz="2200"/>
        </a:p>
      </dgm:t>
    </dgm:pt>
    <dgm:pt modelId="{7F1A669F-337E-4973-AE8F-ADCF2B1538C6}" type="sibTrans" cxnId="{62E136DE-66AF-4F87-BDB6-4819AFCDFD33}">
      <dgm:prSet/>
      <dgm:spPr/>
      <dgm:t>
        <a:bodyPr/>
        <a:lstStyle/>
        <a:p>
          <a:endParaRPr lang="en-IN" sz="2200"/>
        </a:p>
      </dgm:t>
    </dgm:pt>
    <dgm:pt modelId="{0E340F4F-8A07-4AF6-B1B7-C836116CDE44}">
      <dgm:prSet phldrT="[Text]" custT="1"/>
      <dgm:spPr/>
      <dgm:t>
        <a:bodyPr/>
        <a:lstStyle/>
        <a:p>
          <a:pPr algn="just"/>
          <a:r>
            <a:rPr lang="en-IN" sz="2200" b="0" i="0" dirty="0">
              <a:latin typeface="Arial" panose="020B0604020202020204" pitchFamily="34" charset="0"/>
              <a:cs typeface="Arial" panose="020B0604020202020204" pitchFamily="34" charset="0"/>
            </a:rPr>
            <a:t>Ideal for investors who are looking for a mixture of safety, income and modest capital appreciation</a:t>
          </a:r>
          <a:endParaRPr lang="en-IN" sz="2200" dirty="0">
            <a:latin typeface="Arial" panose="020B0604020202020204" pitchFamily="34" charset="0"/>
            <a:cs typeface="Arial" panose="020B0604020202020204" pitchFamily="34" charset="0"/>
          </a:endParaRPr>
        </a:p>
      </dgm:t>
    </dgm:pt>
    <dgm:pt modelId="{BC16E6D8-7BDE-448E-B3E9-4F53A62798B0}" type="parTrans" cxnId="{8BBDC98A-4992-456E-92CF-DD0A8D90B9CD}">
      <dgm:prSet/>
      <dgm:spPr/>
      <dgm:t>
        <a:bodyPr/>
        <a:lstStyle/>
        <a:p>
          <a:endParaRPr lang="en-IN" sz="2200"/>
        </a:p>
      </dgm:t>
    </dgm:pt>
    <dgm:pt modelId="{F2BC61EC-D8F7-4A3A-8802-3A3E58B56A52}" type="sibTrans" cxnId="{8BBDC98A-4992-456E-92CF-DD0A8D90B9CD}">
      <dgm:prSet/>
      <dgm:spPr/>
      <dgm:t>
        <a:bodyPr/>
        <a:lstStyle/>
        <a:p>
          <a:endParaRPr lang="en-IN" sz="2200"/>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58EE78-0A01-46B0-B7C5-79F0DDBB315A}" type="doc">
      <dgm:prSet loTypeId="urn:microsoft.com/office/officeart/2005/8/layout/vList5" loCatId="list" qsTypeId="urn:microsoft.com/office/officeart/2005/8/quickstyle/simple1" qsCatId="simple" csTypeId="urn:microsoft.com/office/officeart/2005/8/colors/colorful1#4" csCatId="colorful" phldr="1"/>
      <dgm:spPr/>
      <dgm:t>
        <a:bodyPr/>
        <a:lstStyle/>
        <a:p>
          <a:endParaRPr lang="en-US"/>
        </a:p>
      </dgm:t>
    </dgm:pt>
    <dgm:pt modelId="{67AA3A0E-9F55-4445-B466-BC8B17B032C8}">
      <dgm:prSet phldrT="[Text]" custT="1"/>
      <dgm:spPr/>
      <dgm:t>
        <a:bodyPr/>
        <a:lstStyle/>
        <a:p>
          <a:r>
            <a:rPr lang="en-US" sz="1600" dirty="0">
              <a:latin typeface="Calibri" pitchFamily="34" charset="0"/>
              <a:cs typeface="Calibri" pitchFamily="34" charset="0"/>
            </a:rPr>
            <a:t>Asset Class</a:t>
          </a:r>
        </a:p>
      </dgm:t>
    </dgm:pt>
    <dgm:pt modelId="{5E776289-8FBA-476B-8FBD-6EEF0464D26D}" type="parTrans" cxnId="{25CF6F61-CA1F-456E-8D7E-423FDB941216}">
      <dgm:prSet/>
      <dgm:spPr/>
      <dgm:t>
        <a:bodyPr/>
        <a:lstStyle/>
        <a:p>
          <a:endParaRPr lang="en-US" sz="1400">
            <a:latin typeface="Calibri" pitchFamily="34" charset="0"/>
            <a:cs typeface="Calibri" pitchFamily="34" charset="0"/>
          </a:endParaRPr>
        </a:p>
      </dgm:t>
    </dgm:pt>
    <dgm:pt modelId="{64C17FE5-96C8-4FA1-BE5E-927F4A276016}" type="sibTrans" cxnId="{25CF6F61-CA1F-456E-8D7E-423FDB941216}">
      <dgm:prSet/>
      <dgm:spPr/>
      <dgm:t>
        <a:bodyPr/>
        <a:lstStyle/>
        <a:p>
          <a:endParaRPr lang="en-US" sz="1400">
            <a:latin typeface="Calibri" pitchFamily="34" charset="0"/>
            <a:cs typeface="Calibri" pitchFamily="34" charset="0"/>
          </a:endParaRPr>
        </a:p>
      </dgm:t>
    </dgm:pt>
    <dgm:pt modelId="{95D069A5-24EB-4F5B-8B0F-02AB315389A3}">
      <dgm:prSet phldrT="[Text]" custT="1"/>
      <dgm:spPr/>
      <dgm:t>
        <a:bodyPr/>
        <a:lstStyle/>
        <a:p>
          <a:r>
            <a:rPr lang="en-US" sz="1400" dirty="0">
              <a:latin typeface="Calibri" pitchFamily="34" charset="0"/>
              <a:cs typeface="Calibri" pitchFamily="34" charset="0"/>
            </a:rPr>
            <a:t>Mutual Fund investing more than 65% of its corpus in equities and equity related products.</a:t>
          </a:r>
        </a:p>
      </dgm:t>
    </dgm:pt>
    <dgm:pt modelId="{D345F420-6187-4F17-99CA-21FF5774524A}" type="parTrans" cxnId="{5A460D49-271F-41D7-9E75-B0E7CB4400B1}">
      <dgm:prSet/>
      <dgm:spPr/>
      <dgm:t>
        <a:bodyPr/>
        <a:lstStyle/>
        <a:p>
          <a:endParaRPr lang="en-US" sz="1400">
            <a:latin typeface="Calibri" pitchFamily="34" charset="0"/>
            <a:cs typeface="Calibri" pitchFamily="34" charset="0"/>
          </a:endParaRPr>
        </a:p>
      </dgm:t>
    </dgm:pt>
    <dgm:pt modelId="{0A3DDBB3-0407-4501-AD03-23763C5EC1A1}" type="sibTrans" cxnId="{5A460D49-271F-41D7-9E75-B0E7CB4400B1}">
      <dgm:prSet/>
      <dgm:spPr/>
      <dgm:t>
        <a:bodyPr/>
        <a:lstStyle/>
        <a:p>
          <a:endParaRPr lang="en-US" sz="1400">
            <a:latin typeface="Calibri" pitchFamily="34" charset="0"/>
            <a:cs typeface="Calibri" pitchFamily="34" charset="0"/>
          </a:endParaRPr>
        </a:p>
      </dgm:t>
    </dgm:pt>
    <dgm:pt modelId="{7ADD5D4F-13B1-4476-AB00-7066491FACA2}">
      <dgm:prSet phldrT="[Text]" custT="1"/>
      <dgm:spPr/>
      <dgm:t>
        <a:bodyPr/>
        <a:lstStyle/>
        <a:p>
          <a:r>
            <a:rPr lang="en-US" sz="1600" dirty="0">
              <a:latin typeface="Calibri" pitchFamily="34" charset="0"/>
              <a:cs typeface="Calibri" pitchFamily="34" charset="0"/>
            </a:rPr>
            <a:t>Benefits</a:t>
          </a:r>
        </a:p>
      </dgm:t>
    </dgm:pt>
    <dgm:pt modelId="{F4784AF8-E8E1-407A-B88A-A4B5FB766541}" type="parTrans" cxnId="{68812855-00CB-43B7-A9EB-562598F307CA}">
      <dgm:prSet/>
      <dgm:spPr/>
      <dgm:t>
        <a:bodyPr/>
        <a:lstStyle/>
        <a:p>
          <a:endParaRPr lang="en-US" sz="1400">
            <a:latin typeface="Calibri" pitchFamily="34" charset="0"/>
            <a:cs typeface="Calibri" pitchFamily="34" charset="0"/>
          </a:endParaRPr>
        </a:p>
      </dgm:t>
    </dgm:pt>
    <dgm:pt modelId="{B470B477-3CE6-44EB-AEED-40DC6F789C72}" type="sibTrans" cxnId="{68812855-00CB-43B7-A9EB-562598F307CA}">
      <dgm:prSet/>
      <dgm:spPr/>
      <dgm:t>
        <a:bodyPr/>
        <a:lstStyle/>
        <a:p>
          <a:endParaRPr lang="en-US" sz="1400">
            <a:latin typeface="Calibri" pitchFamily="34" charset="0"/>
            <a:cs typeface="Calibri" pitchFamily="34" charset="0"/>
          </a:endParaRPr>
        </a:p>
      </dgm:t>
    </dgm:pt>
    <dgm:pt modelId="{DF7C307F-8CA6-4FAC-8C5F-C0F7EC753FEB}">
      <dgm:prSet phldrT="[Text]" custT="1"/>
      <dgm:spPr/>
      <dgm:t>
        <a:bodyPr/>
        <a:lstStyle/>
        <a:p>
          <a:r>
            <a:rPr lang="en-US" sz="1400" dirty="0">
              <a:latin typeface="Calibri" pitchFamily="34" charset="0"/>
              <a:cs typeface="Calibri" pitchFamily="34" charset="0"/>
            </a:rPr>
            <a:t>Tax saving u/s 80C up to investment of Rs. 1.5 Lakh</a:t>
          </a:r>
        </a:p>
      </dgm:t>
    </dgm:pt>
    <dgm:pt modelId="{1BF42909-285F-4A0E-AA20-DC1280FAB9C1}" type="parTrans" cxnId="{DF021FD1-825D-4661-8E94-65FA3F4D99B7}">
      <dgm:prSet/>
      <dgm:spPr/>
      <dgm:t>
        <a:bodyPr/>
        <a:lstStyle/>
        <a:p>
          <a:endParaRPr lang="en-US" sz="1400">
            <a:latin typeface="Calibri" pitchFamily="34" charset="0"/>
            <a:cs typeface="Calibri" pitchFamily="34" charset="0"/>
          </a:endParaRPr>
        </a:p>
      </dgm:t>
    </dgm:pt>
    <dgm:pt modelId="{090DAF73-2659-4620-AAAE-A6157A95F8FA}" type="sibTrans" cxnId="{DF021FD1-825D-4661-8E94-65FA3F4D99B7}">
      <dgm:prSet/>
      <dgm:spPr/>
      <dgm:t>
        <a:bodyPr/>
        <a:lstStyle/>
        <a:p>
          <a:endParaRPr lang="en-US" sz="1400">
            <a:latin typeface="Calibri" pitchFamily="34" charset="0"/>
            <a:cs typeface="Calibri" pitchFamily="34" charset="0"/>
          </a:endParaRPr>
        </a:p>
      </dgm:t>
    </dgm:pt>
    <dgm:pt modelId="{95E190BF-DF16-45D7-84E9-006840013A33}">
      <dgm:prSet phldrT="[Text]" custT="1"/>
      <dgm:spPr/>
      <dgm:t>
        <a:bodyPr/>
        <a:lstStyle/>
        <a:p>
          <a:r>
            <a:rPr lang="en-US" sz="1400" dirty="0">
              <a:latin typeface="Calibri" pitchFamily="34" charset="0"/>
              <a:cs typeface="Calibri" pitchFamily="34" charset="0"/>
            </a:rPr>
            <a:t>Wealth creation</a:t>
          </a:r>
        </a:p>
      </dgm:t>
    </dgm:pt>
    <dgm:pt modelId="{0D4F3006-EA33-47C5-B413-7A18975E1534}" type="parTrans" cxnId="{4910CBF7-EE30-4432-82A2-5A174013D51C}">
      <dgm:prSet/>
      <dgm:spPr/>
      <dgm:t>
        <a:bodyPr/>
        <a:lstStyle/>
        <a:p>
          <a:endParaRPr lang="en-US" sz="1400">
            <a:latin typeface="Calibri" pitchFamily="34" charset="0"/>
            <a:cs typeface="Calibri" pitchFamily="34" charset="0"/>
          </a:endParaRPr>
        </a:p>
      </dgm:t>
    </dgm:pt>
    <dgm:pt modelId="{EFCDBBA9-E2CA-4858-8644-E1C296F8E08B}" type="sibTrans" cxnId="{4910CBF7-EE30-4432-82A2-5A174013D51C}">
      <dgm:prSet/>
      <dgm:spPr/>
      <dgm:t>
        <a:bodyPr/>
        <a:lstStyle/>
        <a:p>
          <a:endParaRPr lang="en-US" sz="1400">
            <a:latin typeface="Calibri" pitchFamily="34" charset="0"/>
            <a:cs typeface="Calibri" pitchFamily="34" charset="0"/>
          </a:endParaRPr>
        </a:p>
      </dgm:t>
    </dgm:pt>
    <dgm:pt modelId="{780368E1-7502-487F-9E7F-11C7F4CA9067}">
      <dgm:prSet phldrT="[Text]" custT="1"/>
      <dgm:spPr/>
      <dgm:t>
        <a:bodyPr/>
        <a:lstStyle/>
        <a:p>
          <a:r>
            <a:rPr lang="en-US" sz="1600" dirty="0">
              <a:latin typeface="Calibri" pitchFamily="34" charset="0"/>
              <a:cs typeface="Calibri" pitchFamily="34" charset="0"/>
            </a:rPr>
            <a:t>Choice of Investing</a:t>
          </a:r>
        </a:p>
      </dgm:t>
    </dgm:pt>
    <dgm:pt modelId="{3459E7F3-D02F-4000-A5BC-0F7822DDE9DF}" type="parTrans" cxnId="{4A68AA0F-FCB5-4AD8-A586-BBEA74CADB09}">
      <dgm:prSet/>
      <dgm:spPr/>
      <dgm:t>
        <a:bodyPr/>
        <a:lstStyle/>
        <a:p>
          <a:endParaRPr lang="en-US" sz="1400">
            <a:latin typeface="Calibri" pitchFamily="34" charset="0"/>
            <a:cs typeface="Calibri" pitchFamily="34" charset="0"/>
          </a:endParaRPr>
        </a:p>
      </dgm:t>
    </dgm:pt>
    <dgm:pt modelId="{0A179CC2-77B5-4FCD-8461-D090EE3D0EC5}" type="sibTrans" cxnId="{4A68AA0F-FCB5-4AD8-A586-BBEA74CADB09}">
      <dgm:prSet/>
      <dgm:spPr/>
      <dgm:t>
        <a:bodyPr/>
        <a:lstStyle/>
        <a:p>
          <a:endParaRPr lang="en-US" sz="1400">
            <a:latin typeface="Calibri" pitchFamily="34" charset="0"/>
            <a:cs typeface="Calibri" pitchFamily="34" charset="0"/>
          </a:endParaRPr>
        </a:p>
      </dgm:t>
    </dgm:pt>
    <dgm:pt modelId="{FCB2C9B6-2CC2-439C-A142-01D0102FBE88}">
      <dgm:prSet phldrT="[Text]" custT="1"/>
      <dgm:spPr/>
      <dgm:t>
        <a:bodyPr/>
        <a:lstStyle/>
        <a:p>
          <a:r>
            <a:rPr lang="en-US" sz="1400" dirty="0">
              <a:latin typeface="Calibri" pitchFamily="34" charset="0"/>
              <a:cs typeface="Calibri" pitchFamily="34" charset="0"/>
            </a:rPr>
            <a:t>Growth – Profits added back to the value of investment</a:t>
          </a:r>
        </a:p>
      </dgm:t>
    </dgm:pt>
    <dgm:pt modelId="{D0D4F0F0-CAD9-47B3-A08D-21A2E4D0F88C}" type="parTrans" cxnId="{9A813E8A-2DFC-4046-825B-E2A573310F71}">
      <dgm:prSet/>
      <dgm:spPr/>
      <dgm:t>
        <a:bodyPr/>
        <a:lstStyle/>
        <a:p>
          <a:endParaRPr lang="en-US" sz="1400">
            <a:latin typeface="Calibri" pitchFamily="34" charset="0"/>
            <a:cs typeface="Calibri" pitchFamily="34" charset="0"/>
          </a:endParaRPr>
        </a:p>
      </dgm:t>
    </dgm:pt>
    <dgm:pt modelId="{03E16F80-C2F6-498C-81C3-C910F6E6A85D}" type="sibTrans" cxnId="{9A813E8A-2DFC-4046-825B-E2A573310F71}">
      <dgm:prSet/>
      <dgm:spPr/>
      <dgm:t>
        <a:bodyPr/>
        <a:lstStyle/>
        <a:p>
          <a:endParaRPr lang="en-US" sz="1400">
            <a:latin typeface="Calibri" pitchFamily="34" charset="0"/>
            <a:cs typeface="Calibri" pitchFamily="34" charset="0"/>
          </a:endParaRPr>
        </a:p>
      </dgm:t>
    </dgm:pt>
    <dgm:pt modelId="{7ACE1744-0B55-47B7-8251-B6C72C557EF6}">
      <dgm:prSet phldrT="[Text]" custT="1"/>
      <dgm:spPr/>
      <dgm:t>
        <a:bodyPr/>
        <a:lstStyle/>
        <a:p>
          <a:r>
            <a:rPr lang="en-US" sz="1400" dirty="0">
              <a:latin typeface="Calibri" pitchFamily="34" charset="0"/>
              <a:cs typeface="Calibri" pitchFamily="34" charset="0"/>
            </a:rPr>
            <a:t>Dividend – Profits paid out to the investor</a:t>
          </a:r>
        </a:p>
      </dgm:t>
    </dgm:pt>
    <dgm:pt modelId="{8124843B-8411-42FD-94EC-8CB03F2AA231}" type="parTrans" cxnId="{3879ED23-8F23-4969-B617-82B9A95A6055}">
      <dgm:prSet/>
      <dgm:spPr/>
      <dgm:t>
        <a:bodyPr/>
        <a:lstStyle/>
        <a:p>
          <a:endParaRPr lang="en-US" sz="1400">
            <a:latin typeface="Calibri" pitchFamily="34" charset="0"/>
            <a:cs typeface="Calibri" pitchFamily="34" charset="0"/>
          </a:endParaRPr>
        </a:p>
      </dgm:t>
    </dgm:pt>
    <dgm:pt modelId="{6E171D19-9B4D-4402-A123-A365817A6DE6}" type="sibTrans" cxnId="{3879ED23-8F23-4969-B617-82B9A95A6055}">
      <dgm:prSet/>
      <dgm:spPr/>
      <dgm:t>
        <a:bodyPr/>
        <a:lstStyle/>
        <a:p>
          <a:endParaRPr lang="en-US" sz="1400">
            <a:latin typeface="Calibri" pitchFamily="34" charset="0"/>
            <a:cs typeface="Calibri" pitchFamily="34" charset="0"/>
          </a:endParaRPr>
        </a:p>
      </dgm:t>
    </dgm:pt>
    <dgm:pt modelId="{DCEB4FE8-D941-4DDD-923C-D2A63C3B9253}">
      <dgm:prSet phldrT="[Text]" custT="1"/>
      <dgm:spPr/>
      <dgm:t>
        <a:bodyPr/>
        <a:lstStyle/>
        <a:p>
          <a:r>
            <a:rPr lang="en-US" sz="1400" dirty="0">
              <a:latin typeface="Calibri" pitchFamily="34" charset="0"/>
              <a:cs typeface="Calibri" pitchFamily="34" charset="0"/>
            </a:rPr>
            <a:t>Lock in period 3 years</a:t>
          </a:r>
        </a:p>
      </dgm:t>
    </dgm:pt>
    <dgm:pt modelId="{9A63375F-62BD-4499-8932-771396276D33}" type="parTrans" cxnId="{D5AB50B3-B1D5-48DF-9AC0-BD8C83582D44}">
      <dgm:prSet/>
      <dgm:spPr/>
      <dgm:t>
        <a:bodyPr/>
        <a:lstStyle/>
        <a:p>
          <a:endParaRPr lang="en-US"/>
        </a:p>
      </dgm:t>
    </dgm:pt>
    <dgm:pt modelId="{D09116BD-0BAB-466E-BC85-49193FDCBC11}" type="sibTrans" cxnId="{D5AB50B3-B1D5-48DF-9AC0-BD8C83582D44}">
      <dgm:prSet/>
      <dgm:spPr/>
      <dgm:t>
        <a:bodyPr/>
        <a:lstStyle/>
        <a:p>
          <a:endParaRPr lang="en-US"/>
        </a:p>
      </dgm:t>
    </dgm:pt>
    <dgm:pt modelId="{5B779C60-56D2-4DF6-8354-9B8C8462E8EB}">
      <dgm:prSet phldrT="[Text]" custT="1"/>
      <dgm:spPr/>
      <dgm:t>
        <a:bodyPr/>
        <a:lstStyle/>
        <a:p>
          <a:r>
            <a:rPr lang="en-US" sz="1600" dirty="0">
              <a:latin typeface="Calibri" pitchFamily="34" charset="0"/>
              <a:cs typeface="Calibri" pitchFamily="34" charset="0"/>
            </a:rPr>
            <a:t>Misc. Features</a:t>
          </a:r>
        </a:p>
      </dgm:t>
    </dgm:pt>
    <dgm:pt modelId="{92004D45-E481-4312-9F94-44611A739288}" type="parTrans" cxnId="{52B5A969-492A-4D15-9AF4-3D05213B5A04}">
      <dgm:prSet/>
      <dgm:spPr/>
      <dgm:t>
        <a:bodyPr/>
        <a:lstStyle/>
        <a:p>
          <a:endParaRPr lang="en-US"/>
        </a:p>
      </dgm:t>
    </dgm:pt>
    <dgm:pt modelId="{65C7460A-5A4B-4668-8EE5-B55CC02A35B2}" type="sibTrans" cxnId="{52B5A969-492A-4D15-9AF4-3D05213B5A04}">
      <dgm:prSet/>
      <dgm:spPr/>
      <dgm:t>
        <a:bodyPr/>
        <a:lstStyle/>
        <a:p>
          <a:endParaRPr lang="en-US"/>
        </a:p>
      </dgm:t>
    </dgm:pt>
    <dgm:pt modelId="{0A5AEB6E-C62C-4B51-B6B2-CE035C716751}">
      <dgm:prSet phldrT="[Text]" custT="1"/>
      <dgm:spPr/>
      <dgm:t>
        <a:bodyPr/>
        <a:lstStyle/>
        <a:p>
          <a:r>
            <a:rPr lang="en-US" sz="1400" dirty="0">
              <a:latin typeface="Calibri" pitchFamily="34" charset="0"/>
              <a:cs typeface="Calibri" pitchFamily="34" charset="0"/>
            </a:rPr>
            <a:t>Minimum investment amount Rs 500</a:t>
          </a:r>
        </a:p>
      </dgm:t>
    </dgm:pt>
    <dgm:pt modelId="{6972CDC1-D850-4C04-86F9-0A7AEAC2AFDA}" type="parTrans" cxnId="{F811549E-B8A8-444E-804C-2219703B7CAC}">
      <dgm:prSet/>
      <dgm:spPr/>
      <dgm:t>
        <a:bodyPr/>
        <a:lstStyle/>
        <a:p>
          <a:endParaRPr lang="en-US"/>
        </a:p>
      </dgm:t>
    </dgm:pt>
    <dgm:pt modelId="{372370D3-818D-4DDA-A61F-9927C8809150}" type="sibTrans" cxnId="{F811549E-B8A8-444E-804C-2219703B7CAC}">
      <dgm:prSet/>
      <dgm:spPr/>
      <dgm:t>
        <a:bodyPr/>
        <a:lstStyle/>
        <a:p>
          <a:endParaRPr lang="en-US"/>
        </a:p>
      </dgm:t>
    </dgm:pt>
    <dgm:pt modelId="{FE056B6E-5B25-4697-BF73-C82858FAD4F1}" type="pres">
      <dgm:prSet presAssocID="{F958EE78-0A01-46B0-B7C5-79F0DDBB315A}" presName="Name0" presStyleCnt="0">
        <dgm:presLayoutVars>
          <dgm:dir/>
          <dgm:animLvl val="lvl"/>
          <dgm:resizeHandles val="exact"/>
        </dgm:presLayoutVars>
      </dgm:prSet>
      <dgm:spPr/>
      <dgm:t>
        <a:bodyPr/>
        <a:lstStyle/>
        <a:p>
          <a:endParaRPr lang="en-IN"/>
        </a:p>
      </dgm:t>
    </dgm:pt>
    <dgm:pt modelId="{3F5DFC4C-32EC-481E-8011-2E120915D217}" type="pres">
      <dgm:prSet presAssocID="{67AA3A0E-9F55-4445-B466-BC8B17B032C8}" presName="linNode" presStyleCnt="0"/>
      <dgm:spPr/>
    </dgm:pt>
    <dgm:pt modelId="{CDAF0939-A1C9-45FE-B9F4-A1C80BB5845C}" type="pres">
      <dgm:prSet presAssocID="{67AA3A0E-9F55-4445-B466-BC8B17B032C8}" presName="parentText" presStyleLbl="node1" presStyleIdx="0" presStyleCnt="4">
        <dgm:presLayoutVars>
          <dgm:chMax val="1"/>
          <dgm:bulletEnabled val="1"/>
        </dgm:presLayoutVars>
      </dgm:prSet>
      <dgm:spPr/>
      <dgm:t>
        <a:bodyPr/>
        <a:lstStyle/>
        <a:p>
          <a:endParaRPr lang="en-IN"/>
        </a:p>
      </dgm:t>
    </dgm:pt>
    <dgm:pt modelId="{3272A646-455B-4E1B-BE9A-FDAFDDDBE4AD}" type="pres">
      <dgm:prSet presAssocID="{67AA3A0E-9F55-4445-B466-BC8B17B032C8}" presName="descendantText" presStyleLbl="alignAccFollowNode1" presStyleIdx="0" presStyleCnt="4">
        <dgm:presLayoutVars>
          <dgm:bulletEnabled val="1"/>
        </dgm:presLayoutVars>
      </dgm:prSet>
      <dgm:spPr/>
      <dgm:t>
        <a:bodyPr/>
        <a:lstStyle/>
        <a:p>
          <a:endParaRPr lang="en-IN"/>
        </a:p>
      </dgm:t>
    </dgm:pt>
    <dgm:pt modelId="{C55C9FC0-7A9F-4055-B2F5-034904FF4D1D}" type="pres">
      <dgm:prSet presAssocID="{64C17FE5-96C8-4FA1-BE5E-927F4A276016}" presName="sp" presStyleCnt="0"/>
      <dgm:spPr/>
    </dgm:pt>
    <dgm:pt modelId="{46EC9687-6855-43D5-BDE4-29E93E8DB78F}" type="pres">
      <dgm:prSet presAssocID="{7ADD5D4F-13B1-4476-AB00-7066491FACA2}" presName="linNode" presStyleCnt="0"/>
      <dgm:spPr/>
    </dgm:pt>
    <dgm:pt modelId="{784BF8C8-D9F7-4F94-AB53-0453A2C84D4B}" type="pres">
      <dgm:prSet presAssocID="{7ADD5D4F-13B1-4476-AB00-7066491FACA2}" presName="parentText" presStyleLbl="node1" presStyleIdx="1" presStyleCnt="4">
        <dgm:presLayoutVars>
          <dgm:chMax val="1"/>
          <dgm:bulletEnabled val="1"/>
        </dgm:presLayoutVars>
      </dgm:prSet>
      <dgm:spPr/>
      <dgm:t>
        <a:bodyPr/>
        <a:lstStyle/>
        <a:p>
          <a:endParaRPr lang="en-IN"/>
        </a:p>
      </dgm:t>
    </dgm:pt>
    <dgm:pt modelId="{F694FB40-A60F-416B-9555-19DFB94D406E}" type="pres">
      <dgm:prSet presAssocID="{7ADD5D4F-13B1-4476-AB00-7066491FACA2}" presName="descendantText" presStyleLbl="alignAccFollowNode1" presStyleIdx="1" presStyleCnt="4">
        <dgm:presLayoutVars>
          <dgm:bulletEnabled val="1"/>
        </dgm:presLayoutVars>
      </dgm:prSet>
      <dgm:spPr/>
      <dgm:t>
        <a:bodyPr/>
        <a:lstStyle/>
        <a:p>
          <a:endParaRPr lang="en-IN"/>
        </a:p>
      </dgm:t>
    </dgm:pt>
    <dgm:pt modelId="{55987809-66AB-49BA-B903-9F3B599A46B5}" type="pres">
      <dgm:prSet presAssocID="{B470B477-3CE6-44EB-AEED-40DC6F789C72}" presName="sp" presStyleCnt="0"/>
      <dgm:spPr/>
    </dgm:pt>
    <dgm:pt modelId="{83EEBD75-6233-4A86-9F90-50285F9C2BF8}" type="pres">
      <dgm:prSet presAssocID="{780368E1-7502-487F-9E7F-11C7F4CA9067}" presName="linNode" presStyleCnt="0"/>
      <dgm:spPr/>
    </dgm:pt>
    <dgm:pt modelId="{0E58A97A-CE5D-4E83-9F58-BF0F3FBC7237}" type="pres">
      <dgm:prSet presAssocID="{780368E1-7502-487F-9E7F-11C7F4CA9067}" presName="parentText" presStyleLbl="node1" presStyleIdx="2" presStyleCnt="4">
        <dgm:presLayoutVars>
          <dgm:chMax val="1"/>
          <dgm:bulletEnabled val="1"/>
        </dgm:presLayoutVars>
      </dgm:prSet>
      <dgm:spPr/>
      <dgm:t>
        <a:bodyPr/>
        <a:lstStyle/>
        <a:p>
          <a:endParaRPr lang="en-IN"/>
        </a:p>
      </dgm:t>
    </dgm:pt>
    <dgm:pt modelId="{7F4CAFCE-089F-46CB-9251-CDC3590FFF3C}" type="pres">
      <dgm:prSet presAssocID="{780368E1-7502-487F-9E7F-11C7F4CA9067}" presName="descendantText" presStyleLbl="alignAccFollowNode1" presStyleIdx="2" presStyleCnt="4">
        <dgm:presLayoutVars>
          <dgm:bulletEnabled val="1"/>
        </dgm:presLayoutVars>
      </dgm:prSet>
      <dgm:spPr/>
      <dgm:t>
        <a:bodyPr/>
        <a:lstStyle/>
        <a:p>
          <a:endParaRPr lang="en-IN"/>
        </a:p>
      </dgm:t>
    </dgm:pt>
    <dgm:pt modelId="{FC9CED72-01D7-4A46-8274-D9ABEDA3B9FB}" type="pres">
      <dgm:prSet presAssocID="{0A179CC2-77B5-4FCD-8461-D090EE3D0EC5}" presName="sp" presStyleCnt="0"/>
      <dgm:spPr/>
    </dgm:pt>
    <dgm:pt modelId="{D00E17F6-A785-4E17-A2F3-0DDF7CA0CBC0}" type="pres">
      <dgm:prSet presAssocID="{5B779C60-56D2-4DF6-8354-9B8C8462E8EB}" presName="linNode" presStyleCnt="0"/>
      <dgm:spPr/>
    </dgm:pt>
    <dgm:pt modelId="{7ECC6C3E-D37A-46CF-8371-3B778B304CF3}" type="pres">
      <dgm:prSet presAssocID="{5B779C60-56D2-4DF6-8354-9B8C8462E8EB}" presName="parentText" presStyleLbl="node1" presStyleIdx="3" presStyleCnt="4">
        <dgm:presLayoutVars>
          <dgm:chMax val="1"/>
          <dgm:bulletEnabled val="1"/>
        </dgm:presLayoutVars>
      </dgm:prSet>
      <dgm:spPr/>
      <dgm:t>
        <a:bodyPr/>
        <a:lstStyle/>
        <a:p>
          <a:endParaRPr lang="en-IN"/>
        </a:p>
      </dgm:t>
    </dgm:pt>
    <dgm:pt modelId="{C892407B-E0A0-42BA-B83F-8BEAE847CD80}" type="pres">
      <dgm:prSet presAssocID="{5B779C60-56D2-4DF6-8354-9B8C8462E8EB}" presName="descendantText" presStyleLbl="alignAccFollowNode1" presStyleIdx="3" presStyleCnt="4">
        <dgm:presLayoutVars>
          <dgm:bulletEnabled val="1"/>
        </dgm:presLayoutVars>
      </dgm:prSet>
      <dgm:spPr/>
      <dgm:t>
        <a:bodyPr/>
        <a:lstStyle/>
        <a:p>
          <a:endParaRPr lang="en-IN"/>
        </a:p>
      </dgm:t>
    </dgm:pt>
  </dgm:ptLst>
  <dgm:cxnLst>
    <dgm:cxn modelId="{88C35861-A9D5-4CC9-8CB9-F6D073224B63}" type="presOf" srcId="{95E190BF-DF16-45D7-84E9-006840013A33}" destId="{F694FB40-A60F-416B-9555-19DFB94D406E}" srcOrd="0" destOrd="1" presId="urn:microsoft.com/office/officeart/2005/8/layout/vList5"/>
    <dgm:cxn modelId="{27EDEDB6-3952-4A59-95CC-30044E6F3F88}" type="presOf" srcId="{7ADD5D4F-13B1-4476-AB00-7066491FACA2}" destId="{784BF8C8-D9F7-4F94-AB53-0453A2C84D4B}" srcOrd="0" destOrd="0" presId="urn:microsoft.com/office/officeart/2005/8/layout/vList5"/>
    <dgm:cxn modelId="{CD121744-D17D-4102-9841-1442583ED4AF}" type="presOf" srcId="{95D069A5-24EB-4F5B-8B0F-02AB315389A3}" destId="{3272A646-455B-4E1B-BE9A-FDAFDDDBE4AD}" srcOrd="0" destOrd="0" presId="urn:microsoft.com/office/officeart/2005/8/layout/vList5"/>
    <dgm:cxn modelId="{DF021FD1-825D-4661-8E94-65FA3F4D99B7}" srcId="{7ADD5D4F-13B1-4476-AB00-7066491FACA2}" destId="{DF7C307F-8CA6-4FAC-8C5F-C0F7EC753FEB}" srcOrd="0" destOrd="0" parTransId="{1BF42909-285F-4A0E-AA20-DC1280FAB9C1}" sibTransId="{090DAF73-2659-4620-AAAE-A6157A95F8FA}"/>
    <dgm:cxn modelId="{1B5CCBAE-F709-4EA4-AE72-69D2C7762DE1}" type="presOf" srcId="{FCB2C9B6-2CC2-439C-A142-01D0102FBE88}" destId="{7F4CAFCE-089F-46CB-9251-CDC3590FFF3C}" srcOrd="0" destOrd="0" presId="urn:microsoft.com/office/officeart/2005/8/layout/vList5"/>
    <dgm:cxn modelId="{52B5A969-492A-4D15-9AF4-3D05213B5A04}" srcId="{F958EE78-0A01-46B0-B7C5-79F0DDBB315A}" destId="{5B779C60-56D2-4DF6-8354-9B8C8462E8EB}" srcOrd="3" destOrd="0" parTransId="{92004D45-E481-4312-9F94-44611A739288}" sibTransId="{65C7460A-5A4B-4668-8EE5-B55CC02A35B2}"/>
    <dgm:cxn modelId="{A3774572-9190-4EAA-9C53-7D52588A1C9E}" type="presOf" srcId="{0A5AEB6E-C62C-4B51-B6B2-CE035C716751}" destId="{C892407B-E0A0-42BA-B83F-8BEAE847CD80}" srcOrd="0" destOrd="0" presId="urn:microsoft.com/office/officeart/2005/8/layout/vList5"/>
    <dgm:cxn modelId="{4910CBF7-EE30-4432-82A2-5A174013D51C}" srcId="{7ADD5D4F-13B1-4476-AB00-7066491FACA2}" destId="{95E190BF-DF16-45D7-84E9-006840013A33}" srcOrd="1" destOrd="0" parTransId="{0D4F3006-EA33-47C5-B413-7A18975E1534}" sibTransId="{EFCDBBA9-E2CA-4858-8644-E1C296F8E08B}"/>
    <dgm:cxn modelId="{F811549E-B8A8-444E-804C-2219703B7CAC}" srcId="{5B779C60-56D2-4DF6-8354-9B8C8462E8EB}" destId="{0A5AEB6E-C62C-4B51-B6B2-CE035C716751}" srcOrd="0" destOrd="0" parTransId="{6972CDC1-D850-4C04-86F9-0A7AEAC2AFDA}" sibTransId="{372370D3-818D-4DDA-A61F-9927C8809150}"/>
    <dgm:cxn modelId="{39ECE517-D7FB-4F6D-9FD1-60E92A56A424}" type="presOf" srcId="{7ACE1744-0B55-47B7-8251-B6C72C557EF6}" destId="{7F4CAFCE-089F-46CB-9251-CDC3590FFF3C}" srcOrd="0" destOrd="1" presId="urn:microsoft.com/office/officeart/2005/8/layout/vList5"/>
    <dgm:cxn modelId="{4570C01B-924F-4FBE-A671-AE15EFCEC711}" type="presOf" srcId="{DCEB4FE8-D941-4DDD-923C-D2A63C3B9253}" destId="{C892407B-E0A0-42BA-B83F-8BEAE847CD80}" srcOrd="0" destOrd="1" presId="urn:microsoft.com/office/officeart/2005/8/layout/vList5"/>
    <dgm:cxn modelId="{7FF5E650-9B49-4446-BB97-E2D1BCA6CD93}" type="presOf" srcId="{780368E1-7502-487F-9E7F-11C7F4CA9067}" destId="{0E58A97A-CE5D-4E83-9F58-BF0F3FBC7237}" srcOrd="0" destOrd="0" presId="urn:microsoft.com/office/officeart/2005/8/layout/vList5"/>
    <dgm:cxn modelId="{4A68AA0F-FCB5-4AD8-A586-BBEA74CADB09}" srcId="{F958EE78-0A01-46B0-B7C5-79F0DDBB315A}" destId="{780368E1-7502-487F-9E7F-11C7F4CA9067}" srcOrd="2" destOrd="0" parTransId="{3459E7F3-D02F-4000-A5BC-0F7822DDE9DF}" sibTransId="{0A179CC2-77B5-4FCD-8461-D090EE3D0EC5}"/>
    <dgm:cxn modelId="{25CF6F61-CA1F-456E-8D7E-423FDB941216}" srcId="{F958EE78-0A01-46B0-B7C5-79F0DDBB315A}" destId="{67AA3A0E-9F55-4445-B466-BC8B17B032C8}" srcOrd="0" destOrd="0" parTransId="{5E776289-8FBA-476B-8FBD-6EEF0464D26D}" sibTransId="{64C17FE5-96C8-4FA1-BE5E-927F4A276016}"/>
    <dgm:cxn modelId="{3879ED23-8F23-4969-B617-82B9A95A6055}" srcId="{780368E1-7502-487F-9E7F-11C7F4CA9067}" destId="{7ACE1744-0B55-47B7-8251-B6C72C557EF6}" srcOrd="1" destOrd="0" parTransId="{8124843B-8411-42FD-94EC-8CB03F2AA231}" sibTransId="{6E171D19-9B4D-4402-A123-A365817A6DE6}"/>
    <dgm:cxn modelId="{35A97F1E-D9F2-4F12-956B-EEE978A310D5}" type="presOf" srcId="{5B779C60-56D2-4DF6-8354-9B8C8462E8EB}" destId="{7ECC6C3E-D37A-46CF-8371-3B778B304CF3}" srcOrd="0" destOrd="0" presId="urn:microsoft.com/office/officeart/2005/8/layout/vList5"/>
    <dgm:cxn modelId="{EF1AEAC5-D5BE-4CD7-BBBB-824967C9C548}" type="presOf" srcId="{F958EE78-0A01-46B0-B7C5-79F0DDBB315A}" destId="{FE056B6E-5B25-4697-BF73-C82858FAD4F1}" srcOrd="0" destOrd="0" presId="urn:microsoft.com/office/officeart/2005/8/layout/vList5"/>
    <dgm:cxn modelId="{9A813E8A-2DFC-4046-825B-E2A573310F71}" srcId="{780368E1-7502-487F-9E7F-11C7F4CA9067}" destId="{FCB2C9B6-2CC2-439C-A142-01D0102FBE88}" srcOrd="0" destOrd="0" parTransId="{D0D4F0F0-CAD9-47B3-A08D-21A2E4D0F88C}" sibTransId="{03E16F80-C2F6-498C-81C3-C910F6E6A85D}"/>
    <dgm:cxn modelId="{38813EAC-E103-4F53-958D-B57EDE4CD889}" type="presOf" srcId="{67AA3A0E-9F55-4445-B466-BC8B17B032C8}" destId="{CDAF0939-A1C9-45FE-B9F4-A1C80BB5845C}" srcOrd="0" destOrd="0" presId="urn:microsoft.com/office/officeart/2005/8/layout/vList5"/>
    <dgm:cxn modelId="{D5AB50B3-B1D5-48DF-9AC0-BD8C83582D44}" srcId="{5B779C60-56D2-4DF6-8354-9B8C8462E8EB}" destId="{DCEB4FE8-D941-4DDD-923C-D2A63C3B9253}" srcOrd="1" destOrd="0" parTransId="{9A63375F-62BD-4499-8932-771396276D33}" sibTransId="{D09116BD-0BAB-466E-BC85-49193FDCBC11}"/>
    <dgm:cxn modelId="{68812855-00CB-43B7-A9EB-562598F307CA}" srcId="{F958EE78-0A01-46B0-B7C5-79F0DDBB315A}" destId="{7ADD5D4F-13B1-4476-AB00-7066491FACA2}" srcOrd="1" destOrd="0" parTransId="{F4784AF8-E8E1-407A-B88A-A4B5FB766541}" sibTransId="{B470B477-3CE6-44EB-AEED-40DC6F789C72}"/>
    <dgm:cxn modelId="{C2B63BF7-6062-4757-8B8E-27C7194E4A1B}" type="presOf" srcId="{DF7C307F-8CA6-4FAC-8C5F-C0F7EC753FEB}" destId="{F694FB40-A60F-416B-9555-19DFB94D406E}" srcOrd="0" destOrd="0" presId="urn:microsoft.com/office/officeart/2005/8/layout/vList5"/>
    <dgm:cxn modelId="{5A460D49-271F-41D7-9E75-B0E7CB4400B1}" srcId="{67AA3A0E-9F55-4445-B466-BC8B17B032C8}" destId="{95D069A5-24EB-4F5B-8B0F-02AB315389A3}" srcOrd="0" destOrd="0" parTransId="{D345F420-6187-4F17-99CA-21FF5774524A}" sibTransId="{0A3DDBB3-0407-4501-AD03-23763C5EC1A1}"/>
    <dgm:cxn modelId="{6E3B5E3E-540E-45C2-985B-1E5A10347E08}" type="presParOf" srcId="{FE056B6E-5B25-4697-BF73-C82858FAD4F1}" destId="{3F5DFC4C-32EC-481E-8011-2E120915D217}" srcOrd="0" destOrd="0" presId="urn:microsoft.com/office/officeart/2005/8/layout/vList5"/>
    <dgm:cxn modelId="{56E82C33-DC91-4A72-9988-2CDFC5CB4490}" type="presParOf" srcId="{3F5DFC4C-32EC-481E-8011-2E120915D217}" destId="{CDAF0939-A1C9-45FE-B9F4-A1C80BB5845C}" srcOrd="0" destOrd="0" presId="urn:microsoft.com/office/officeart/2005/8/layout/vList5"/>
    <dgm:cxn modelId="{31F9ADAC-4A03-4A09-B3E6-8132E64A95FA}" type="presParOf" srcId="{3F5DFC4C-32EC-481E-8011-2E120915D217}" destId="{3272A646-455B-4E1B-BE9A-FDAFDDDBE4AD}" srcOrd="1" destOrd="0" presId="urn:microsoft.com/office/officeart/2005/8/layout/vList5"/>
    <dgm:cxn modelId="{E161419B-3AB1-4DE8-A56F-DD5C94D8642A}" type="presParOf" srcId="{FE056B6E-5B25-4697-BF73-C82858FAD4F1}" destId="{C55C9FC0-7A9F-4055-B2F5-034904FF4D1D}" srcOrd="1" destOrd="0" presId="urn:microsoft.com/office/officeart/2005/8/layout/vList5"/>
    <dgm:cxn modelId="{A0EC6CB3-B4AD-4149-A8DD-4141E31C344C}" type="presParOf" srcId="{FE056B6E-5B25-4697-BF73-C82858FAD4F1}" destId="{46EC9687-6855-43D5-BDE4-29E93E8DB78F}" srcOrd="2" destOrd="0" presId="urn:microsoft.com/office/officeart/2005/8/layout/vList5"/>
    <dgm:cxn modelId="{B51C693B-1865-42B7-A166-8ED32E07FB48}" type="presParOf" srcId="{46EC9687-6855-43D5-BDE4-29E93E8DB78F}" destId="{784BF8C8-D9F7-4F94-AB53-0453A2C84D4B}" srcOrd="0" destOrd="0" presId="urn:microsoft.com/office/officeart/2005/8/layout/vList5"/>
    <dgm:cxn modelId="{F16B6A8C-A53C-4648-BDE7-93D3DDE96AB7}" type="presParOf" srcId="{46EC9687-6855-43D5-BDE4-29E93E8DB78F}" destId="{F694FB40-A60F-416B-9555-19DFB94D406E}" srcOrd="1" destOrd="0" presId="urn:microsoft.com/office/officeart/2005/8/layout/vList5"/>
    <dgm:cxn modelId="{459B1E5C-A403-491F-8573-08D1968A65A8}" type="presParOf" srcId="{FE056B6E-5B25-4697-BF73-C82858FAD4F1}" destId="{55987809-66AB-49BA-B903-9F3B599A46B5}" srcOrd="3" destOrd="0" presId="urn:microsoft.com/office/officeart/2005/8/layout/vList5"/>
    <dgm:cxn modelId="{B70A9E4C-8555-4818-BCA3-C262B8E4F149}" type="presParOf" srcId="{FE056B6E-5B25-4697-BF73-C82858FAD4F1}" destId="{83EEBD75-6233-4A86-9F90-50285F9C2BF8}" srcOrd="4" destOrd="0" presId="urn:microsoft.com/office/officeart/2005/8/layout/vList5"/>
    <dgm:cxn modelId="{86DB46AE-C4A2-4C0F-82D3-4AAEB64BAC86}" type="presParOf" srcId="{83EEBD75-6233-4A86-9F90-50285F9C2BF8}" destId="{0E58A97A-CE5D-4E83-9F58-BF0F3FBC7237}" srcOrd="0" destOrd="0" presId="urn:microsoft.com/office/officeart/2005/8/layout/vList5"/>
    <dgm:cxn modelId="{B857CC4D-377B-44C3-A0CE-B85403931460}" type="presParOf" srcId="{83EEBD75-6233-4A86-9F90-50285F9C2BF8}" destId="{7F4CAFCE-089F-46CB-9251-CDC3590FFF3C}" srcOrd="1" destOrd="0" presId="urn:microsoft.com/office/officeart/2005/8/layout/vList5"/>
    <dgm:cxn modelId="{BC9223BF-7EA3-4E3B-988E-7C5119279E0F}" type="presParOf" srcId="{FE056B6E-5B25-4697-BF73-C82858FAD4F1}" destId="{FC9CED72-01D7-4A46-8274-D9ABEDA3B9FB}" srcOrd="5" destOrd="0" presId="urn:microsoft.com/office/officeart/2005/8/layout/vList5"/>
    <dgm:cxn modelId="{35851756-F493-4F35-89CC-EE0117398B91}" type="presParOf" srcId="{FE056B6E-5B25-4697-BF73-C82858FAD4F1}" destId="{D00E17F6-A785-4E17-A2F3-0DDF7CA0CBC0}" srcOrd="6" destOrd="0" presId="urn:microsoft.com/office/officeart/2005/8/layout/vList5"/>
    <dgm:cxn modelId="{32F8A7F1-2753-4D3E-A589-F970C1BB5C70}" type="presParOf" srcId="{D00E17F6-A785-4E17-A2F3-0DDF7CA0CBC0}" destId="{7ECC6C3E-D37A-46CF-8371-3B778B304CF3}" srcOrd="0" destOrd="0" presId="urn:microsoft.com/office/officeart/2005/8/layout/vList5"/>
    <dgm:cxn modelId="{154C5556-C3A7-4336-BD4C-7256CEFD03BB}" type="presParOf" srcId="{D00E17F6-A785-4E17-A2F3-0DDF7CA0CBC0}" destId="{C892407B-E0A0-42BA-B83F-8BEAE847CD8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A2717D-05B7-4D4E-B614-08D70EFBE309}" type="doc">
      <dgm:prSet loTypeId="urn:microsoft.com/office/officeart/2005/8/layout/lProcess3" loCatId="process" qsTypeId="urn:microsoft.com/office/officeart/2005/8/quickstyle/simple1" qsCatId="simple" csTypeId="urn:microsoft.com/office/officeart/2005/8/colors/colorful1#6" csCatId="colorful" phldr="1"/>
      <dgm:spPr/>
      <dgm:t>
        <a:bodyPr/>
        <a:lstStyle/>
        <a:p>
          <a:endParaRPr lang="en-US"/>
        </a:p>
      </dgm:t>
    </dgm:pt>
    <dgm:pt modelId="{86F08F1B-1EE7-43D7-A901-530E5F7817F2}">
      <dgm:prSet phldrT="[Text]" custT="1"/>
      <dgm:spPr/>
      <dgm:t>
        <a:bodyPr/>
        <a:lstStyle/>
        <a:p>
          <a:r>
            <a:rPr lang="en-US" sz="1400" dirty="0">
              <a:latin typeface="Calibri" pitchFamily="34" charset="0"/>
              <a:cs typeface="Calibri" pitchFamily="34" charset="0"/>
            </a:rPr>
            <a:t>Agro Based</a:t>
          </a:r>
        </a:p>
      </dgm:t>
    </dgm:pt>
    <dgm:pt modelId="{8B5E97D1-FD71-4BCA-B8CD-13DF0096CD4C}" type="parTrans" cxnId="{1A87C4B1-0B31-4070-9177-AE4CAB2182ED}">
      <dgm:prSet/>
      <dgm:spPr/>
      <dgm:t>
        <a:bodyPr/>
        <a:lstStyle/>
        <a:p>
          <a:endParaRPr lang="en-US" sz="1400">
            <a:latin typeface="Calibri" pitchFamily="34" charset="0"/>
            <a:cs typeface="Calibri" pitchFamily="34" charset="0"/>
          </a:endParaRPr>
        </a:p>
      </dgm:t>
    </dgm:pt>
    <dgm:pt modelId="{DA8C4D27-1169-4EE1-BFE6-6B8A1D27A842}" type="sibTrans" cxnId="{1A87C4B1-0B31-4070-9177-AE4CAB2182ED}">
      <dgm:prSet/>
      <dgm:spPr/>
      <dgm:t>
        <a:bodyPr/>
        <a:lstStyle/>
        <a:p>
          <a:endParaRPr lang="en-US" sz="1400">
            <a:latin typeface="Calibri" pitchFamily="34" charset="0"/>
            <a:cs typeface="Calibri" pitchFamily="34" charset="0"/>
          </a:endParaRPr>
        </a:p>
      </dgm:t>
    </dgm:pt>
    <dgm:pt modelId="{298ADFBF-FD9A-42DD-A3CB-3B13D79704FD}">
      <dgm:prSet phldrT="[Text]" custT="1"/>
      <dgm:spPr/>
      <dgm:t>
        <a:bodyPr/>
        <a:lstStyle/>
        <a:p>
          <a:pPr algn="l"/>
          <a:r>
            <a:rPr lang="en-US" sz="1400" dirty="0">
              <a:latin typeface="Calibri" pitchFamily="34" charset="0"/>
              <a:cs typeface="Calibri" pitchFamily="34" charset="0"/>
            </a:rPr>
            <a:t>Wheat, Corn, Cotton, Oilseeds, etc</a:t>
          </a:r>
        </a:p>
      </dgm:t>
    </dgm:pt>
    <dgm:pt modelId="{FD37FC33-1490-4655-B4AB-E2A8F604FFB5}" type="parTrans" cxnId="{121A5B7E-872B-4D72-8425-C2C8D19D4FC5}">
      <dgm:prSet/>
      <dgm:spPr/>
      <dgm:t>
        <a:bodyPr/>
        <a:lstStyle/>
        <a:p>
          <a:endParaRPr lang="en-US" sz="1400">
            <a:latin typeface="Calibri" pitchFamily="34" charset="0"/>
            <a:cs typeface="Calibri" pitchFamily="34" charset="0"/>
          </a:endParaRPr>
        </a:p>
      </dgm:t>
    </dgm:pt>
    <dgm:pt modelId="{D5F2E41B-BA42-4142-8B31-7233EACF5E29}" type="sibTrans" cxnId="{121A5B7E-872B-4D72-8425-C2C8D19D4FC5}">
      <dgm:prSet/>
      <dgm:spPr/>
      <dgm:t>
        <a:bodyPr/>
        <a:lstStyle/>
        <a:p>
          <a:endParaRPr lang="en-US" sz="1400">
            <a:latin typeface="Calibri" pitchFamily="34" charset="0"/>
            <a:cs typeface="Calibri" pitchFamily="34" charset="0"/>
          </a:endParaRPr>
        </a:p>
      </dgm:t>
    </dgm:pt>
    <dgm:pt modelId="{5ED5994A-1016-4AED-9E92-B2B62A4390CE}">
      <dgm:prSet phldrT="[Text]" custT="1"/>
      <dgm:spPr/>
      <dgm:t>
        <a:bodyPr/>
        <a:lstStyle/>
        <a:p>
          <a:r>
            <a:rPr lang="en-US" sz="1400" dirty="0">
              <a:latin typeface="Calibri" pitchFamily="34" charset="0"/>
              <a:cs typeface="Calibri" pitchFamily="34" charset="0"/>
            </a:rPr>
            <a:t>Metals</a:t>
          </a:r>
        </a:p>
      </dgm:t>
    </dgm:pt>
    <dgm:pt modelId="{1BD59F78-C2AA-4E0D-B271-EE466B777C80}" type="parTrans" cxnId="{B1E1F864-3F41-42CC-A323-2E474C873B7B}">
      <dgm:prSet/>
      <dgm:spPr/>
      <dgm:t>
        <a:bodyPr/>
        <a:lstStyle/>
        <a:p>
          <a:endParaRPr lang="en-US" sz="1400">
            <a:latin typeface="Calibri" pitchFamily="34" charset="0"/>
            <a:cs typeface="Calibri" pitchFamily="34" charset="0"/>
          </a:endParaRPr>
        </a:p>
      </dgm:t>
    </dgm:pt>
    <dgm:pt modelId="{6BE8B1F0-04DB-472B-BA68-131D09BCE009}" type="sibTrans" cxnId="{B1E1F864-3F41-42CC-A323-2E474C873B7B}">
      <dgm:prSet/>
      <dgm:spPr/>
      <dgm:t>
        <a:bodyPr/>
        <a:lstStyle/>
        <a:p>
          <a:endParaRPr lang="en-US" sz="1400">
            <a:latin typeface="Calibri" pitchFamily="34" charset="0"/>
            <a:cs typeface="Calibri" pitchFamily="34" charset="0"/>
          </a:endParaRPr>
        </a:p>
      </dgm:t>
    </dgm:pt>
    <dgm:pt modelId="{332B9890-48E3-4088-A480-72DF96E19B8A}">
      <dgm:prSet phldrT="[Text]" custT="1"/>
      <dgm:spPr/>
      <dgm:t>
        <a:bodyPr/>
        <a:lstStyle/>
        <a:p>
          <a:pPr algn="l"/>
          <a:r>
            <a:rPr lang="en-US" sz="1400" dirty="0">
              <a:latin typeface="Calibri" pitchFamily="34" charset="0"/>
              <a:cs typeface="Calibri" pitchFamily="34" charset="0"/>
            </a:rPr>
            <a:t>Aluminum, Nickel, Copper, etc</a:t>
          </a:r>
        </a:p>
      </dgm:t>
    </dgm:pt>
    <dgm:pt modelId="{94D6B5D1-C97B-4587-8186-168F97B9831A}" type="parTrans" cxnId="{99F728C6-3667-48C8-9D5D-CB0E1D0FD27F}">
      <dgm:prSet/>
      <dgm:spPr/>
      <dgm:t>
        <a:bodyPr/>
        <a:lstStyle/>
        <a:p>
          <a:endParaRPr lang="en-US" sz="1400">
            <a:latin typeface="Calibri" pitchFamily="34" charset="0"/>
            <a:cs typeface="Calibri" pitchFamily="34" charset="0"/>
          </a:endParaRPr>
        </a:p>
      </dgm:t>
    </dgm:pt>
    <dgm:pt modelId="{4BD085D3-C06F-4204-A47C-E59AC2C084A9}" type="sibTrans" cxnId="{99F728C6-3667-48C8-9D5D-CB0E1D0FD27F}">
      <dgm:prSet/>
      <dgm:spPr/>
      <dgm:t>
        <a:bodyPr/>
        <a:lstStyle/>
        <a:p>
          <a:endParaRPr lang="en-US" sz="1400">
            <a:latin typeface="Calibri" pitchFamily="34" charset="0"/>
            <a:cs typeface="Calibri" pitchFamily="34" charset="0"/>
          </a:endParaRPr>
        </a:p>
      </dgm:t>
    </dgm:pt>
    <dgm:pt modelId="{E5FF69CB-4B4C-4A85-AF2A-C0F47F255293}">
      <dgm:prSet phldrT="[Text]" custT="1"/>
      <dgm:spPr/>
      <dgm:t>
        <a:bodyPr/>
        <a:lstStyle/>
        <a:p>
          <a:r>
            <a:rPr lang="en-US" sz="1400" dirty="0">
              <a:latin typeface="Calibri" pitchFamily="34" charset="0"/>
              <a:cs typeface="Calibri" pitchFamily="34" charset="0"/>
            </a:rPr>
            <a:t>Bullion</a:t>
          </a:r>
        </a:p>
      </dgm:t>
    </dgm:pt>
    <dgm:pt modelId="{483A4102-CDBD-4BA5-9441-4E5F1B53981A}" type="parTrans" cxnId="{D747FB7D-ED2C-4001-9289-48F336DDF456}">
      <dgm:prSet/>
      <dgm:spPr/>
      <dgm:t>
        <a:bodyPr/>
        <a:lstStyle/>
        <a:p>
          <a:endParaRPr lang="en-US" sz="1400">
            <a:latin typeface="Calibri" pitchFamily="34" charset="0"/>
            <a:cs typeface="Calibri" pitchFamily="34" charset="0"/>
          </a:endParaRPr>
        </a:p>
      </dgm:t>
    </dgm:pt>
    <dgm:pt modelId="{E2D2772B-1C97-4170-8532-EC72F67E48FE}" type="sibTrans" cxnId="{D747FB7D-ED2C-4001-9289-48F336DDF456}">
      <dgm:prSet/>
      <dgm:spPr/>
      <dgm:t>
        <a:bodyPr/>
        <a:lstStyle/>
        <a:p>
          <a:endParaRPr lang="en-US" sz="1400">
            <a:latin typeface="Calibri" pitchFamily="34" charset="0"/>
            <a:cs typeface="Calibri" pitchFamily="34" charset="0"/>
          </a:endParaRPr>
        </a:p>
      </dgm:t>
    </dgm:pt>
    <dgm:pt modelId="{3DAA8DE2-FC96-48C4-BFA4-BF512EC9862B}">
      <dgm:prSet phldrT="[Text]" custT="1"/>
      <dgm:spPr/>
      <dgm:t>
        <a:bodyPr/>
        <a:lstStyle/>
        <a:p>
          <a:pPr algn="l"/>
          <a:r>
            <a:rPr lang="en-US" sz="1400" dirty="0">
              <a:latin typeface="Calibri" pitchFamily="34" charset="0"/>
              <a:cs typeface="Calibri" pitchFamily="34" charset="0"/>
            </a:rPr>
            <a:t>Gold, Silver, Platinum, etc</a:t>
          </a:r>
        </a:p>
      </dgm:t>
    </dgm:pt>
    <dgm:pt modelId="{C42BF53B-DCD1-497A-859D-00A17C1B31CD}" type="parTrans" cxnId="{DFD61DAD-C6B9-497E-8681-366FBDD50056}">
      <dgm:prSet/>
      <dgm:spPr/>
      <dgm:t>
        <a:bodyPr/>
        <a:lstStyle/>
        <a:p>
          <a:endParaRPr lang="en-US" sz="1400">
            <a:latin typeface="Calibri" pitchFamily="34" charset="0"/>
            <a:cs typeface="Calibri" pitchFamily="34" charset="0"/>
          </a:endParaRPr>
        </a:p>
      </dgm:t>
    </dgm:pt>
    <dgm:pt modelId="{55A424A0-3407-443F-A035-89F666875FBE}" type="sibTrans" cxnId="{DFD61DAD-C6B9-497E-8681-366FBDD50056}">
      <dgm:prSet/>
      <dgm:spPr/>
      <dgm:t>
        <a:bodyPr/>
        <a:lstStyle/>
        <a:p>
          <a:endParaRPr lang="en-US" sz="1400">
            <a:latin typeface="Calibri" pitchFamily="34" charset="0"/>
            <a:cs typeface="Calibri" pitchFamily="34" charset="0"/>
          </a:endParaRPr>
        </a:p>
      </dgm:t>
    </dgm:pt>
    <dgm:pt modelId="{B6195052-B105-4728-88CB-BFAE399F823E}">
      <dgm:prSet phldrT="[Text]" custT="1"/>
      <dgm:spPr/>
      <dgm:t>
        <a:bodyPr/>
        <a:lstStyle/>
        <a:p>
          <a:pPr algn="l"/>
          <a:r>
            <a:rPr lang="en-US" sz="1400" dirty="0">
              <a:latin typeface="Calibri" pitchFamily="34" charset="0"/>
              <a:cs typeface="Calibri" pitchFamily="34" charset="0"/>
            </a:rPr>
            <a:t>Crude oil, Natural gas, Gasoline, etc</a:t>
          </a:r>
        </a:p>
      </dgm:t>
    </dgm:pt>
    <dgm:pt modelId="{C14BBC4D-1924-4F93-9B9D-78399D1473B1}" type="parTrans" cxnId="{07EF76D4-EA63-4CD0-B215-45549E7012E7}">
      <dgm:prSet/>
      <dgm:spPr/>
      <dgm:t>
        <a:bodyPr/>
        <a:lstStyle/>
        <a:p>
          <a:endParaRPr lang="en-US" sz="1400">
            <a:latin typeface="Calibri" pitchFamily="34" charset="0"/>
            <a:cs typeface="Calibri" pitchFamily="34" charset="0"/>
          </a:endParaRPr>
        </a:p>
      </dgm:t>
    </dgm:pt>
    <dgm:pt modelId="{D27DEC32-2478-472E-A470-4AA332D61BEE}" type="sibTrans" cxnId="{07EF76D4-EA63-4CD0-B215-45549E7012E7}">
      <dgm:prSet/>
      <dgm:spPr/>
      <dgm:t>
        <a:bodyPr/>
        <a:lstStyle/>
        <a:p>
          <a:endParaRPr lang="en-US" sz="1400">
            <a:latin typeface="Calibri" pitchFamily="34" charset="0"/>
            <a:cs typeface="Calibri" pitchFamily="34" charset="0"/>
          </a:endParaRPr>
        </a:p>
      </dgm:t>
    </dgm:pt>
    <dgm:pt modelId="{0B44B822-C583-4168-9DB1-9EAA6688E90D}">
      <dgm:prSet phldrT="[Text]" custT="1"/>
      <dgm:spPr/>
      <dgm:t>
        <a:bodyPr/>
        <a:lstStyle/>
        <a:p>
          <a:r>
            <a:rPr lang="en-US" sz="1400" dirty="0">
              <a:latin typeface="Calibri" pitchFamily="34" charset="0"/>
              <a:cs typeface="Calibri" pitchFamily="34" charset="0"/>
            </a:rPr>
            <a:t>Soft</a:t>
          </a:r>
        </a:p>
      </dgm:t>
    </dgm:pt>
    <dgm:pt modelId="{C002C0BC-317B-4825-9D55-7521FE55089E}" type="parTrans" cxnId="{EDD887B2-CE86-4BDD-8E32-334C726BCB1F}">
      <dgm:prSet/>
      <dgm:spPr/>
      <dgm:t>
        <a:bodyPr/>
        <a:lstStyle/>
        <a:p>
          <a:endParaRPr lang="en-US" sz="1400">
            <a:latin typeface="Calibri" pitchFamily="34" charset="0"/>
            <a:cs typeface="Calibri" pitchFamily="34" charset="0"/>
          </a:endParaRPr>
        </a:p>
      </dgm:t>
    </dgm:pt>
    <dgm:pt modelId="{E65B5070-2E7E-4BED-ACF4-D2BDDEA91D9F}" type="sibTrans" cxnId="{EDD887B2-CE86-4BDD-8E32-334C726BCB1F}">
      <dgm:prSet/>
      <dgm:spPr/>
      <dgm:t>
        <a:bodyPr/>
        <a:lstStyle/>
        <a:p>
          <a:endParaRPr lang="en-US" sz="1400">
            <a:latin typeface="Calibri" pitchFamily="34" charset="0"/>
            <a:cs typeface="Calibri" pitchFamily="34" charset="0"/>
          </a:endParaRPr>
        </a:p>
      </dgm:t>
    </dgm:pt>
    <dgm:pt modelId="{7E6BA4F4-6240-4F99-B28B-ED20674A8560}">
      <dgm:prSet phldrT="[Text]" custT="1"/>
      <dgm:spPr/>
      <dgm:t>
        <a:bodyPr/>
        <a:lstStyle/>
        <a:p>
          <a:pPr algn="l"/>
          <a:r>
            <a:rPr lang="en-US" sz="1400" dirty="0">
              <a:latin typeface="Calibri" pitchFamily="34" charset="0"/>
              <a:cs typeface="Calibri" pitchFamily="34" charset="0"/>
            </a:rPr>
            <a:t>Coffee, Cocoa, Sugar, etc</a:t>
          </a:r>
        </a:p>
      </dgm:t>
    </dgm:pt>
    <dgm:pt modelId="{FE67E982-D320-49C3-A4B3-195DA935E438}" type="parTrans" cxnId="{CE59F89E-3B51-4788-A555-81AFF39853DF}">
      <dgm:prSet/>
      <dgm:spPr/>
      <dgm:t>
        <a:bodyPr/>
        <a:lstStyle/>
        <a:p>
          <a:endParaRPr lang="en-US" sz="1400">
            <a:latin typeface="Calibri" pitchFamily="34" charset="0"/>
            <a:cs typeface="Calibri" pitchFamily="34" charset="0"/>
          </a:endParaRPr>
        </a:p>
      </dgm:t>
    </dgm:pt>
    <dgm:pt modelId="{7260D47F-669E-41DC-83C5-E373BFB11430}" type="sibTrans" cxnId="{CE59F89E-3B51-4788-A555-81AFF39853DF}">
      <dgm:prSet/>
      <dgm:spPr/>
      <dgm:t>
        <a:bodyPr/>
        <a:lstStyle/>
        <a:p>
          <a:endParaRPr lang="en-US" sz="1400">
            <a:latin typeface="Calibri" pitchFamily="34" charset="0"/>
            <a:cs typeface="Calibri" pitchFamily="34" charset="0"/>
          </a:endParaRPr>
        </a:p>
      </dgm:t>
    </dgm:pt>
    <dgm:pt modelId="{9B971B75-0DB7-4CAD-9633-5226DA78F8AF}">
      <dgm:prSet phldrT="[Text]" custT="1"/>
      <dgm:spPr/>
      <dgm:t>
        <a:bodyPr/>
        <a:lstStyle/>
        <a:p>
          <a:r>
            <a:rPr lang="en-US" sz="1400" dirty="0">
              <a:latin typeface="Calibri" pitchFamily="34" charset="0"/>
              <a:cs typeface="Calibri" pitchFamily="34" charset="0"/>
            </a:rPr>
            <a:t>Energy</a:t>
          </a:r>
        </a:p>
      </dgm:t>
    </dgm:pt>
    <dgm:pt modelId="{F4A02C6B-3B1F-4C0B-874B-D6BB996F4075}" type="parTrans" cxnId="{48F584E0-9717-423D-A3FE-E6F3445BEAA5}">
      <dgm:prSet/>
      <dgm:spPr/>
      <dgm:t>
        <a:bodyPr/>
        <a:lstStyle/>
        <a:p>
          <a:endParaRPr lang="en-US" sz="1400">
            <a:latin typeface="Calibri" pitchFamily="34" charset="0"/>
            <a:cs typeface="Calibri" pitchFamily="34" charset="0"/>
          </a:endParaRPr>
        </a:p>
      </dgm:t>
    </dgm:pt>
    <dgm:pt modelId="{333C2E0B-4DB9-415D-8D8C-4377C1330927}" type="sibTrans" cxnId="{48F584E0-9717-423D-A3FE-E6F3445BEAA5}">
      <dgm:prSet/>
      <dgm:spPr/>
      <dgm:t>
        <a:bodyPr/>
        <a:lstStyle/>
        <a:p>
          <a:endParaRPr lang="en-US" sz="1400">
            <a:latin typeface="Calibri" pitchFamily="34" charset="0"/>
            <a:cs typeface="Calibri" pitchFamily="34" charset="0"/>
          </a:endParaRPr>
        </a:p>
      </dgm:t>
    </dgm:pt>
    <dgm:pt modelId="{5DA0FDDA-F832-49B7-BD80-A972E46A8446}" type="pres">
      <dgm:prSet presAssocID="{6BA2717D-05B7-4D4E-B614-08D70EFBE309}" presName="Name0" presStyleCnt="0">
        <dgm:presLayoutVars>
          <dgm:chPref val="3"/>
          <dgm:dir/>
          <dgm:animLvl val="lvl"/>
          <dgm:resizeHandles/>
        </dgm:presLayoutVars>
      </dgm:prSet>
      <dgm:spPr/>
      <dgm:t>
        <a:bodyPr/>
        <a:lstStyle/>
        <a:p>
          <a:endParaRPr lang="en-IN"/>
        </a:p>
      </dgm:t>
    </dgm:pt>
    <dgm:pt modelId="{B600C175-75CF-4F72-82AF-94435AC42585}" type="pres">
      <dgm:prSet presAssocID="{86F08F1B-1EE7-43D7-A901-530E5F7817F2}" presName="horFlow" presStyleCnt="0"/>
      <dgm:spPr/>
    </dgm:pt>
    <dgm:pt modelId="{393AF502-7548-4D70-97A0-9FA28371BD23}" type="pres">
      <dgm:prSet presAssocID="{86F08F1B-1EE7-43D7-A901-530E5F7817F2}" presName="bigChev" presStyleLbl="node1" presStyleIdx="0" presStyleCnt="5" custScaleX="176632"/>
      <dgm:spPr/>
      <dgm:t>
        <a:bodyPr/>
        <a:lstStyle/>
        <a:p>
          <a:endParaRPr lang="en-IN"/>
        </a:p>
      </dgm:t>
    </dgm:pt>
    <dgm:pt modelId="{86DB6846-E975-4A1F-BF20-E032AE18C68C}" type="pres">
      <dgm:prSet presAssocID="{FD37FC33-1490-4655-B4AB-E2A8F604FFB5}" presName="parTrans" presStyleCnt="0"/>
      <dgm:spPr/>
    </dgm:pt>
    <dgm:pt modelId="{502A5EEA-FC02-48A4-888D-7D6A94D37CF9}" type="pres">
      <dgm:prSet presAssocID="{298ADFBF-FD9A-42DD-A3CB-3B13D79704FD}" presName="node" presStyleLbl="alignAccFollowNode1" presStyleIdx="0" presStyleCnt="5" custScaleX="462726">
        <dgm:presLayoutVars>
          <dgm:bulletEnabled val="1"/>
        </dgm:presLayoutVars>
      </dgm:prSet>
      <dgm:spPr/>
      <dgm:t>
        <a:bodyPr/>
        <a:lstStyle/>
        <a:p>
          <a:endParaRPr lang="en-IN"/>
        </a:p>
      </dgm:t>
    </dgm:pt>
    <dgm:pt modelId="{16EC730F-DEE2-46C9-A121-8A912B2343B9}" type="pres">
      <dgm:prSet presAssocID="{86F08F1B-1EE7-43D7-A901-530E5F7817F2}" presName="vSp" presStyleCnt="0"/>
      <dgm:spPr/>
    </dgm:pt>
    <dgm:pt modelId="{773FA8BC-CA37-4A89-923A-18623E312F32}" type="pres">
      <dgm:prSet presAssocID="{5ED5994A-1016-4AED-9E92-B2B62A4390CE}" presName="horFlow" presStyleCnt="0"/>
      <dgm:spPr/>
    </dgm:pt>
    <dgm:pt modelId="{15B3F095-8FA3-4CCB-AEAA-CAF4892F6B9C}" type="pres">
      <dgm:prSet presAssocID="{5ED5994A-1016-4AED-9E92-B2B62A4390CE}" presName="bigChev" presStyleLbl="node1" presStyleIdx="1" presStyleCnt="5" custScaleX="176632"/>
      <dgm:spPr/>
      <dgm:t>
        <a:bodyPr/>
        <a:lstStyle/>
        <a:p>
          <a:endParaRPr lang="en-IN"/>
        </a:p>
      </dgm:t>
    </dgm:pt>
    <dgm:pt modelId="{65061376-8AFA-4F2E-8B36-BA9AD1AEE919}" type="pres">
      <dgm:prSet presAssocID="{94D6B5D1-C97B-4587-8186-168F97B9831A}" presName="parTrans" presStyleCnt="0"/>
      <dgm:spPr/>
    </dgm:pt>
    <dgm:pt modelId="{50121EE0-A3CC-43FE-ABE3-0C36EE6DE9E0}" type="pres">
      <dgm:prSet presAssocID="{332B9890-48E3-4088-A480-72DF96E19B8A}" presName="node" presStyleLbl="alignAccFollowNode1" presStyleIdx="1" presStyleCnt="5" custScaleX="462726">
        <dgm:presLayoutVars>
          <dgm:bulletEnabled val="1"/>
        </dgm:presLayoutVars>
      </dgm:prSet>
      <dgm:spPr/>
      <dgm:t>
        <a:bodyPr/>
        <a:lstStyle/>
        <a:p>
          <a:endParaRPr lang="en-IN"/>
        </a:p>
      </dgm:t>
    </dgm:pt>
    <dgm:pt modelId="{A4136B01-004D-4CEB-A8F2-A985CD34B9DB}" type="pres">
      <dgm:prSet presAssocID="{5ED5994A-1016-4AED-9E92-B2B62A4390CE}" presName="vSp" presStyleCnt="0"/>
      <dgm:spPr/>
    </dgm:pt>
    <dgm:pt modelId="{E0E6AEFE-7CDC-43DD-AC71-F9600AFD069E}" type="pres">
      <dgm:prSet presAssocID="{E5FF69CB-4B4C-4A85-AF2A-C0F47F255293}" presName="horFlow" presStyleCnt="0"/>
      <dgm:spPr/>
    </dgm:pt>
    <dgm:pt modelId="{40E9AD30-92D1-444B-B410-E5FA1CD56CDD}" type="pres">
      <dgm:prSet presAssocID="{E5FF69CB-4B4C-4A85-AF2A-C0F47F255293}" presName="bigChev" presStyleLbl="node1" presStyleIdx="2" presStyleCnt="5" custScaleX="176632"/>
      <dgm:spPr/>
      <dgm:t>
        <a:bodyPr/>
        <a:lstStyle/>
        <a:p>
          <a:endParaRPr lang="en-IN"/>
        </a:p>
      </dgm:t>
    </dgm:pt>
    <dgm:pt modelId="{38517ACB-25C1-4E2E-B5D0-D285F84B8E8C}" type="pres">
      <dgm:prSet presAssocID="{C42BF53B-DCD1-497A-859D-00A17C1B31CD}" presName="parTrans" presStyleCnt="0"/>
      <dgm:spPr/>
    </dgm:pt>
    <dgm:pt modelId="{926D89D8-2F68-4B99-BBA7-73FE7EED9C8E}" type="pres">
      <dgm:prSet presAssocID="{3DAA8DE2-FC96-48C4-BFA4-BF512EC9862B}" presName="node" presStyleLbl="alignAccFollowNode1" presStyleIdx="2" presStyleCnt="5" custScaleX="462726">
        <dgm:presLayoutVars>
          <dgm:bulletEnabled val="1"/>
        </dgm:presLayoutVars>
      </dgm:prSet>
      <dgm:spPr/>
      <dgm:t>
        <a:bodyPr/>
        <a:lstStyle/>
        <a:p>
          <a:endParaRPr lang="en-IN"/>
        </a:p>
      </dgm:t>
    </dgm:pt>
    <dgm:pt modelId="{52AB2312-C8D5-4B12-A49B-F603BCCF8FF9}" type="pres">
      <dgm:prSet presAssocID="{E5FF69CB-4B4C-4A85-AF2A-C0F47F255293}" presName="vSp" presStyleCnt="0"/>
      <dgm:spPr/>
    </dgm:pt>
    <dgm:pt modelId="{2F0D734D-E1E0-48EC-8AB8-F8F469584C0E}" type="pres">
      <dgm:prSet presAssocID="{0B44B822-C583-4168-9DB1-9EAA6688E90D}" presName="horFlow" presStyleCnt="0"/>
      <dgm:spPr/>
    </dgm:pt>
    <dgm:pt modelId="{59271415-5DB8-4795-9B54-A87A72C1562D}" type="pres">
      <dgm:prSet presAssocID="{0B44B822-C583-4168-9DB1-9EAA6688E90D}" presName="bigChev" presStyleLbl="node1" presStyleIdx="3" presStyleCnt="5" custScaleX="176632"/>
      <dgm:spPr/>
      <dgm:t>
        <a:bodyPr/>
        <a:lstStyle/>
        <a:p>
          <a:endParaRPr lang="en-IN"/>
        </a:p>
      </dgm:t>
    </dgm:pt>
    <dgm:pt modelId="{F6624E46-4E0E-48D2-BA04-42A5806EF752}" type="pres">
      <dgm:prSet presAssocID="{FE67E982-D320-49C3-A4B3-195DA935E438}" presName="parTrans" presStyleCnt="0"/>
      <dgm:spPr/>
    </dgm:pt>
    <dgm:pt modelId="{09ACF367-8D70-423C-B296-9C65ABCD0F0C}" type="pres">
      <dgm:prSet presAssocID="{7E6BA4F4-6240-4F99-B28B-ED20674A8560}" presName="node" presStyleLbl="alignAccFollowNode1" presStyleIdx="3" presStyleCnt="5" custScaleX="462726">
        <dgm:presLayoutVars>
          <dgm:bulletEnabled val="1"/>
        </dgm:presLayoutVars>
      </dgm:prSet>
      <dgm:spPr/>
      <dgm:t>
        <a:bodyPr/>
        <a:lstStyle/>
        <a:p>
          <a:endParaRPr lang="en-IN"/>
        </a:p>
      </dgm:t>
    </dgm:pt>
    <dgm:pt modelId="{4B03657F-4200-48DF-B46A-920776D093A3}" type="pres">
      <dgm:prSet presAssocID="{0B44B822-C583-4168-9DB1-9EAA6688E90D}" presName="vSp" presStyleCnt="0"/>
      <dgm:spPr/>
    </dgm:pt>
    <dgm:pt modelId="{7F5A1A2B-9447-4E09-A596-6521AF6F4398}" type="pres">
      <dgm:prSet presAssocID="{9B971B75-0DB7-4CAD-9633-5226DA78F8AF}" presName="horFlow" presStyleCnt="0"/>
      <dgm:spPr/>
    </dgm:pt>
    <dgm:pt modelId="{AFE074D9-C236-4F6F-8DF4-CB36FB8D7203}" type="pres">
      <dgm:prSet presAssocID="{9B971B75-0DB7-4CAD-9633-5226DA78F8AF}" presName="bigChev" presStyleLbl="node1" presStyleIdx="4" presStyleCnt="5" custScaleX="176632"/>
      <dgm:spPr/>
      <dgm:t>
        <a:bodyPr/>
        <a:lstStyle/>
        <a:p>
          <a:endParaRPr lang="en-IN"/>
        </a:p>
      </dgm:t>
    </dgm:pt>
    <dgm:pt modelId="{139E95E5-813A-4008-A741-75FF4AFC6B35}" type="pres">
      <dgm:prSet presAssocID="{C14BBC4D-1924-4F93-9B9D-78399D1473B1}" presName="parTrans" presStyleCnt="0"/>
      <dgm:spPr/>
    </dgm:pt>
    <dgm:pt modelId="{E4A08175-CFBA-4C96-A395-ADD16D43FD65}" type="pres">
      <dgm:prSet presAssocID="{B6195052-B105-4728-88CB-BFAE399F823E}" presName="node" presStyleLbl="alignAccFollowNode1" presStyleIdx="4" presStyleCnt="5" custScaleX="462726">
        <dgm:presLayoutVars>
          <dgm:bulletEnabled val="1"/>
        </dgm:presLayoutVars>
      </dgm:prSet>
      <dgm:spPr/>
      <dgm:t>
        <a:bodyPr/>
        <a:lstStyle/>
        <a:p>
          <a:endParaRPr lang="en-IN"/>
        </a:p>
      </dgm:t>
    </dgm:pt>
  </dgm:ptLst>
  <dgm:cxnLst>
    <dgm:cxn modelId="{EDD887B2-CE86-4BDD-8E32-334C726BCB1F}" srcId="{6BA2717D-05B7-4D4E-B614-08D70EFBE309}" destId="{0B44B822-C583-4168-9DB1-9EAA6688E90D}" srcOrd="3" destOrd="0" parTransId="{C002C0BC-317B-4825-9D55-7521FE55089E}" sibTransId="{E65B5070-2E7E-4BED-ACF4-D2BDDEA91D9F}"/>
    <dgm:cxn modelId="{2EE6A6E3-0ED1-4ECF-888B-ADF53E43C295}" type="presOf" srcId="{9B971B75-0DB7-4CAD-9633-5226DA78F8AF}" destId="{AFE074D9-C236-4F6F-8DF4-CB36FB8D7203}" srcOrd="0" destOrd="0" presId="urn:microsoft.com/office/officeart/2005/8/layout/lProcess3"/>
    <dgm:cxn modelId="{DAA5E93D-3260-42CA-B855-3822C83A26F6}" type="presOf" srcId="{86F08F1B-1EE7-43D7-A901-530E5F7817F2}" destId="{393AF502-7548-4D70-97A0-9FA28371BD23}" srcOrd="0" destOrd="0" presId="urn:microsoft.com/office/officeart/2005/8/layout/lProcess3"/>
    <dgm:cxn modelId="{670AC6BA-F8C9-42B0-876B-C41E5CE0DCA7}" type="presOf" srcId="{7E6BA4F4-6240-4F99-B28B-ED20674A8560}" destId="{09ACF367-8D70-423C-B296-9C65ABCD0F0C}" srcOrd="0" destOrd="0" presId="urn:microsoft.com/office/officeart/2005/8/layout/lProcess3"/>
    <dgm:cxn modelId="{1A87C4B1-0B31-4070-9177-AE4CAB2182ED}" srcId="{6BA2717D-05B7-4D4E-B614-08D70EFBE309}" destId="{86F08F1B-1EE7-43D7-A901-530E5F7817F2}" srcOrd="0" destOrd="0" parTransId="{8B5E97D1-FD71-4BCA-B8CD-13DF0096CD4C}" sibTransId="{DA8C4D27-1169-4EE1-BFE6-6B8A1D27A842}"/>
    <dgm:cxn modelId="{DFD61DAD-C6B9-497E-8681-366FBDD50056}" srcId="{E5FF69CB-4B4C-4A85-AF2A-C0F47F255293}" destId="{3DAA8DE2-FC96-48C4-BFA4-BF512EC9862B}" srcOrd="0" destOrd="0" parTransId="{C42BF53B-DCD1-497A-859D-00A17C1B31CD}" sibTransId="{55A424A0-3407-443F-A035-89F666875FBE}"/>
    <dgm:cxn modelId="{07EF76D4-EA63-4CD0-B215-45549E7012E7}" srcId="{9B971B75-0DB7-4CAD-9633-5226DA78F8AF}" destId="{B6195052-B105-4728-88CB-BFAE399F823E}" srcOrd="0" destOrd="0" parTransId="{C14BBC4D-1924-4F93-9B9D-78399D1473B1}" sibTransId="{D27DEC32-2478-472E-A470-4AA332D61BEE}"/>
    <dgm:cxn modelId="{48F584E0-9717-423D-A3FE-E6F3445BEAA5}" srcId="{6BA2717D-05B7-4D4E-B614-08D70EFBE309}" destId="{9B971B75-0DB7-4CAD-9633-5226DA78F8AF}" srcOrd="4" destOrd="0" parTransId="{F4A02C6B-3B1F-4C0B-874B-D6BB996F4075}" sibTransId="{333C2E0B-4DB9-415D-8D8C-4377C1330927}"/>
    <dgm:cxn modelId="{1D2D4280-09A9-4DDE-8A67-114F4D1E22EF}" type="presOf" srcId="{0B44B822-C583-4168-9DB1-9EAA6688E90D}" destId="{59271415-5DB8-4795-9B54-A87A72C1562D}" srcOrd="0" destOrd="0" presId="urn:microsoft.com/office/officeart/2005/8/layout/lProcess3"/>
    <dgm:cxn modelId="{00F42079-85A7-45B9-BEB5-DB51A9EC51BE}" type="presOf" srcId="{332B9890-48E3-4088-A480-72DF96E19B8A}" destId="{50121EE0-A3CC-43FE-ABE3-0C36EE6DE9E0}" srcOrd="0" destOrd="0" presId="urn:microsoft.com/office/officeart/2005/8/layout/lProcess3"/>
    <dgm:cxn modelId="{D747FB7D-ED2C-4001-9289-48F336DDF456}" srcId="{6BA2717D-05B7-4D4E-B614-08D70EFBE309}" destId="{E5FF69CB-4B4C-4A85-AF2A-C0F47F255293}" srcOrd="2" destOrd="0" parTransId="{483A4102-CDBD-4BA5-9441-4E5F1B53981A}" sibTransId="{E2D2772B-1C97-4170-8532-EC72F67E48FE}"/>
    <dgm:cxn modelId="{99F728C6-3667-48C8-9D5D-CB0E1D0FD27F}" srcId="{5ED5994A-1016-4AED-9E92-B2B62A4390CE}" destId="{332B9890-48E3-4088-A480-72DF96E19B8A}" srcOrd="0" destOrd="0" parTransId="{94D6B5D1-C97B-4587-8186-168F97B9831A}" sibTransId="{4BD085D3-C06F-4204-A47C-E59AC2C084A9}"/>
    <dgm:cxn modelId="{CE59F89E-3B51-4788-A555-81AFF39853DF}" srcId="{0B44B822-C583-4168-9DB1-9EAA6688E90D}" destId="{7E6BA4F4-6240-4F99-B28B-ED20674A8560}" srcOrd="0" destOrd="0" parTransId="{FE67E982-D320-49C3-A4B3-195DA935E438}" sibTransId="{7260D47F-669E-41DC-83C5-E373BFB11430}"/>
    <dgm:cxn modelId="{3EA3D123-9EB8-4217-8E55-DFC44F487E16}" type="presOf" srcId="{3DAA8DE2-FC96-48C4-BFA4-BF512EC9862B}" destId="{926D89D8-2F68-4B99-BBA7-73FE7EED9C8E}" srcOrd="0" destOrd="0" presId="urn:microsoft.com/office/officeart/2005/8/layout/lProcess3"/>
    <dgm:cxn modelId="{121A5B7E-872B-4D72-8425-C2C8D19D4FC5}" srcId="{86F08F1B-1EE7-43D7-A901-530E5F7817F2}" destId="{298ADFBF-FD9A-42DD-A3CB-3B13D79704FD}" srcOrd="0" destOrd="0" parTransId="{FD37FC33-1490-4655-B4AB-E2A8F604FFB5}" sibTransId="{D5F2E41B-BA42-4142-8B31-7233EACF5E29}"/>
    <dgm:cxn modelId="{B1E1F864-3F41-42CC-A323-2E474C873B7B}" srcId="{6BA2717D-05B7-4D4E-B614-08D70EFBE309}" destId="{5ED5994A-1016-4AED-9E92-B2B62A4390CE}" srcOrd="1" destOrd="0" parTransId="{1BD59F78-C2AA-4E0D-B271-EE466B777C80}" sibTransId="{6BE8B1F0-04DB-472B-BA68-131D09BCE009}"/>
    <dgm:cxn modelId="{CA0F70A1-EBF7-4D90-B84D-6A1053E24B7E}" type="presOf" srcId="{E5FF69CB-4B4C-4A85-AF2A-C0F47F255293}" destId="{40E9AD30-92D1-444B-B410-E5FA1CD56CDD}" srcOrd="0" destOrd="0" presId="urn:microsoft.com/office/officeart/2005/8/layout/lProcess3"/>
    <dgm:cxn modelId="{34B59FA7-6361-48A5-8943-C007CC3A02C2}" type="presOf" srcId="{6BA2717D-05B7-4D4E-B614-08D70EFBE309}" destId="{5DA0FDDA-F832-49B7-BD80-A972E46A8446}" srcOrd="0" destOrd="0" presId="urn:microsoft.com/office/officeart/2005/8/layout/lProcess3"/>
    <dgm:cxn modelId="{FB501196-8F58-4DF5-A84A-C65CD7C7B84A}" type="presOf" srcId="{5ED5994A-1016-4AED-9E92-B2B62A4390CE}" destId="{15B3F095-8FA3-4CCB-AEAA-CAF4892F6B9C}" srcOrd="0" destOrd="0" presId="urn:microsoft.com/office/officeart/2005/8/layout/lProcess3"/>
    <dgm:cxn modelId="{33AFB321-4750-4C6F-BBE9-0388207AC4CE}" type="presOf" srcId="{B6195052-B105-4728-88CB-BFAE399F823E}" destId="{E4A08175-CFBA-4C96-A395-ADD16D43FD65}" srcOrd="0" destOrd="0" presId="urn:microsoft.com/office/officeart/2005/8/layout/lProcess3"/>
    <dgm:cxn modelId="{2045EA0C-EE2B-4906-871C-872141699B3B}" type="presOf" srcId="{298ADFBF-FD9A-42DD-A3CB-3B13D79704FD}" destId="{502A5EEA-FC02-48A4-888D-7D6A94D37CF9}" srcOrd="0" destOrd="0" presId="urn:microsoft.com/office/officeart/2005/8/layout/lProcess3"/>
    <dgm:cxn modelId="{5A214F81-1627-4A13-A6DC-9A173402E64A}" type="presParOf" srcId="{5DA0FDDA-F832-49B7-BD80-A972E46A8446}" destId="{B600C175-75CF-4F72-82AF-94435AC42585}" srcOrd="0" destOrd="0" presId="urn:microsoft.com/office/officeart/2005/8/layout/lProcess3"/>
    <dgm:cxn modelId="{1A3E9F5F-D960-47F7-A7E3-DF750B393C4F}" type="presParOf" srcId="{B600C175-75CF-4F72-82AF-94435AC42585}" destId="{393AF502-7548-4D70-97A0-9FA28371BD23}" srcOrd="0" destOrd="0" presId="urn:microsoft.com/office/officeart/2005/8/layout/lProcess3"/>
    <dgm:cxn modelId="{C40CBAA5-A5DB-4428-B916-72945BB8CFC8}" type="presParOf" srcId="{B600C175-75CF-4F72-82AF-94435AC42585}" destId="{86DB6846-E975-4A1F-BF20-E032AE18C68C}" srcOrd="1" destOrd="0" presId="urn:microsoft.com/office/officeart/2005/8/layout/lProcess3"/>
    <dgm:cxn modelId="{6C5A02DA-C676-4B8F-BA83-3CFC43BE5C1E}" type="presParOf" srcId="{B600C175-75CF-4F72-82AF-94435AC42585}" destId="{502A5EEA-FC02-48A4-888D-7D6A94D37CF9}" srcOrd="2" destOrd="0" presId="urn:microsoft.com/office/officeart/2005/8/layout/lProcess3"/>
    <dgm:cxn modelId="{FF75ACE4-B0E7-4E97-A67E-D1FCAF7344D5}" type="presParOf" srcId="{5DA0FDDA-F832-49B7-BD80-A972E46A8446}" destId="{16EC730F-DEE2-46C9-A121-8A912B2343B9}" srcOrd="1" destOrd="0" presId="urn:microsoft.com/office/officeart/2005/8/layout/lProcess3"/>
    <dgm:cxn modelId="{FD1B987F-AFAF-47A6-BDEB-CC13DFB92A9A}" type="presParOf" srcId="{5DA0FDDA-F832-49B7-BD80-A972E46A8446}" destId="{773FA8BC-CA37-4A89-923A-18623E312F32}" srcOrd="2" destOrd="0" presId="urn:microsoft.com/office/officeart/2005/8/layout/lProcess3"/>
    <dgm:cxn modelId="{BC4BA8FB-147F-4E71-A126-A58DE5E13124}" type="presParOf" srcId="{773FA8BC-CA37-4A89-923A-18623E312F32}" destId="{15B3F095-8FA3-4CCB-AEAA-CAF4892F6B9C}" srcOrd="0" destOrd="0" presId="urn:microsoft.com/office/officeart/2005/8/layout/lProcess3"/>
    <dgm:cxn modelId="{17895F98-FE72-4765-BEA4-00CE60024310}" type="presParOf" srcId="{773FA8BC-CA37-4A89-923A-18623E312F32}" destId="{65061376-8AFA-4F2E-8B36-BA9AD1AEE919}" srcOrd="1" destOrd="0" presId="urn:microsoft.com/office/officeart/2005/8/layout/lProcess3"/>
    <dgm:cxn modelId="{BFEF5749-E0D9-418A-BFE5-325E986A0C8A}" type="presParOf" srcId="{773FA8BC-CA37-4A89-923A-18623E312F32}" destId="{50121EE0-A3CC-43FE-ABE3-0C36EE6DE9E0}" srcOrd="2" destOrd="0" presId="urn:microsoft.com/office/officeart/2005/8/layout/lProcess3"/>
    <dgm:cxn modelId="{FAF7EB35-FBDC-488A-9507-B4221374ABF5}" type="presParOf" srcId="{5DA0FDDA-F832-49B7-BD80-A972E46A8446}" destId="{A4136B01-004D-4CEB-A8F2-A985CD34B9DB}" srcOrd="3" destOrd="0" presId="urn:microsoft.com/office/officeart/2005/8/layout/lProcess3"/>
    <dgm:cxn modelId="{DB0A9186-41FB-479C-9BBC-B134B46528C7}" type="presParOf" srcId="{5DA0FDDA-F832-49B7-BD80-A972E46A8446}" destId="{E0E6AEFE-7CDC-43DD-AC71-F9600AFD069E}" srcOrd="4" destOrd="0" presId="urn:microsoft.com/office/officeart/2005/8/layout/lProcess3"/>
    <dgm:cxn modelId="{3929C431-E130-4995-8C56-FD762185927D}" type="presParOf" srcId="{E0E6AEFE-7CDC-43DD-AC71-F9600AFD069E}" destId="{40E9AD30-92D1-444B-B410-E5FA1CD56CDD}" srcOrd="0" destOrd="0" presId="urn:microsoft.com/office/officeart/2005/8/layout/lProcess3"/>
    <dgm:cxn modelId="{651320C3-7663-4281-893B-41DE6719793A}" type="presParOf" srcId="{E0E6AEFE-7CDC-43DD-AC71-F9600AFD069E}" destId="{38517ACB-25C1-4E2E-B5D0-D285F84B8E8C}" srcOrd="1" destOrd="0" presId="urn:microsoft.com/office/officeart/2005/8/layout/lProcess3"/>
    <dgm:cxn modelId="{9176369D-87D3-4BAF-A576-5BCAE98E2DE1}" type="presParOf" srcId="{E0E6AEFE-7CDC-43DD-AC71-F9600AFD069E}" destId="{926D89D8-2F68-4B99-BBA7-73FE7EED9C8E}" srcOrd="2" destOrd="0" presId="urn:microsoft.com/office/officeart/2005/8/layout/lProcess3"/>
    <dgm:cxn modelId="{11798291-874F-4381-9E1F-902731A553D6}" type="presParOf" srcId="{5DA0FDDA-F832-49B7-BD80-A972E46A8446}" destId="{52AB2312-C8D5-4B12-A49B-F603BCCF8FF9}" srcOrd="5" destOrd="0" presId="urn:microsoft.com/office/officeart/2005/8/layout/lProcess3"/>
    <dgm:cxn modelId="{0E6E8D89-9D68-4F9C-943C-BA6D8012104B}" type="presParOf" srcId="{5DA0FDDA-F832-49B7-BD80-A972E46A8446}" destId="{2F0D734D-E1E0-48EC-8AB8-F8F469584C0E}" srcOrd="6" destOrd="0" presId="urn:microsoft.com/office/officeart/2005/8/layout/lProcess3"/>
    <dgm:cxn modelId="{39B1CF05-C536-4B7D-AA79-344B5656E51F}" type="presParOf" srcId="{2F0D734D-E1E0-48EC-8AB8-F8F469584C0E}" destId="{59271415-5DB8-4795-9B54-A87A72C1562D}" srcOrd="0" destOrd="0" presId="urn:microsoft.com/office/officeart/2005/8/layout/lProcess3"/>
    <dgm:cxn modelId="{48B8C7B7-0D07-4CA2-B8F8-773BADFF0925}" type="presParOf" srcId="{2F0D734D-E1E0-48EC-8AB8-F8F469584C0E}" destId="{F6624E46-4E0E-48D2-BA04-42A5806EF752}" srcOrd="1" destOrd="0" presId="urn:microsoft.com/office/officeart/2005/8/layout/lProcess3"/>
    <dgm:cxn modelId="{4E8E1270-DE48-4618-BB6B-17F754360F69}" type="presParOf" srcId="{2F0D734D-E1E0-48EC-8AB8-F8F469584C0E}" destId="{09ACF367-8D70-423C-B296-9C65ABCD0F0C}" srcOrd="2" destOrd="0" presId="urn:microsoft.com/office/officeart/2005/8/layout/lProcess3"/>
    <dgm:cxn modelId="{8FC5A6F7-9F40-4F42-A870-7BF991227F83}" type="presParOf" srcId="{5DA0FDDA-F832-49B7-BD80-A972E46A8446}" destId="{4B03657F-4200-48DF-B46A-920776D093A3}" srcOrd="7" destOrd="0" presId="urn:microsoft.com/office/officeart/2005/8/layout/lProcess3"/>
    <dgm:cxn modelId="{6C626922-22AF-4236-A26C-A8A30C373B83}" type="presParOf" srcId="{5DA0FDDA-F832-49B7-BD80-A972E46A8446}" destId="{7F5A1A2B-9447-4E09-A596-6521AF6F4398}" srcOrd="8" destOrd="0" presId="urn:microsoft.com/office/officeart/2005/8/layout/lProcess3"/>
    <dgm:cxn modelId="{908F1473-F203-452A-B2A3-BE03DCE376B7}" type="presParOf" srcId="{7F5A1A2B-9447-4E09-A596-6521AF6F4398}" destId="{AFE074D9-C236-4F6F-8DF4-CB36FB8D7203}" srcOrd="0" destOrd="0" presId="urn:microsoft.com/office/officeart/2005/8/layout/lProcess3"/>
    <dgm:cxn modelId="{2E762811-609C-4377-9935-16DD0B586EDC}" type="presParOf" srcId="{7F5A1A2B-9447-4E09-A596-6521AF6F4398}" destId="{139E95E5-813A-4008-A741-75FF4AFC6B35}" srcOrd="1" destOrd="0" presId="urn:microsoft.com/office/officeart/2005/8/layout/lProcess3"/>
    <dgm:cxn modelId="{3FBC3819-A10E-4530-BD05-DFC207AA0BB4}" type="presParOf" srcId="{7F5A1A2B-9447-4E09-A596-6521AF6F4398}" destId="{E4A08175-CFBA-4C96-A395-ADD16D43FD65}"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1E567-7E38-4468-96EA-F7AF7C4E9DB5}">
      <dsp:nvSpPr>
        <dsp:cNvPr id="0" name=""/>
        <dsp:cNvSpPr/>
      </dsp:nvSpPr>
      <dsp:spPr>
        <a:xfrm>
          <a:off x="694" y="521"/>
          <a:ext cx="1420641" cy="56825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What</a:t>
          </a:r>
        </a:p>
      </dsp:txBody>
      <dsp:txXfrm>
        <a:off x="284822" y="521"/>
        <a:ext cx="852385" cy="568256"/>
      </dsp:txXfrm>
    </dsp:sp>
    <dsp:sp modelId="{0DE23C03-54F0-4ABF-9E5D-54397A2DE5AF}">
      <dsp:nvSpPr>
        <dsp:cNvPr id="0" name=""/>
        <dsp:cNvSpPr/>
      </dsp:nvSpPr>
      <dsp:spPr>
        <a:xfrm>
          <a:off x="694" y="648333"/>
          <a:ext cx="1420641" cy="56825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Why</a:t>
          </a:r>
        </a:p>
      </dsp:txBody>
      <dsp:txXfrm>
        <a:off x="284822" y="648333"/>
        <a:ext cx="852385" cy="568256"/>
      </dsp:txXfrm>
    </dsp:sp>
    <dsp:sp modelId="{346D3BDD-0B0F-4B15-9C4D-8AF1B0549AE7}">
      <dsp:nvSpPr>
        <dsp:cNvPr id="0" name=""/>
        <dsp:cNvSpPr/>
      </dsp:nvSpPr>
      <dsp:spPr>
        <a:xfrm>
          <a:off x="694" y="1296146"/>
          <a:ext cx="1420641" cy="56825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How</a:t>
          </a:r>
        </a:p>
      </dsp:txBody>
      <dsp:txXfrm>
        <a:off x="284822" y="1296146"/>
        <a:ext cx="852385" cy="5682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9DE19-AF5E-4270-84C7-C15318499CBD}">
      <dsp:nvSpPr>
        <dsp:cNvPr id="0" name=""/>
        <dsp:cNvSpPr/>
      </dsp:nvSpPr>
      <dsp:spPr>
        <a:xfrm>
          <a:off x="3728508" y="824288"/>
          <a:ext cx="634666" cy="91440"/>
        </a:xfrm>
        <a:custGeom>
          <a:avLst/>
          <a:gdLst/>
          <a:ahLst/>
          <a:cxnLst/>
          <a:rect l="0" t="0" r="0" b="0"/>
          <a:pathLst>
            <a:path>
              <a:moveTo>
                <a:pt x="0" y="45720"/>
              </a:moveTo>
              <a:lnTo>
                <a:pt x="634666" y="45720"/>
              </a:lnTo>
            </a:path>
          </a:pathLst>
        </a:custGeom>
        <a:noFill/>
        <a:ln w="25400" cap="flat" cmpd="sng" algn="ctr">
          <a:solidFill>
            <a:schemeClr val="dk1"/>
          </a:solidFill>
          <a:prstDash val="solid"/>
          <a:tailEnd type="arrow"/>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Calibri" pitchFamily="34" charset="0"/>
            <a:cs typeface="Calibri" pitchFamily="34" charset="0"/>
          </a:endParaRPr>
        </a:p>
      </dsp:txBody>
      <dsp:txXfrm>
        <a:off x="4029209" y="866682"/>
        <a:ext cx="33263" cy="6652"/>
      </dsp:txXfrm>
    </dsp:sp>
    <dsp:sp modelId="{530F98A3-C875-421B-ACBD-3E6A58219C81}">
      <dsp:nvSpPr>
        <dsp:cNvPr id="0" name=""/>
        <dsp:cNvSpPr/>
      </dsp:nvSpPr>
      <dsp:spPr>
        <a:xfrm>
          <a:off x="837842" y="2269"/>
          <a:ext cx="2892465" cy="17354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latin typeface="Calibri" pitchFamily="34" charset="0"/>
              <a:cs typeface="Calibri" pitchFamily="34" charset="0"/>
            </a:rPr>
            <a:t>Know your present monthly income and expenditure</a:t>
          </a:r>
        </a:p>
      </dsp:txBody>
      <dsp:txXfrm>
        <a:off x="837842" y="2269"/>
        <a:ext cx="2892465" cy="1735479"/>
      </dsp:txXfrm>
    </dsp:sp>
    <dsp:sp modelId="{41689448-FB21-4C58-B5DF-6EB5E7CD7956}">
      <dsp:nvSpPr>
        <dsp:cNvPr id="0" name=""/>
        <dsp:cNvSpPr/>
      </dsp:nvSpPr>
      <dsp:spPr>
        <a:xfrm>
          <a:off x="2284075" y="1735948"/>
          <a:ext cx="3557732" cy="634666"/>
        </a:xfrm>
        <a:custGeom>
          <a:avLst/>
          <a:gdLst/>
          <a:ahLst/>
          <a:cxnLst/>
          <a:rect l="0" t="0" r="0" b="0"/>
          <a:pathLst>
            <a:path>
              <a:moveTo>
                <a:pt x="3557732" y="0"/>
              </a:moveTo>
              <a:lnTo>
                <a:pt x="3557732" y="334433"/>
              </a:lnTo>
              <a:lnTo>
                <a:pt x="0" y="334433"/>
              </a:lnTo>
              <a:lnTo>
                <a:pt x="0" y="634666"/>
              </a:lnTo>
            </a:path>
          </a:pathLst>
        </a:custGeom>
        <a:noFill/>
        <a:ln w="25400" cap="flat" cmpd="sng" algn="ctr">
          <a:solidFill>
            <a:schemeClr val="dk1"/>
          </a:solidFill>
          <a:prstDash val="solid"/>
          <a:tailEnd type="arrow"/>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Calibri" pitchFamily="34" charset="0"/>
            <a:cs typeface="Calibri" pitchFamily="34" charset="0"/>
          </a:endParaRPr>
        </a:p>
      </dsp:txBody>
      <dsp:txXfrm>
        <a:off x="3972456" y="2049955"/>
        <a:ext cx="180969" cy="6652"/>
      </dsp:txXfrm>
    </dsp:sp>
    <dsp:sp modelId="{35F70279-B063-432D-B6B7-E431344F36C9}">
      <dsp:nvSpPr>
        <dsp:cNvPr id="0" name=""/>
        <dsp:cNvSpPr/>
      </dsp:nvSpPr>
      <dsp:spPr>
        <a:xfrm>
          <a:off x="4395574" y="2269"/>
          <a:ext cx="2892465" cy="173547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latin typeface="Calibri" pitchFamily="34" charset="0"/>
              <a:cs typeface="Calibri" pitchFamily="34" charset="0"/>
            </a:rPr>
            <a:t>Estimate how much income your need per month after retirement</a:t>
          </a:r>
        </a:p>
      </dsp:txBody>
      <dsp:txXfrm>
        <a:off x="4395574" y="2269"/>
        <a:ext cx="2892465" cy="1735479"/>
      </dsp:txXfrm>
    </dsp:sp>
    <dsp:sp modelId="{134396FC-2A6C-481D-99BC-4A3A1BA31E31}">
      <dsp:nvSpPr>
        <dsp:cNvPr id="0" name=""/>
        <dsp:cNvSpPr/>
      </dsp:nvSpPr>
      <dsp:spPr>
        <a:xfrm>
          <a:off x="3728508" y="3225035"/>
          <a:ext cx="634666" cy="91440"/>
        </a:xfrm>
        <a:custGeom>
          <a:avLst/>
          <a:gdLst/>
          <a:ahLst/>
          <a:cxnLst/>
          <a:rect l="0" t="0" r="0" b="0"/>
          <a:pathLst>
            <a:path>
              <a:moveTo>
                <a:pt x="0" y="45720"/>
              </a:moveTo>
              <a:lnTo>
                <a:pt x="634666" y="45720"/>
              </a:lnTo>
            </a:path>
          </a:pathLst>
        </a:custGeom>
        <a:noFill/>
        <a:ln w="25400" cap="flat" cmpd="sng" algn="ctr">
          <a:solidFill>
            <a:schemeClr val="dk1"/>
          </a:solidFill>
          <a:prstDash val="solid"/>
          <a:tailEnd type="arrow"/>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Calibri" pitchFamily="34" charset="0"/>
            <a:cs typeface="Calibri" pitchFamily="34" charset="0"/>
          </a:endParaRPr>
        </a:p>
      </dsp:txBody>
      <dsp:txXfrm>
        <a:off x="4029209" y="3267428"/>
        <a:ext cx="33263" cy="6652"/>
      </dsp:txXfrm>
    </dsp:sp>
    <dsp:sp modelId="{5938BDEC-790F-4A8A-BCA4-4603A443A24A}">
      <dsp:nvSpPr>
        <dsp:cNvPr id="0" name=""/>
        <dsp:cNvSpPr/>
      </dsp:nvSpPr>
      <dsp:spPr>
        <a:xfrm>
          <a:off x="837842" y="2403015"/>
          <a:ext cx="2892465" cy="173547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latin typeface="Calibri" pitchFamily="34" charset="0"/>
              <a:cs typeface="Calibri" pitchFamily="34" charset="0"/>
            </a:rPr>
            <a:t>Estimate a corpus that would generate  your monthly required income</a:t>
          </a:r>
        </a:p>
      </dsp:txBody>
      <dsp:txXfrm>
        <a:off x="837842" y="2403015"/>
        <a:ext cx="2892465" cy="1735479"/>
      </dsp:txXfrm>
    </dsp:sp>
    <dsp:sp modelId="{D91E56FE-98FD-4984-89F9-A9390E00E398}">
      <dsp:nvSpPr>
        <dsp:cNvPr id="0" name=""/>
        <dsp:cNvSpPr/>
      </dsp:nvSpPr>
      <dsp:spPr>
        <a:xfrm>
          <a:off x="4395574" y="2403015"/>
          <a:ext cx="2892465" cy="173547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latin typeface="Calibri" pitchFamily="34" charset="0"/>
              <a:cs typeface="Calibri" pitchFamily="34" charset="0"/>
            </a:rPr>
            <a:t>Calculate how much you need to save per month to be able to build that corpus</a:t>
          </a:r>
        </a:p>
      </dsp:txBody>
      <dsp:txXfrm>
        <a:off x="4395574" y="2403015"/>
        <a:ext cx="2892465" cy="17354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6D577-9096-4B6F-83DB-3405057D46D8}">
      <dsp:nvSpPr>
        <dsp:cNvPr id="0" name=""/>
        <dsp:cNvSpPr/>
      </dsp:nvSpPr>
      <dsp:spPr>
        <a:xfrm>
          <a:off x="3323755" y="1998015"/>
          <a:ext cx="1478371" cy="147837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Banking related products</a:t>
          </a:r>
        </a:p>
      </dsp:txBody>
      <dsp:txXfrm>
        <a:off x="3540257" y="2214517"/>
        <a:ext cx="1045367" cy="1045367"/>
      </dsp:txXfrm>
    </dsp:sp>
    <dsp:sp modelId="{3DD722C5-61EB-42D8-B607-789985C3CCBD}">
      <dsp:nvSpPr>
        <dsp:cNvPr id="0" name=""/>
        <dsp:cNvSpPr/>
      </dsp:nvSpPr>
      <dsp:spPr>
        <a:xfrm rot="10800000">
          <a:off x="1888113" y="2526533"/>
          <a:ext cx="1356682" cy="421335"/>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B4D3BA-893D-4016-94F5-F02BCD8F43BD}">
      <dsp:nvSpPr>
        <dsp:cNvPr id="0" name=""/>
        <dsp:cNvSpPr/>
      </dsp:nvSpPr>
      <dsp:spPr>
        <a:xfrm>
          <a:off x="1185886" y="2175419"/>
          <a:ext cx="1404452" cy="1123562"/>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Current Account</a:t>
          </a:r>
        </a:p>
      </dsp:txBody>
      <dsp:txXfrm>
        <a:off x="1185886" y="2175419"/>
        <a:ext cx="1404452" cy="1123562"/>
      </dsp:txXfrm>
    </dsp:sp>
    <dsp:sp modelId="{36ACC50E-1F95-4B88-82A5-1246522254DE}">
      <dsp:nvSpPr>
        <dsp:cNvPr id="0" name=""/>
        <dsp:cNvSpPr/>
      </dsp:nvSpPr>
      <dsp:spPr>
        <a:xfrm rot="13500000">
          <a:off x="2326423" y="1468356"/>
          <a:ext cx="1356682" cy="421335"/>
        </a:xfrm>
        <a:prstGeom prst="lef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7D2C87-7538-4384-B248-A31D57D7B308}">
      <dsp:nvSpPr>
        <dsp:cNvPr id="0" name=""/>
        <dsp:cNvSpPr/>
      </dsp:nvSpPr>
      <dsp:spPr>
        <a:xfrm>
          <a:off x="1822879" y="637583"/>
          <a:ext cx="1404452" cy="1123562"/>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Savings Account</a:t>
          </a:r>
        </a:p>
      </dsp:txBody>
      <dsp:txXfrm>
        <a:off x="1822879" y="637583"/>
        <a:ext cx="1404452" cy="1123562"/>
      </dsp:txXfrm>
    </dsp:sp>
    <dsp:sp modelId="{FD48969D-4017-424B-B1E7-27ED22A4F7D6}">
      <dsp:nvSpPr>
        <dsp:cNvPr id="0" name=""/>
        <dsp:cNvSpPr/>
      </dsp:nvSpPr>
      <dsp:spPr>
        <a:xfrm rot="16200000">
          <a:off x="3384600" y="1030045"/>
          <a:ext cx="1356682" cy="421335"/>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09E011D-9D89-424C-8EDA-A300B088E5F3}">
      <dsp:nvSpPr>
        <dsp:cNvPr id="0" name=""/>
        <dsp:cNvSpPr/>
      </dsp:nvSpPr>
      <dsp:spPr>
        <a:xfrm>
          <a:off x="3360715" y="591"/>
          <a:ext cx="1404452" cy="1123562"/>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Fixed    Deposit</a:t>
          </a:r>
        </a:p>
      </dsp:txBody>
      <dsp:txXfrm>
        <a:off x="3360715" y="591"/>
        <a:ext cx="1404452" cy="1123562"/>
      </dsp:txXfrm>
    </dsp:sp>
    <dsp:sp modelId="{329299FD-4E9A-451F-B557-C01333B82448}">
      <dsp:nvSpPr>
        <dsp:cNvPr id="0" name=""/>
        <dsp:cNvSpPr/>
      </dsp:nvSpPr>
      <dsp:spPr>
        <a:xfrm rot="18900000">
          <a:off x="4442776" y="1468356"/>
          <a:ext cx="1356682" cy="421335"/>
        </a:xfrm>
        <a:prstGeom prst="lef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0921FBC-AA03-4886-ACB7-87AB3C7836C7}">
      <dsp:nvSpPr>
        <dsp:cNvPr id="0" name=""/>
        <dsp:cNvSpPr/>
      </dsp:nvSpPr>
      <dsp:spPr>
        <a:xfrm>
          <a:off x="4898551" y="637583"/>
          <a:ext cx="1404452" cy="1123562"/>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Recurring Deposit</a:t>
          </a:r>
        </a:p>
      </dsp:txBody>
      <dsp:txXfrm>
        <a:off x="4898551" y="637583"/>
        <a:ext cx="1404452" cy="1123562"/>
      </dsp:txXfrm>
    </dsp:sp>
    <dsp:sp modelId="{82A9F421-0350-40B3-9A73-048CA13491F3}">
      <dsp:nvSpPr>
        <dsp:cNvPr id="0" name=""/>
        <dsp:cNvSpPr/>
      </dsp:nvSpPr>
      <dsp:spPr>
        <a:xfrm>
          <a:off x="4881087" y="2526533"/>
          <a:ext cx="1356682" cy="421335"/>
        </a:xfrm>
        <a:prstGeom prst="lef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494BAD-6F46-4F43-8F7B-097A0EAA2777}">
      <dsp:nvSpPr>
        <dsp:cNvPr id="0" name=""/>
        <dsp:cNvSpPr/>
      </dsp:nvSpPr>
      <dsp:spPr>
        <a:xfrm>
          <a:off x="5535543" y="2175419"/>
          <a:ext cx="1404452" cy="1123562"/>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PPF      Account</a:t>
          </a:r>
        </a:p>
      </dsp:txBody>
      <dsp:txXfrm>
        <a:off x="5535543" y="2175419"/>
        <a:ext cx="1404452" cy="1123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E2553-21CE-4AF7-BC91-0A2CB9FE52C1}">
      <dsp:nvSpPr>
        <dsp:cNvPr id="0" name=""/>
        <dsp:cNvSpPr/>
      </dsp:nvSpPr>
      <dsp:spPr>
        <a:xfrm rot="5400000">
          <a:off x="1196171" y="588640"/>
          <a:ext cx="916587" cy="110717"/>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B42079-278B-42EB-A130-8C0A4A5D9E27}">
      <dsp:nvSpPr>
        <dsp:cNvPr id="0" name=""/>
        <dsp:cNvSpPr/>
      </dsp:nvSpPr>
      <dsp:spPr>
        <a:xfrm>
          <a:off x="1405398" y="1272"/>
          <a:ext cx="1230190" cy="738114"/>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ATM</a:t>
          </a:r>
        </a:p>
      </dsp:txBody>
      <dsp:txXfrm>
        <a:off x="1427017" y="22891"/>
        <a:ext cx="1186952" cy="694876"/>
      </dsp:txXfrm>
    </dsp:sp>
    <dsp:sp modelId="{BD5DB056-EAA4-4714-B2B4-D89731DEEC3C}">
      <dsp:nvSpPr>
        <dsp:cNvPr id="0" name=""/>
        <dsp:cNvSpPr/>
      </dsp:nvSpPr>
      <dsp:spPr>
        <a:xfrm rot="5400000">
          <a:off x="1196171" y="1511283"/>
          <a:ext cx="916587" cy="110717"/>
        </a:xfrm>
        <a:prstGeom prst="rect">
          <a:avLst/>
        </a:prstGeom>
        <a:gradFill rotWithShape="0">
          <a:gsLst>
            <a:gs pos="0">
              <a:schemeClr val="accent2">
                <a:hueOff val="238779"/>
                <a:satOff val="-2278"/>
                <a:lumOff val="-706"/>
                <a:alphaOff val="0"/>
                <a:tint val="100000"/>
                <a:shade val="100000"/>
                <a:satMod val="130000"/>
              </a:schemeClr>
            </a:gs>
            <a:gs pos="100000">
              <a:schemeClr val="accent2">
                <a:hueOff val="238779"/>
                <a:satOff val="-2278"/>
                <a:lumOff val="-7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9A5E24-EE7F-4896-8981-2EE276DE3FB9}">
      <dsp:nvSpPr>
        <dsp:cNvPr id="0" name=""/>
        <dsp:cNvSpPr/>
      </dsp:nvSpPr>
      <dsp:spPr>
        <a:xfrm>
          <a:off x="1405398" y="923914"/>
          <a:ext cx="1230190" cy="738114"/>
        </a:xfrm>
        <a:prstGeom prst="roundRect">
          <a:avLst>
            <a:gd name="adj" fmla="val 10000"/>
          </a:avLst>
        </a:prstGeom>
        <a:gradFill rotWithShape="0">
          <a:gsLst>
            <a:gs pos="0">
              <a:schemeClr val="accent2">
                <a:hueOff val="217072"/>
                <a:satOff val="-2071"/>
                <a:lumOff val="-642"/>
                <a:alphaOff val="0"/>
                <a:tint val="100000"/>
                <a:shade val="100000"/>
                <a:satMod val="130000"/>
              </a:schemeClr>
            </a:gs>
            <a:gs pos="100000">
              <a:schemeClr val="accent2">
                <a:hueOff val="217072"/>
                <a:satOff val="-2071"/>
                <a:lumOff val="-64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Debit Card</a:t>
          </a:r>
        </a:p>
      </dsp:txBody>
      <dsp:txXfrm>
        <a:off x="1427017" y="945533"/>
        <a:ext cx="1186952" cy="694876"/>
      </dsp:txXfrm>
    </dsp:sp>
    <dsp:sp modelId="{95AB916A-0595-4AF7-8760-90347A850A5D}">
      <dsp:nvSpPr>
        <dsp:cNvPr id="0" name=""/>
        <dsp:cNvSpPr/>
      </dsp:nvSpPr>
      <dsp:spPr>
        <a:xfrm rot="5400000">
          <a:off x="1196171" y="2433926"/>
          <a:ext cx="916587" cy="110717"/>
        </a:xfrm>
        <a:prstGeom prst="rect">
          <a:avLst/>
        </a:prstGeom>
        <a:gradFill rotWithShape="0">
          <a:gsLst>
            <a:gs pos="0">
              <a:schemeClr val="accent2">
                <a:hueOff val="477557"/>
                <a:satOff val="-4557"/>
                <a:lumOff val="-1412"/>
                <a:alphaOff val="0"/>
                <a:tint val="100000"/>
                <a:shade val="100000"/>
                <a:satMod val="130000"/>
              </a:schemeClr>
            </a:gs>
            <a:gs pos="100000">
              <a:schemeClr val="accent2">
                <a:hueOff val="477557"/>
                <a:satOff val="-4557"/>
                <a:lumOff val="-141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9A4AD5D-9BE4-48F1-9A0F-79DCC617AB6A}">
      <dsp:nvSpPr>
        <dsp:cNvPr id="0" name=""/>
        <dsp:cNvSpPr/>
      </dsp:nvSpPr>
      <dsp:spPr>
        <a:xfrm>
          <a:off x="1405398" y="1846557"/>
          <a:ext cx="1230190" cy="738114"/>
        </a:xfrm>
        <a:prstGeom prst="roundRect">
          <a:avLst>
            <a:gd name="adj" fmla="val 10000"/>
          </a:avLst>
        </a:prstGeom>
        <a:gradFill rotWithShape="0">
          <a:gsLst>
            <a:gs pos="0">
              <a:schemeClr val="accent2">
                <a:hueOff val="434143"/>
                <a:satOff val="-4143"/>
                <a:lumOff val="-1283"/>
                <a:alphaOff val="0"/>
                <a:tint val="100000"/>
                <a:shade val="100000"/>
                <a:satMod val="130000"/>
              </a:schemeClr>
            </a:gs>
            <a:gs pos="100000">
              <a:schemeClr val="accent2">
                <a:hueOff val="434143"/>
                <a:satOff val="-4143"/>
                <a:lumOff val="-12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Credit Card</a:t>
          </a:r>
        </a:p>
      </dsp:txBody>
      <dsp:txXfrm>
        <a:off x="1427017" y="1868176"/>
        <a:ext cx="1186952" cy="694876"/>
      </dsp:txXfrm>
    </dsp:sp>
    <dsp:sp modelId="{BD264C48-CADB-453A-A855-9A694B74104E}">
      <dsp:nvSpPr>
        <dsp:cNvPr id="0" name=""/>
        <dsp:cNvSpPr/>
      </dsp:nvSpPr>
      <dsp:spPr>
        <a:xfrm>
          <a:off x="1657492" y="2895247"/>
          <a:ext cx="1630097" cy="110717"/>
        </a:xfrm>
        <a:prstGeom prst="rect">
          <a:avLst/>
        </a:prstGeom>
        <a:gradFill rotWithShape="0">
          <a:gsLst>
            <a:gs pos="0">
              <a:schemeClr val="accent2">
                <a:hueOff val="716336"/>
                <a:satOff val="-6835"/>
                <a:lumOff val="-2118"/>
                <a:alphaOff val="0"/>
                <a:tint val="100000"/>
                <a:shade val="100000"/>
                <a:satMod val="130000"/>
              </a:schemeClr>
            </a:gs>
            <a:gs pos="100000">
              <a:schemeClr val="accent2">
                <a:hueOff val="716336"/>
                <a:satOff val="-6835"/>
                <a:lumOff val="-211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95ADDB-D676-4B1E-9FCD-4A05CCA6B5FC}">
      <dsp:nvSpPr>
        <dsp:cNvPr id="0" name=""/>
        <dsp:cNvSpPr/>
      </dsp:nvSpPr>
      <dsp:spPr>
        <a:xfrm>
          <a:off x="1405398" y="2769200"/>
          <a:ext cx="1230190" cy="738114"/>
        </a:xfrm>
        <a:prstGeom prst="roundRect">
          <a:avLst>
            <a:gd name="adj" fmla="val 10000"/>
          </a:avLst>
        </a:prstGeom>
        <a:gradFill rotWithShape="0">
          <a:gsLst>
            <a:gs pos="0">
              <a:schemeClr val="accent2">
                <a:hueOff val="651215"/>
                <a:satOff val="-6214"/>
                <a:lumOff val="-1925"/>
                <a:alphaOff val="0"/>
                <a:tint val="100000"/>
                <a:shade val="100000"/>
                <a:satMod val="130000"/>
              </a:schemeClr>
            </a:gs>
            <a:gs pos="100000">
              <a:schemeClr val="accent2">
                <a:hueOff val="651215"/>
                <a:satOff val="-6214"/>
                <a:lumOff val="-19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Internet Banking</a:t>
          </a:r>
        </a:p>
      </dsp:txBody>
      <dsp:txXfrm>
        <a:off x="1427017" y="2790819"/>
        <a:ext cx="1186952" cy="694876"/>
      </dsp:txXfrm>
    </dsp:sp>
    <dsp:sp modelId="{83D63E5B-D07C-4D70-B194-D829DA84925B}">
      <dsp:nvSpPr>
        <dsp:cNvPr id="0" name=""/>
        <dsp:cNvSpPr/>
      </dsp:nvSpPr>
      <dsp:spPr>
        <a:xfrm rot="16200000">
          <a:off x="2832324" y="2433926"/>
          <a:ext cx="916587" cy="110717"/>
        </a:xfrm>
        <a:prstGeom prst="rect">
          <a:avLst/>
        </a:prstGeom>
        <a:gradFill rotWithShape="0">
          <a:gsLst>
            <a:gs pos="0">
              <a:schemeClr val="accent2">
                <a:hueOff val="955115"/>
                <a:satOff val="-9114"/>
                <a:lumOff val="-2824"/>
                <a:alphaOff val="0"/>
                <a:tint val="100000"/>
                <a:shade val="100000"/>
                <a:satMod val="130000"/>
              </a:schemeClr>
            </a:gs>
            <a:gs pos="100000">
              <a:schemeClr val="accent2">
                <a:hueOff val="955115"/>
                <a:satOff val="-9114"/>
                <a:lumOff val="-282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426E3D-7D5B-4DEE-8290-B0791A8B81D2}">
      <dsp:nvSpPr>
        <dsp:cNvPr id="0" name=""/>
        <dsp:cNvSpPr/>
      </dsp:nvSpPr>
      <dsp:spPr>
        <a:xfrm>
          <a:off x="3041552" y="2769200"/>
          <a:ext cx="1230190" cy="738114"/>
        </a:xfrm>
        <a:prstGeom prst="roundRect">
          <a:avLst>
            <a:gd name="adj" fmla="val 10000"/>
          </a:avLst>
        </a:prstGeom>
        <a:gradFill rotWithShape="0">
          <a:gsLst>
            <a:gs pos="0">
              <a:schemeClr val="accent2">
                <a:hueOff val="868286"/>
                <a:satOff val="-8285"/>
                <a:lumOff val="-2567"/>
                <a:alphaOff val="0"/>
                <a:tint val="100000"/>
                <a:shade val="100000"/>
                <a:satMod val="130000"/>
              </a:schemeClr>
            </a:gs>
            <a:gs pos="100000">
              <a:schemeClr val="accent2">
                <a:hueOff val="868286"/>
                <a:satOff val="-8285"/>
                <a:lumOff val="-256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ECS</a:t>
          </a:r>
        </a:p>
      </dsp:txBody>
      <dsp:txXfrm>
        <a:off x="3063171" y="2790819"/>
        <a:ext cx="1186952" cy="694876"/>
      </dsp:txXfrm>
    </dsp:sp>
    <dsp:sp modelId="{8943AF1E-6177-427C-9FAA-F307EFD2ECBB}">
      <dsp:nvSpPr>
        <dsp:cNvPr id="0" name=""/>
        <dsp:cNvSpPr/>
      </dsp:nvSpPr>
      <dsp:spPr>
        <a:xfrm rot="16200000">
          <a:off x="2832324" y="1511283"/>
          <a:ext cx="916587" cy="110717"/>
        </a:xfrm>
        <a:prstGeom prst="rect">
          <a:avLst/>
        </a:prstGeom>
        <a:gradFill rotWithShape="0">
          <a:gsLst>
            <a:gs pos="0">
              <a:schemeClr val="accent2">
                <a:hueOff val="1193893"/>
                <a:satOff val="-11392"/>
                <a:lumOff val="-3530"/>
                <a:alphaOff val="0"/>
                <a:tint val="100000"/>
                <a:shade val="100000"/>
                <a:satMod val="130000"/>
              </a:schemeClr>
            </a:gs>
            <a:gs pos="100000">
              <a:schemeClr val="accent2">
                <a:hueOff val="1193893"/>
                <a:satOff val="-11392"/>
                <a:lumOff val="-35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A6BC88-D2E9-4719-8CD9-0507F96E13D6}">
      <dsp:nvSpPr>
        <dsp:cNvPr id="0" name=""/>
        <dsp:cNvSpPr/>
      </dsp:nvSpPr>
      <dsp:spPr>
        <a:xfrm>
          <a:off x="3041552" y="1846557"/>
          <a:ext cx="1230190" cy="738114"/>
        </a:xfrm>
        <a:prstGeom prst="roundRect">
          <a:avLst>
            <a:gd name="adj" fmla="val 10000"/>
          </a:avLst>
        </a:prstGeom>
        <a:gradFill rotWithShape="0">
          <a:gsLst>
            <a:gs pos="0">
              <a:schemeClr val="accent2">
                <a:hueOff val="1085358"/>
                <a:satOff val="-10357"/>
                <a:lumOff val="-3209"/>
                <a:alphaOff val="0"/>
                <a:tint val="100000"/>
                <a:shade val="100000"/>
                <a:satMod val="130000"/>
              </a:schemeClr>
            </a:gs>
            <a:gs pos="100000">
              <a:schemeClr val="accent2">
                <a:hueOff val="1085358"/>
                <a:satOff val="-10357"/>
                <a:lumOff val="-320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NEFT</a:t>
          </a:r>
        </a:p>
      </dsp:txBody>
      <dsp:txXfrm>
        <a:off x="3063171" y="1868176"/>
        <a:ext cx="1186952" cy="694876"/>
      </dsp:txXfrm>
    </dsp:sp>
    <dsp:sp modelId="{91C085F3-3A7D-42CA-BBA3-D0F09BD13A79}">
      <dsp:nvSpPr>
        <dsp:cNvPr id="0" name=""/>
        <dsp:cNvSpPr/>
      </dsp:nvSpPr>
      <dsp:spPr>
        <a:xfrm rot="16200000">
          <a:off x="2832324" y="588640"/>
          <a:ext cx="916587" cy="110717"/>
        </a:xfrm>
        <a:prstGeom prst="rect">
          <a:avLst/>
        </a:prstGeom>
        <a:gradFill rotWithShape="0">
          <a:gsLst>
            <a:gs pos="0">
              <a:schemeClr val="accent2">
                <a:hueOff val="1432672"/>
                <a:satOff val="-13671"/>
                <a:lumOff val="-4235"/>
                <a:alphaOff val="0"/>
                <a:tint val="100000"/>
                <a:shade val="100000"/>
                <a:satMod val="130000"/>
              </a:schemeClr>
            </a:gs>
            <a:gs pos="100000">
              <a:schemeClr val="accent2">
                <a:hueOff val="1432672"/>
                <a:satOff val="-13671"/>
                <a:lumOff val="-423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9002B4-4649-4E7B-BCE0-6B0EDA73D4F7}">
      <dsp:nvSpPr>
        <dsp:cNvPr id="0" name=""/>
        <dsp:cNvSpPr/>
      </dsp:nvSpPr>
      <dsp:spPr>
        <a:xfrm>
          <a:off x="3041552" y="923914"/>
          <a:ext cx="1230190" cy="738114"/>
        </a:xfrm>
        <a:prstGeom prst="roundRect">
          <a:avLst>
            <a:gd name="adj" fmla="val 10000"/>
          </a:avLst>
        </a:prstGeom>
        <a:gradFill rotWithShape="0">
          <a:gsLst>
            <a:gs pos="0">
              <a:schemeClr val="accent2">
                <a:hueOff val="1302429"/>
                <a:satOff val="-12428"/>
                <a:lumOff val="-3850"/>
                <a:alphaOff val="0"/>
                <a:tint val="100000"/>
                <a:shade val="100000"/>
                <a:satMod val="130000"/>
              </a:schemeClr>
            </a:gs>
            <a:gs pos="100000">
              <a:schemeClr val="accent2">
                <a:hueOff val="1302429"/>
                <a:satOff val="-12428"/>
                <a:lumOff val="-385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RTGS</a:t>
          </a:r>
        </a:p>
      </dsp:txBody>
      <dsp:txXfrm>
        <a:off x="3063171" y="945533"/>
        <a:ext cx="1186952" cy="694876"/>
      </dsp:txXfrm>
    </dsp:sp>
    <dsp:sp modelId="{F0158DFE-E5F1-493B-9ACA-84364FCEA858}">
      <dsp:nvSpPr>
        <dsp:cNvPr id="0" name=""/>
        <dsp:cNvSpPr/>
      </dsp:nvSpPr>
      <dsp:spPr>
        <a:xfrm>
          <a:off x="3293646" y="127318"/>
          <a:ext cx="1630097" cy="110717"/>
        </a:xfrm>
        <a:prstGeom prst="rect">
          <a:avLst/>
        </a:prstGeom>
        <a:gradFill rotWithShape="0">
          <a:gsLst>
            <a:gs pos="0">
              <a:schemeClr val="accent2">
                <a:hueOff val="1671451"/>
                <a:satOff val="-15949"/>
                <a:lumOff val="-4941"/>
                <a:alphaOff val="0"/>
                <a:tint val="100000"/>
                <a:shade val="100000"/>
                <a:satMod val="130000"/>
              </a:schemeClr>
            </a:gs>
            <a:gs pos="100000">
              <a:schemeClr val="accent2">
                <a:hueOff val="1671451"/>
                <a:satOff val="-15949"/>
                <a:lumOff val="-494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01AE57-1CF8-4006-9F95-BB00A97D0A6B}">
      <dsp:nvSpPr>
        <dsp:cNvPr id="0" name=""/>
        <dsp:cNvSpPr/>
      </dsp:nvSpPr>
      <dsp:spPr>
        <a:xfrm>
          <a:off x="3041552" y="1272"/>
          <a:ext cx="1230190" cy="738114"/>
        </a:xfrm>
        <a:prstGeom prst="roundRect">
          <a:avLst>
            <a:gd name="adj" fmla="val 10000"/>
          </a:avLst>
        </a:prstGeom>
        <a:gradFill rotWithShape="0">
          <a:gsLst>
            <a:gs pos="0">
              <a:schemeClr val="accent2">
                <a:hueOff val="1519501"/>
                <a:satOff val="-14500"/>
                <a:lumOff val="-4492"/>
                <a:alphaOff val="0"/>
                <a:tint val="100000"/>
                <a:shade val="100000"/>
                <a:satMod val="130000"/>
              </a:schemeClr>
            </a:gs>
            <a:gs pos="100000">
              <a:schemeClr val="accent2">
                <a:hueOff val="1519501"/>
                <a:satOff val="-14500"/>
                <a:lumOff val="-449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IMPS</a:t>
          </a:r>
        </a:p>
      </dsp:txBody>
      <dsp:txXfrm>
        <a:off x="3063171" y="22891"/>
        <a:ext cx="1186952" cy="694876"/>
      </dsp:txXfrm>
    </dsp:sp>
    <dsp:sp modelId="{DBD5BC6A-402B-495E-8847-8F978B087776}">
      <dsp:nvSpPr>
        <dsp:cNvPr id="0" name=""/>
        <dsp:cNvSpPr/>
      </dsp:nvSpPr>
      <dsp:spPr>
        <a:xfrm rot="5400000">
          <a:off x="4468477" y="588640"/>
          <a:ext cx="916587" cy="110717"/>
        </a:xfrm>
        <a:prstGeom prst="rect">
          <a:avLst/>
        </a:prstGeom>
        <a:gradFill rotWithShape="0">
          <a:gsLst>
            <a:gs pos="0">
              <a:schemeClr val="accent2">
                <a:hueOff val="1910229"/>
                <a:satOff val="-18228"/>
                <a:lumOff val="-5647"/>
                <a:alphaOff val="0"/>
                <a:tint val="100000"/>
                <a:shade val="100000"/>
                <a:satMod val="130000"/>
              </a:schemeClr>
            </a:gs>
            <a:gs pos="100000">
              <a:schemeClr val="accent2">
                <a:hueOff val="1910229"/>
                <a:satOff val="-18228"/>
                <a:lumOff val="-564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37E08F-6CC9-4CF1-9A55-E22B59CE1603}">
      <dsp:nvSpPr>
        <dsp:cNvPr id="0" name=""/>
        <dsp:cNvSpPr/>
      </dsp:nvSpPr>
      <dsp:spPr>
        <a:xfrm>
          <a:off x="4677705" y="1272"/>
          <a:ext cx="1230190" cy="738114"/>
        </a:xfrm>
        <a:prstGeom prst="roundRect">
          <a:avLst>
            <a:gd name="adj" fmla="val 10000"/>
          </a:avLst>
        </a:prstGeom>
        <a:gradFill rotWithShape="0">
          <a:gsLst>
            <a:gs pos="0">
              <a:schemeClr val="accent2">
                <a:hueOff val="1736572"/>
                <a:satOff val="-16571"/>
                <a:lumOff val="-5134"/>
                <a:alphaOff val="0"/>
                <a:tint val="100000"/>
                <a:shade val="100000"/>
                <a:satMod val="130000"/>
              </a:schemeClr>
            </a:gs>
            <a:gs pos="100000">
              <a:schemeClr val="accent2">
                <a:hueOff val="1736572"/>
                <a:satOff val="-16571"/>
                <a:lumOff val="-513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E-wallets</a:t>
          </a:r>
        </a:p>
      </dsp:txBody>
      <dsp:txXfrm>
        <a:off x="4699324" y="22891"/>
        <a:ext cx="1186952" cy="694876"/>
      </dsp:txXfrm>
    </dsp:sp>
    <dsp:sp modelId="{F914071E-C083-4488-B103-B87EEE4A375D}">
      <dsp:nvSpPr>
        <dsp:cNvPr id="0" name=""/>
        <dsp:cNvSpPr/>
      </dsp:nvSpPr>
      <dsp:spPr>
        <a:xfrm rot="5400000">
          <a:off x="4468477" y="1511283"/>
          <a:ext cx="916587" cy="110717"/>
        </a:xfrm>
        <a:prstGeom prst="rect">
          <a:avLst/>
        </a:prstGeom>
        <a:gradFill rotWithShape="0">
          <a:gsLst>
            <a:gs pos="0">
              <a:schemeClr val="accent2">
                <a:hueOff val="2149008"/>
                <a:satOff val="-20506"/>
                <a:lumOff val="-6353"/>
                <a:alphaOff val="0"/>
                <a:tint val="100000"/>
                <a:shade val="100000"/>
                <a:satMod val="130000"/>
              </a:schemeClr>
            </a:gs>
            <a:gs pos="100000">
              <a:schemeClr val="accent2">
                <a:hueOff val="2149008"/>
                <a:satOff val="-20506"/>
                <a:lumOff val="-635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4F2F93-0706-4215-9B15-511EE665FC56}">
      <dsp:nvSpPr>
        <dsp:cNvPr id="0" name=""/>
        <dsp:cNvSpPr/>
      </dsp:nvSpPr>
      <dsp:spPr>
        <a:xfrm>
          <a:off x="4677705" y="923914"/>
          <a:ext cx="1230190" cy="738114"/>
        </a:xfrm>
        <a:prstGeom prst="roundRect">
          <a:avLst>
            <a:gd name="adj" fmla="val 10000"/>
          </a:avLst>
        </a:prstGeom>
        <a:gradFill rotWithShape="0">
          <a:gsLst>
            <a:gs pos="0">
              <a:schemeClr val="accent2">
                <a:hueOff val="1953644"/>
                <a:satOff val="-18642"/>
                <a:lumOff val="-5776"/>
                <a:alphaOff val="0"/>
                <a:tint val="100000"/>
                <a:shade val="100000"/>
                <a:satMod val="130000"/>
              </a:schemeClr>
            </a:gs>
            <a:gs pos="100000">
              <a:schemeClr val="accent2">
                <a:hueOff val="1953644"/>
                <a:satOff val="-18642"/>
                <a:lumOff val="-577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UPI</a:t>
          </a:r>
        </a:p>
      </dsp:txBody>
      <dsp:txXfrm>
        <a:off x="4699324" y="945533"/>
        <a:ext cx="1186952" cy="694876"/>
      </dsp:txXfrm>
    </dsp:sp>
    <dsp:sp modelId="{E1A3CC70-2E4B-4807-A80D-DE22F27D8BE5}">
      <dsp:nvSpPr>
        <dsp:cNvPr id="0" name=""/>
        <dsp:cNvSpPr/>
      </dsp:nvSpPr>
      <dsp:spPr>
        <a:xfrm rot="5400000">
          <a:off x="4468477" y="2433926"/>
          <a:ext cx="916587" cy="110717"/>
        </a:xfrm>
        <a:prstGeom prst="rect">
          <a:avLst/>
        </a:prstGeom>
        <a:gradFill rotWithShape="0">
          <a:gsLst>
            <a:gs pos="0">
              <a:schemeClr val="accent2">
                <a:hueOff val="2387787"/>
                <a:satOff val="-22785"/>
                <a:lumOff val="-7059"/>
                <a:alphaOff val="0"/>
                <a:tint val="100000"/>
                <a:shade val="100000"/>
                <a:satMod val="130000"/>
              </a:schemeClr>
            </a:gs>
            <a:gs pos="100000">
              <a:schemeClr val="accent2">
                <a:hueOff val="2387787"/>
                <a:satOff val="-22785"/>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81BB98-A506-4FBF-B1B2-1E6CEB8E06AF}">
      <dsp:nvSpPr>
        <dsp:cNvPr id="0" name=""/>
        <dsp:cNvSpPr/>
      </dsp:nvSpPr>
      <dsp:spPr>
        <a:xfrm>
          <a:off x="4677705" y="1846557"/>
          <a:ext cx="1230190" cy="738114"/>
        </a:xfrm>
        <a:prstGeom prst="roundRect">
          <a:avLst>
            <a:gd name="adj" fmla="val 10000"/>
          </a:avLst>
        </a:prstGeom>
        <a:gradFill rotWithShape="0">
          <a:gsLst>
            <a:gs pos="0">
              <a:schemeClr val="accent2">
                <a:hueOff val="2170715"/>
                <a:satOff val="-20714"/>
                <a:lumOff val="-6417"/>
                <a:alphaOff val="0"/>
                <a:tint val="100000"/>
                <a:shade val="100000"/>
                <a:satMod val="130000"/>
              </a:schemeClr>
            </a:gs>
            <a:gs pos="100000">
              <a:schemeClr val="accent2">
                <a:hueOff val="2170715"/>
                <a:satOff val="-20714"/>
                <a:lumOff val="-641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BHIM</a:t>
          </a:r>
        </a:p>
      </dsp:txBody>
      <dsp:txXfrm>
        <a:off x="4699324" y="1868176"/>
        <a:ext cx="1186952" cy="694876"/>
      </dsp:txXfrm>
    </dsp:sp>
    <dsp:sp modelId="{009C30E7-0094-4921-A3B7-EAF164F4137A}">
      <dsp:nvSpPr>
        <dsp:cNvPr id="0" name=""/>
        <dsp:cNvSpPr/>
      </dsp:nvSpPr>
      <dsp:spPr>
        <a:xfrm>
          <a:off x="4677705" y="2769200"/>
          <a:ext cx="1230190" cy="738114"/>
        </a:xfrm>
        <a:prstGeom prst="roundRect">
          <a:avLst>
            <a:gd name="adj" fmla="val 10000"/>
          </a:avLst>
        </a:prstGeom>
        <a:gradFill rotWithShape="0">
          <a:gsLst>
            <a:gs pos="0">
              <a:schemeClr val="accent2">
                <a:hueOff val="2387787"/>
                <a:satOff val="-22785"/>
                <a:lumOff val="-7059"/>
                <a:alphaOff val="0"/>
                <a:tint val="100000"/>
                <a:shade val="100000"/>
                <a:satMod val="130000"/>
              </a:schemeClr>
            </a:gs>
            <a:gs pos="100000">
              <a:schemeClr val="accent2">
                <a:hueOff val="2387787"/>
                <a:satOff val="-22785"/>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Calibri" pitchFamily="34" charset="0"/>
              <a:cs typeface="Calibri" pitchFamily="34" charset="0"/>
            </a:rPr>
            <a:t>AEPS</a:t>
          </a:r>
        </a:p>
      </dsp:txBody>
      <dsp:txXfrm>
        <a:off x="4699324" y="2790819"/>
        <a:ext cx="1186952" cy="6948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8998C-56E3-4ABF-8BD9-FC2671DB392E}">
      <dsp:nvSpPr>
        <dsp:cNvPr id="0" name=""/>
        <dsp:cNvSpPr/>
      </dsp:nvSpPr>
      <dsp:spPr>
        <a:xfrm>
          <a:off x="3146145" y="2505821"/>
          <a:ext cx="1733050" cy="1733050"/>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Benefits</a:t>
          </a:r>
        </a:p>
      </dsp:txBody>
      <dsp:txXfrm>
        <a:off x="3399944" y="2759620"/>
        <a:ext cx="1225452" cy="1225452"/>
      </dsp:txXfrm>
    </dsp:sp>
    <dsp:sp modelId="{ED919A3A-1204-4FD4-AC5E-A57F300CC137}">
      <dsp:nvSpPr>
        <dsp:cNvPr id="0" name=""/>
        <dsp:cNvSpPr/>
      </dsp:nvSpPr>
      <dsp:spPr>
        <a:xfrm rot="10800000">
          <a:off x="1126812" y="3125387"/>
          <a:ext cx="1908269" cy="49391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427CB1-2C81-4989-ACFB-742B01E669A0}">
      <dsp:nvSpPr>
        <dsp:cNvPr id="0" name=""/>
        <dsp:cNvSpPr/>
      </dsp:nvSpPr>
      <dsp:spPr>
        <a:xfrm>
          <a:off x="520244" y="2887092"/>
          <a:ext cx="1213135" cy="9705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Professional</a:t>
          </a:r>
        </a:p>
      </dsp:txBody>
      <dsp:txXfrm>
        <a:off x="548669" y="2915517"/>
        <a:ext cx="1156285" cy="913658"/>
      </dsp:txXfrm>
    </dsp:sp>
    <dsp:sp modelId="{6F085F7B-F905-4C2C-BA20-6EE8EEB60F2F}">
      <dsp:nvSpPr>
        <dsp:cNvPr id="0" name=""/>
        <dsp:cNvSpPr/>
      </dsp:nvSpPr>
      <dsp:spPr>
        <a:xfrm rot="12600000">
          <a:off x="1385614" y="2159525"/>
          <a:ext cx="1908269" cy="49391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45958C-AB4B-49F4-8ABE-43D10DB696D9}">
      <dsp:nvSpPr>
        <dsp:cNvPr id="0" name=""/>
        <dsp:cNvSpPr/>
      </dsp:nvSpPr>
      <dsp:spPr>
        <a:xfrm>
          <a:off x="906876" y="1444163"/>
          <a:ext cx="1213135" cy="9705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Convenient</a:t>
          </a:r>
        </a:p>
      </dsp:txBody>
      <dsp:txXfrm>
        <a:off x="935301" y="1472588"/>
        <a:ext cx="1156285" cy="913658"/>
      </dsp:txXfrm>
    </dsp:sp>
    <dsp:sp modelId="{CFE442F6-1307-4297-9FAD-9BDF54C2348F}">
      <dsp:nvSpPr>
        <dsp:cNvPr id="0" name=""/>
        <dsp:cNvSpPr/>
      </dsp:nvSpPr>
      <dsp:spPr>
        <a:xfrm rot="14400000">
          <a:off x="2092674" y="1452465"/>
          <a:ext cx="1908269" cy="49391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0078E9-9FD9-4321-9182-973B1585FE12}">
      <dsp:nvSpPr>
        <dsp:cNvPr id="0" name=""/>
        <dsp:cNvSpPr/>
      </dsp:nvSpPr>
      <dsp:spPr>
        <a:xfrm>
          <a:off x="1963173" y="387866"/>
          <a:ext cx="1213135" cy="97050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Economical</a:t>
          </a:r>
        </a:p>
      </dsp:txBody>
      <dsp:txXfrm>
        <a:off x="1991598" y="416291"/>
        <a:ext cx="1156285" cy="913658"/>
      </dsp:txXfrm>
    </dsp:sp>
    <dsp:sp modelId="{4DF2D403-9225-42C6-97E4-47DFF2B5387E}">
      <dsp:nvSpPr>
        <dsp:cNvPr id="0" name=""/>
        <dsp:cNvSpPr/>
      </dsp:nvSpPr>
      <dsp:spPr>
        <a:xfrm rot="16200000">
          <a:off x="3058535" y="1193664"/>
          <a:ext cx="1908269" cy="49391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692271-C5A6-4826-9BE0-417E5DE03E15}">
      <dsp:nvSpPr>
        <dsp:cNvPr id="0" name=""/>
        <dsp:cNvSpPr/>
      </dsp:nvSpPr>
      <dsp:spPr>
        <a:xfrm>
          <a:off x="3406102" y="1234"/>
          <a:ext cx="1213135" cy="97050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Transparent</a:t>
          </a:r>
        </a:p>
      </dsp:txBody>
      <dsp:txXfrm>
        <a:off x="3434527" y="29659"/>
        <a:ext cx="1156285" cy="913658"/>
      </dsp:txXfrm>
    </dsp:sp>
    <dsp:sp modelId="{8CEF0889-6D73-47BF-B323-C184E1096948}">
      <dsp:nvSpPr>
        <dsp:cNvPr id="0" name=""/>
        <dsp:cNvSpPr/>
      </dsp:nvSpPr>
      <dsp:spPr>
        <a:xfrm rot="18000000">
          <a:off x="4024397" y="1452465"/>
          <a:ext cx="1908269" cy="49391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4468DE-382F-4F6E-A052-AAF07DCBDCCF}">
      <dsp:nvSpPr>
        <dsp:cNvPr id="0" name=""/>
        <dsp:cNvSpPr/>
      </dsp:nvSpPr>
      <dsp:spPr>
        <a:xfrm>
          <a:off x="4849031" y="387866"/>
          <a:ext cx="1213135" cy="97050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Diversification</a:t>
          </a:r>
        </a:p>
      </dsp:txBody>
      <dsp:txXfrm>
        <a:off x="4877456" y="416291"/>
        <a:ext cx="1156285" cy="913658"/>
      </dsp:txXfrm>
    </dsp:sp>
    <dsp:sp modelId="{4AEBDDB0-0DAE-40A0-B512-AA7813F6B06F}">
      <dsp:nvSpPr>
        <dsp:cNvPr id="0" name=""/>
        <dsp:cNvSpPr/>
      </dsp:nvSpPr>
      <dsp:spPr>
        <a:xfrm rot="19800000">
          <a:off x="4731457" y="2159525"/>
          <a:ext cx="1908269" cy="49391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853E99-0827-4781-976A-E6A0BB0A5EE1}">
      <dsp:nvSpPr>
        <dsp:cNvPr id="0" name=""/>
        <dsp:cNvSpPr/>
      </dsp:nvSpPr>
      <dsp:spPr>
        <a:xfrm>
          <a:off x="5905329" y="1444163"/>
          <a:ext cx="1213135" cy="9705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Indirect participation in  capital market</a:t>
          </a:r>
        </a:p>
      </dsp:txBody>
      <dsp:txXfrm>
        <a:off x="5933754" y="1472588"/>
        <a:ext cx="1156285" cy="913658"/>
      </dsp:txXfrm>
    </dsp:sp>
    <dsp:sp modelId="{1DB68E01-DF73-4C6D-BBFA-6FB15818C442}">
      <dsp:nvSpPr>
        <dsp:cNvPr id="0" name=""/>
        <dsp:cNvSpPr/>
      </dsp:nvSpPr>
      <dsp:spPr>
        <a:xfrm>
          <a:off x="4990259" y="3125387"/>
          <a:ext cx="1908269" cy="49391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ECBCA-7C03-4AE3-BCF1-9C78A12DDD4C}">
      <dsp:nvSpPr>
        <dsp:cNvPr id="0" name=""/>
        <dsp:cNvSpPr/>
      </dsp:nvSpPr>
      <dsp:spPr>
        <a:xfrm>
          <a:off x="6291960" y="2887092"/>
          <a:ext cx="1213135" cy="9705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a:latin typeface="Calibri" pitchFamily="34" charset="0"/>
              <a:cs typeface="Calibri" pitchFamily="34" charset="0"/>
            </a:rPr>
            <a:t>Returns based on market performance</a:t>
          </a:r>
        </a:p>
      </dsp:txBody>
      <dsp:txXfrm>
        <a:off x="6320385" y="2915517"/>
        <a:ext cx="1156285" cy="9136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535331" y="225"/>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Invests in equities and equity related instruments of companies</a:t>
          </a:r>
        </a:p>
      </dsp:txBody>
      <dsp:txXfrm rot="10800000">
        <a:off x="1798415" y="225"/>
        <a:ext cx="4787928" cy="1052337"/>
      </dsp:txXfrm>
    </dsp:sp>
    <dsp:sp modelId="{034E99EA-F8C5-49B3-AA43-BB4D0670653D}">
      <dsp:nvSpPr>
        <dsp:cNvPr id="0" name=""/>
        <dsp:cNvSpPr/>
      </dsp:nvSpPr>
      <dsp:spPr>
        <a:xfrm>
          <a:off x="1009163" y="225"/>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04419" y="1331998"/>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Seeking long term growth, but volatile in the short term</a:t>
          </a:r>
        </a:p>
      </dsp:txBody>
      <dsp:txXfrm rot="10800000">
        <a:off x="1767503" y="1331998"/>
        <a:ext cx="4787928" cy="1052337"/>
      </dsp:txXfrm>
    </dsp:sp>
    <dsp:sp modelId="{57364708-3647-4A32-B392-41851CC424F5}">
      <dsp:nvSpPr>
        <dsp:cNvPr id="0" name=""/>
        <dsp:cNvSpPr/>
      </dsp:nvSpPr>
      <dsp:spPr>
        <a:xfrm>
          <a:off x="1009163" y="1366693"/>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535331" y="2733161"/>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Suitable for investors with higher risk appetite and longer investment horizon</a:t>
          </a:r>
        </a:p>
      </dsp:txBody>
      <dsp:txXfrm rot="10800000">
        <a:off x="1798415" y="2733161"/>
        <a:ext cx="4787928" cy="1052337"/>
      </dsp:txXfrm>
    </dsp:sp>
    <dsp:sp modelId="{127D1CF7-232F-496C-9631-8F7E8FF3D855}">
      <dsp:nvSpPr>
        <dsp:cNvPr id="0" name=""/>
        <dsp:cNvSpPr/>
      </dsp:nvSpPr>
      <dsp:spPr>
        <a:xfrm>
          <a:off x="1009163" y="2733161"/>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539555" y="547"/>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 in different types of fixed income securities</a:t>
          </a:r>
        </a:p>
      </dsp:txBody>
      <dsp:txXfrm rot="10800000">
        <a:off x="1803105" y="547"/>
        <a:ext cx="4802380" cy="1054199"/>
      </dsp:txXfrm>
    </dsp:sp>
    <dsp:sp modelId="{034E99EA-F8C5-49B3-AA43-BB4D0670653D}">
      <dsp:nvSpPr>
        <dsp:cNvPr id="0" name=""/>
        <dsp:cNvSpPr/>
      </dsp:nvSpPr>
      <dsp:spPr>
        <a:xfrm>
          <a:off x="1012455" y="547"/>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08551" y="1334676"/>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Aims to earn interest income and capital appreciation</a:t>
          </a:r>
        </a:p>
      </dsp:txBody>
      <dsp:txXfrm rot="10800000">
        <a:off x="1772101" y="1334676"/>
        <a:ext cx="4802380" cy="1054199"/>
      </dsp:txXfrm>
    </dsp:sp>
    <dsp:sp modelId="{57364708-3647-4A32-B392-41851CC424F5}">
      <dsp:nvSpPr>
        <dsp:cNvPr id="0" name=""/>
        <dsp:cNvSpPr/>
      </dsp:nvSpPr>
      <dsp:spPr>
        <a:xfrm>
          <a:off x="1012455" y="1369433"/>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539555" y="2738319"/>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Suitable for investors seeking income at moderate risk</a:t>
          </a:r>
        </a:p>
      </dsp:txBody>
      <dsp:txXfrm rot="10800000">
        <a:off x="1803105" y="2738319"/>
        <a:ext cx="4802380" cy="1054199"/>
      </dsp:txXfrm>
    </dsp:sp>
    <dsp:sp modelId="{127D1CF7-232F-496C-9631-8F7E8FF3D855}">
      <dsp:nvSpPr>
        <dsp:cNvPr id="0" name=""/>
        <dsp:cNvSpPr/>
      </dsp:nvSpPr>
      <dsp:spPr>
        <a:xfrm>
          <a:off x="1012455" y="2738319"/>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607004" y="2144"/>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 in a mix of equities and debt</a:t>
          </a:r>
        </a:p>
      </dsp:txBody>
      <dsp:txXfrm rot="10800000">
        <a:off x="1912131" y="2144"/>
        <a:ext cx="4863519" cy="1220509"/>
      </dsp:txXfrm>
    </dsp:sp>
    <dsp:sp modelId="{034E99EA-F8C5-49B3-AA43-BB4D0670653D}">
      <dsp:nvSpPr>
        <dsp:cNvPr id="0" name=""/>
        <dsp:cNvSpPr/>
      </dsp:nvSpPr>
      <dsp:spPr>
        <a:xfrm>
          <a:off x="996749" y="2144"/>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75372" y="1546745"/>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b="0" i="0" kern="1200" dirty="0">
              <a:latin typeface="Arial" panose="020B0604020202020204" pitchFamily="34" charset="0"/>
              <a:cs typeface="Arial" panose="020B0604020202020204" pitchFamily="34" charset="0"/>
            </a:rPr>
            <a:t>Gain from a healthy dose of equities but the debt portion fortifies them against any downturn</a:t>
          </a:r>
          <a:endParaRPr lang="en-IN" sz="2200" kern="1200" dirty="0">
            <a:latin typeface="Arial" panose="020B0604020202020204" pitchFamily="34" charset="0"/>
            <a:cs typeface="Arial" panose="020B0604020202020204" pitchFamily="34" charset="0"/>
          </a:endParaRPr>
        </a:p>
      </dsp:txBody>
      <dsp:txXfrm rot="10800000">
        <a:off x="1880499" y="1546745"/>
        <a:ext cx="4863519" cy="1220509"/>
      </dsp:txXfrm>
    </dsp:sp>
    <dsp:sp modelId="{57364708-3647-4A32-B392-41851CC424F5}">
      <dsp:nvSpPr>
        <dsp:cNvPr id="0" name=""/>
        <dsp:cNvSpPr/>
      </dsp:nvSpPr>
      <dsp:spPr>
        <a:xfrm>
          <a:off x="996749" y="1586985"/>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607004" y="3171826"/>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b="0" i="0" kern="1200" dirty="0">
              <a:latin typeface="Arial" panose="020B0604020202020204" pitchFamily="34" charset="0"/>
              <a:cs typeface="Arial" panose="020B0604020202020204" pitchFamily="34" charset="0"/>
            </a:rPr>
            <a:t>Ideal for investors who are looking for a mixture of safety, income and modest capital appreciation</a:t>
          </a:r>
          <a:endParaRPr lang="en-IN" sz="2200" kern="1200" dirty="0">
            <a:latin typeface="Arial" panose="020B0604020202020204" pitchFamily="34" charset="0"/>
            <a:cs typeface="Arial" panose="020B0604020202020204" pitchFamily="34" charset="0"/>
          </a:endParaRPr>
        </a:p>
      </dsp:txBody>
      <dsp:txXfrm rot="10800000">
        <a:off x="1912131" y="3171826"/>
        <a:ext cx="4863519" cy="1220509"/>
      </dsp:txXfrm>
    </dsp:sp>
    <dsp:sp modelId="{127D1CF7-232F-496C-9631-8F7E8FF3D855}">
      <dsp:nvSpPr>
        <dsp:cNvPr id="0" name=""/>
        <dsp:cNvSpPr/>
      </dsp:nvSpPr>
      <dsp:spPr>
        <a:xfrm>
          <a:off x="996749" y="3171826"/>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2A646-455B-4E1B-BE9A-FDAFDDDBE4AD}">
      <dsp:nvSpPr>
        <dsp:cNvPr id="0" name=""/>
        <dsp:cNvSpPr/>
      </dsp:nvSpPr>
      <dsp:spPr>
        <a:xfrm rot="5400000">
          <a:off x="6286795" y="-2688644"/>
          <a:ext cx="687851" cy="624067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Mutual Fund investing more than 65% of its corpus in equities and equity related products.</a:t>
          </a:r>
        </a:p>
      </dsp:txBody>
      <dsp:txXfrm rot="-5400000">
        <a:off x="3510382" y="121347"/>
        <a:ext cx="6207100" cy="620695"/>
      </dsp:txXfrm>
    </dsp:sp>
    <dsp:sp modelId="{CDAF0939-A1C9-45FE-B9F4-A1C80BB5845C}">
      <dsp:nvSpPr>
        <dsp:cNvPr id="0" name=""/>
        <dsp:cNvSpPr/>
      </dsp:nvSpPr>
      <dsp:spPr>
        <a:xfrm>
          <a:off x="0" y="1787"/>
          <a:ext cx="3510381" cy="8598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Asset Class</a:t>
          </a:r>
        </a:p>
      </dsp:txBody>
      <dsp:txXfrm>
        <a:off x="41973" y="43760"/>
        <a:ext cx="3426435" cy="775868"/>
      </dsp:txXfrm>
    </dsp:sp>
    <dsp:sp modelId="{F694FB40-A60F-416B-9555-19DFB94D406E}">
      <dsp:nvSpPr>
        <dsp:cNvPr id="0" name=""/>
        <dsp:cNvSpPr/>
      </dsp:nvSpPr>
      <dsp:spPr>
        <a:xfrm rot="5400000">
          <a:off x="6286795" y="-1785839"/>
          <a:ext cx="687851" cy="624067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Tax saving u/s 80C up to investment of Rs. 1.5 Lakh</a:t>
          </a:r>
        </a:p>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Wealth creation</a:t>
          </a:r>
        </a:p>
      </dsp:txBody>
      <dsp:txXfrm rot="-5400000">
        <a:off x="3510382" y="1024152"/>
        <a:ext cx="6207100" cy="620695"/>
      </dsp:txXfrm>
    </dsp:sp>
    <dsp:sp modelId="{784BF8C8-D9F7-4F94-AB53-0453A2C84D4B}">
      <dsp:nvSpPr>
        <dsp:cNvPr id="0" name=""/>
        <dsp:cNvSpPr/>
      </dsp:nvSpPr>
      <dsp:spPr>
        <a:xfrm>
          <a:off x="0" y="904592"/>
          <a:ext cx="3510381" cy="8598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Benefits</a:t>
          </a:r>
        </a:p>
      </dsp:txBody>
      <dsp:txXfrm>
        <a:off x="41973" y="946565"/>
        <a:ext cx="3426435" cy="775868"/>
      </dsp:txXfrm>
    </dsp:sp>
    <dsp:sp modelId="{7F4CAFCE-089F-46CB-9251-CDC3590FFF3C}">
      <dsp:nvSpPr>
        <dsp:cNvPr id="0" name=""/>
        <dsp:cNvSpPr/>
      </dsp:nvSpPr>
      <dsp:spPr>
        <a:xfrm rot="5400000">
          <a:off x="6286795" y="-883034"/>
          <a:ext cx="687851" cy="62406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Growth – Profits added back to the value of investment</a:t>
          </a:r>
        </a:p>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Dividend – Profits paid out to the investor</a:t>
          </a:r>
        </a:p>
      </dsp:txBody>
      <dsp:txXfrm rot="-5400000">
        <a:off x="3510382" y="1926957"/>
        <a:ext cx="6207100" cy="620695"/>
      </dsp:txXfrm>
    </dsp:sp>
    <dsp:sp modelId="{0E58A97A-CE5D-4E83-9F58-BF0F3FBC7237}">
      <dsp:nvSpPr>
        <dsp:cNvPr id="0" name=""/>
        <dsp:cNvSpPr/>
      </dsp:nvSpPr>
      <dsp:spPr>
        <a:xfrm>
          <a:off x="0" y="1807397"/>
          <a:ext cx="3510381" cy="85981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Choice of Investing</a:t>
          </a:r>
        </a:p>
      </dsp:txBody>
      <dsp:txXfrm>
        <a:off x="41973" y="1849370"/>
        <a:ext cx="3426435" cy="775868"/>
      </dsp:txXfrm>
    </dsp:sp>
    <dsp:sp modelId="{C892407B-E0A0-42BA-B83F-8BEAE847CD80}">
      <dsp:nvSpPr>
        <dsp:cNvPr id="0" name=""/>
        <dsp:cNvSpPr/>
      </dsp:nvSpPr>
      <dsp:spPr>
        <a:xfrm rot="5400000">
          <a:off x="6286795" y="19770"/>
          <a:ext cx="687851" cy="624067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Minimum investment amount Rs 500</a:t>
          </a:r>
        </a:p>
        <a:p>
          <a:pPr marL="114300" lvl="1" indent="-114300" algn="l" defTabSz="622300">
            <a:lnSpc>
              <a:spcPct val="90000"/>
            </a:lnSpc>
            <a:spcBef>
              <a:spcPct val="0"/>
            </a:spcBef>
            <a:spcAft>
              <a:spcPct val="15000"/>
            </a:spcAft>
            <a:buChar char="••"/>
          </a:pPr>
          <a:r>
            <a:rPr lang="en-US" sz="1400" kern="1200" dirty="0">
              <a:latin typeface="Calibri" pitchFamily="34" charset="0"/>
              <a:cs typeface="Calibri" pitchFamily="34" charset="0"/>
            </a:rPr>
            <a:t>Lock in period 3 years</a:t>
          </a:r>
        </a:p>
      </dsp:txBody>
      <dsp:txXfrm rot="-5400000">
        <a:off x="3510382" y="2829761"/>
        <a:ext cx="6207100" cy="620695"/>
      </dsp:txXfrm>
    </dsp:sp>
    <dsp:sp modelId="{7ECC6C3E-D37A-46CF-8371-3B778B304CF3}">
      <dsp:nvSpPr>
        <dsp:cNvPr id="0" name=""/>
        <dsp:cNvSpPr/>
      </dsp:nvSpPr>
      <dsp:spPr>
        <a:xfrm>
          <a:off x="0" y="2710202"/>
          <a:ext cx="3510381" cy="85981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a:latin typeface="Calibri" pitchFamily="34" charset="0"/>
              <a:cs typeface="Calibri" pitchFamily="34" charset="0"/>
            </a:rPr>
            <a:t>Misc. Features</a:t>
          </a:r>
        </a:p>
      </dsp:txBody>
      <dsp:txXfrm>
        <a:off x="41973" y="2752175"/>
        <a:ext cx="3426435" cy="7758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AF502-7548-4D70-97A0-9FA28371BD23}">
      <dsp:nvSpPr>
        <dsp:cNvPr id="0" name=""/>
        <dsp:cNvSpPr/>
      </dsp:nvSpPr>
      <dsp:spPr>
        <a:xfrm>
          <a:off x="4683" y="232809"/>
          <a:ext cx="2617583" cy="59277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a:latin typeface="Calibri" pitchFamily="34" charset="0"/>
              <a:cs typeface="Calibri" pitchFamily="34" charset="0"/>
            </a:rPr>
            <a:t>Agro Based</a:t>
          </a:r>
        </a:p>
      </dsp:txBody>
      <dsp:txXfrm>
        <a:off x="301071" y="232809"/>
        <a:ext cx="2024807" cy="592776"/>
      </dsp:txXfrm>
    </dsp:sp>
    <dsp:sp modelId="{502A5EEA-FC02-48A4-888D-7D6A94D37CF9}">
      <dsp:nvSpPr>
        <dsp:cNvPr id="0" name=""/>
        <dsp:cNvSpPr/>
      </dsp:nvSpPr>
      <dsp:spPr>
        <a:xfrm>
          <a:off x="2429614" y="283195"/>
          <a:ext cx="5691584" cy="492004"/>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l" defTabSz="622300">
            <a:lnSpc>
              <a:spcPct val="90000"/>
            </a:lnSpc>
            <a:spcBef>
              <a:spcPct val="0"/>
            </a:spcBef>
            <a:spcAft>
              <a:spcPct val="35000"/>
            </a:spcAft>
          </a:pPr>
          <a:r>
            <a:rPr lang="en-US" sz="1400" kern="1200" dirty="0">
              <a:latin typeface="Calibri" pitchFamily="34" charset="0"/>
              <a:cs typeface="Calibri" pitchFamily="34" charset="0"/>
            </a:rPr>
            <a:t>Wheat, Corn, Cotton, Oilseeds, etc</a:t>
          </a:r>
        </a:p>
      </dsp:txBody>
      <dsp:txXfrm>
        <a:off x="2675616" y="283195"/>
        <a:ext cx="5199580" cy="492004"/>
      </dsp:txXfrm>
    </dsp:sp>
    <dsp:sp modelId="{15B3F095-8FA3-4CCB-AEAA-CAF4892F6B9C}">
      <dsp:nvSpPr>
        <dsp:cNvPr id="0" name=""/>
        <dsp:cNvSpPr/>
      </dsp:nvSpPr>
      <dsp:spPr>
        <a:xfrm>
          <a:off x="4683" y="908575"/>
          <a:ext cx="2617583" cy="59277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a:latin typeface="Calibri" pitchFamily="34" charset="0"/>
              <a:cs typeface="Calibri" pitchFamily="34" charset="0"/>
            </a:rPr>
            <a:t>Metals</a:t>
          </a:r>
        </a:p>
      </dsp:txBody>
      <dsp:txXfrm>
        <a:off x="301071" y="908575"/>
        <a:ext cx="2024807" cy="592776"/>
      </dsp:txXfrm>
    </dsp:sp>
    <dsp:sp modelId="{50121EE0-A3CC-43FE-ABE3-0C36EE6DE9E0}">
      <dsp:nvSpPr>
        <dsp:cNvPr id="0" name=""/>
        <dsp:cNvSpPr/>
      </dsp:nvSpPr>
      <dsp:spPr>
        <a:xfrm>
          <a:off x="2429614" y="958961"/>
          <a:ext cx="5691584" cy="492004"/>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l" defTabSz="622300">
            <a:lnSpc>
              <a:spcPct val="90000"/>
            </a:lnSpc>
            <a:spcBef>
              <a:spcPct val="0"/>
            </a:spcBef>
            <a:spcAft>
              <a:spcPct val="35000"/>
            </a:spcAft>
          </a:pPr>
          <a:r>
            <a:rPr lang="en-US" sz="1400" kern="1200" dirty="0">
              <a:latin typeface="Calibri" pitchFamily="34" charset="0"/>
              <a:cs typeface="Calibri" pitchFamily="34" charset="0"/>
            </a:rPr>
            <a:t>Aluminum, Nickel, Copper, etc</a:t>
          </a:r>
        </a:p>
      </dsp:txBody>
      <dsp:txXfrm>
        <a:off x="2675616" y="958961"/>
        <a:ext cx="5199580" cy="492004"/>
      </dsp:txXfrm>
    </dsp:sp>
    <dsp:sp modelId="{40E9AD30-92D1-444B-B410-E5FA1CD56CDD}">
      <dsp:nvSpPr>
        <dsp:cNvPr id="0" name=""/>
        <dsp:cNvSpPr/>
      </dsp:nvSpPr>
      <dsp:spPr>
        <a:xfrm>
          <a:off x="4683" y="1584340"/>
          <a:ext cx="2617583" cy="59277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a:latin typeface="Calibri" pitchFamily="34" charset="0"/>
              <a:cs typeface="Calibri" pitchFamily="34" charset="0"/>
            </a:rPr>
            <a:t>Bullion</a:t>
          </a:r>
        </a:p>
      </dsp:txBody>
      <dsp:txXfrm>
        <a:off x="301071" y="1584340"/>
        <a:ext cx="2024807" cy="592776"/>
      </dsp:txXfrm>
    </dsp:sp>
    <dsp:sp modelId="{926D89D8-2F68-4B99-BBA7-73FE7EED9C8E}">
      <dsp:nvSpPr>
        <dsp:cNvPr id="0" name=""/>
        <dsp:cNvSpPr/>
      </dsp:nvSpPr>
      <dsp:spPr>
        <a:xfrm>
          <a:off x="2429614" y="1634726"/>
          <a:ext cx="5691584" cy="492004"/>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l" defTabSz="622300">
            <a:lnSpc>
              <a:spcPct val="90000"/>
            </a:lnSpc>
            <a:spcBef>
              <a:spcPct val="0"/>
            </a:spcBef>
            <a:spcAft>
              <a:spcPct val="35000"/>
            </a:spcAft>
          </a:pPr>
          <a:r>
            <a:rPr lang="en-US" sz="1400" kern="1200" dirty="0">
              <a:latin typeface="Calibri" pitchFamily="34" charset="0"/>
              <a:cs typeface="Calibri" pitchFamily="34" charset="0"/>
            </a:rPr>
            <a:t>Gold, Silver, Platinum, etc</a:t>
          </a:r>
        </a:p>
      </dsp:txBody>
      <dsp:txXfrm>
        <a:off x="2675616" y="1634726"/>
        <a:ext cx="5199580" cy="492004"/>
      </dsp:txXfrm>
    </dsp:sp>
    <dsp:sp modelId="{59271415-5DB8-4795-9B54-A87A72C1562D}">
      <dsp:nvSpPr>
        <dsp:cNvPr id="0" name=""/>
        <dsp:cNvSpPr/>
      </dsp:nvSpPr>
      <dsp:spPr>
        <a:xfrm>
          <a:off x="4683" y="2260106"/>
          <a:ext cx="2617583" cy="59277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a:latin typeface="Calibri" pitchFamily="34" charset="0"/>
              <a:cs typeface="Calibri" pitchFamily="34" charset="0"/>
            </a:rPr>
            <a:t>Soft</a:t>
          </a:r>
        </a:p>
      </dsp:txBody>
      <dsp:txXfrm>
        <a:off x="301071" y="2260106"/>
        <a:ext cx="2024807" cy="592776"/>
      </dsp:txXfrm>
    </dsp:sp>
    <dsp:sp modelId="{09ACF367-8D70-423C-B296-9C65ABCD0F0C}">
      <dsp:nvSpPr>
        <dsp:cNvPr id="0" name=""/>
        <dsp:cNvSpPr/>
      </dsp:nvSpPr>
      <dsp:spPr>
        <a:xfrm>
          <a:off x="2429614" y="2310492"/>
          <a:ext cx="5691584" cy="492004"/>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l" defTabSz="622300">
            <a:lnSpc>
              <a:spcPct val="90000"/>
            </a:lnSpc>
            <a:spcBef>
              <a:spcPct val="0"/>
            </a:spcBef>
            <a:spcAft>
              <a:spcPct val="35000"/>
            </a:spcAft>
          </a:pPr>
          <a:r>
            <a:rPr lang="en-US" sz="1400" kern="1200" dirty="0">
              <a:latin typeface="Calibri" pitchFamily="34" charset="0"/>
              <a:cs typeface="Calibri" pitchFamily="34" charset="0"/>
            </a:rPr>
            <a:t>Coffee, Cocoa, Sugar, etc</a:t>
          </a:r>
        </a:p>
      </dsp:txBody>
      <dsp:txXfrm>
        <a:off x="2675616" y="2310492"/>
        <a:ext cx="5199580" cy="492004"/>
      </dsp:txXfrm>
    </dsp:sp>
    <dsp:sp modelId="{AFE074D9-C236-4F6F-8DF4-CB36FB8D7203}">
      <dsp:nvSpPr>
        <dsp:cNvPr id="0" name=""/>
        <dsp:cNvSpPr/>
      </dsp:nvSpPr>
      <dsp:spPr>
        <a:xfrm>
          <a:off x="4683" y="2935871"/>
          <a:ext cx="2617583" cy="592776"/>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a:latin typeface="Calibri" pitchFamily="34" charset="0"/>
              <a:cs typeface="Calibri" pitchFamily="34" charset="0"/>
            </a:rPr>
            <a:t>Energy</a:t>
          </a:r>
        </a:p>
      </dsp:txBody>
      <dsp:txXfrm>
        <a:off x="301071" y="2935871"/>
        <a:ext cx="2024807" cy="592776"/>
      </dsp:txXfrm>
    </dsp:sp>
    <dsp:sp modelId="{E4A08175-CFBA-4C96-A395-ADD16D43FD65}">
      <dsp:nvSpPr>
        <dsp:cNvPr id="0" name=""/>
        <dsp:cNvSpPr/>
      </dsp:nvSpPr>
      <dsp:spPr>
        <a:xfrm>
          <a:off x="2429614" y="2986257"/>
          <a:ext cx="5691584" cy="492004"/>
        </a:xfrm>
        <a:prstGeom prst="chevron">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l" defTabSz="622300">
            <a:lnSpc>
              <a:spcPct val="90000"/>
            </a:lnSpc>
            <a:spcBef>
              <a:spcPct val="0"/>
            </a:spcBef>
            <a:spcAft>
              <a:spcPct val="35000"/>
            </a:spcAft>
          </a:pPr>
          <a:r>
            <a:rPr lang="en-US" sz="1400" kern="1200" dirty="0">
              <a:latin typeface="Calibri" pitchFamily="34" charset="0"/>
              <a:cs typeface="Calibri" pitchFamily="34" charset="0"/>
            </a:rPr>
            <a:t>Crude oil, Natural gas, Gasoline, etc</a:t>
          </a:r>
        </a:p>
      </dsp:txBody>
      <dsp:txXfrm>
        <a:off x="2675616" y="2986257"/>
        <a:ext cx="5199580" cy="49200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ED42969-2CD5-4526-89E2-BDE6262BDB32}" type="datetimeFigureOut">
              <a:rPr lang="en-US" smtClean="0"/>
              <a:pPr/>
              <a:t>7/22/2022</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B38807BF-2558-4F95-969F-4267688A35B2}" type="slidenum">
              <a:rPr lang="en-US" smtClean="0"/>
              <a:pPr/>
              <a:t>‹#›</a:t>
            </a:fld>
            <a:endParaRPr lang="en-US"/>
          </a:p>
        </p:txBody>
      </p:sp>
    </p:spTree>
    <p:extLst>
      <p:ext uri="{BB962C8B-B14F-4D97-AF65-F5344CB8AC3E}">
        <p14:creationId xmlns:p14="http://schemas.microsoft.com/office/powerpoint/2010/main" val="6967033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95008" y="4387136"/>
            <a:ext cx="5560059" cy="4156234"/>
          </a:xfrm>
          <a:prstGeom prst="rect">
            <a:avLst/>
          </a:prstGeom>
          <a:noFill/>
          <a:ln>
            <a:noFill/>
          </a:ln>
        </p:spPr>
        <p:txBody>
          <a:bodyPr lIns="92476" tIns="92476" rIns="92476" bIns="92476"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24848441"/>
      </p:ext>
    </p:extLst>
  </p:cSld>
  <p:clrMap bg1="lt1" tx1="dk1" bg2="dk2" tx2="lt2" accent1="accent1" accent2="accent2" accent3="accent3" accent4="accent4" accent5="accent5" accent6="accent6" hlink="hlink" folHlink="folHlink"/>
  <p:hf sldNum="0" hdr="0" ftr="0" dt="0"/>
  <p:notesStyle>
    <a:lvl1pPr marL="0" algn="l" defTabSz="1188478" rtl="0" eaLnBrk="1" latinLnBrk="0" hangingPunct="1">
      <a:defRPr sz="1600" kern="1200">
        <a:solidFill>
          <a:schemeClr val="tx1"/>
        </a:solidFill>
        <a:latin typeface="+mn-lt"/>
        <a:ea typeface="+mn-ea"/>
        <a:cs typeface="+mn-cs"/>
      </a:defRPr>
    </a:lvl1pPr>
    <a:lvl2pPr marL="594241" algn="l" defTabSz="1188478" rtl="0" eaLnBrk="1" latinLnBrk="0" hangingPunct="1">
      <a:defRPr sz="1600" kern="1200">
        <a:solidFill>
          <a:schemeClr val="tx1"/>
        </a:solidFill>
        <a:latin typeface="+mn-lt"/>
        <a:ea typeface="+mn-ea"/>
        <a:cs typeface="+mn-cs"/>
      </a:defRPr>
    </a:lvl2pPr>
    <a:lvl3pPr marL="1188478" algn="l" defTabSz="1188478" rtl="0" eaLnBrk="1" latinLnBrk="0" hangingPunct="1">
      <a:defRPr sz="1600" kern="1200">
        <a:solidFill>
          <a:schemeClr val="tx1"/>
        </a:solidFill>
        <a:latin typeface="+mn-lt"/>
        <a:ea typeface="+mn-ea"/>
        <a:cs typeface="+mn-cs"/>
      </a:defRPr>
    </a:lvl3pPr>
    <a:lvl4pPr marL="1782726" algn="l" defTabSz="1188478" rtl="0" eaLnBrk="1" latinLnBrk="0" hangingPunct="1">
      <a:defRPr sz="1600" kern="1200">
        <a:solidFill>
          <a:schemeClr val="tx1"/>
        </a:solidFill>
        <a:latin typeface="+mn-lt"/>
        <a:ea typeface="+mn-ea"/>
        <a:cs typeface="+mn-cs"/>
      </a:defRPr>
    </a:lvl4pPr>
    <a:lvl5pPr marL="2376967" algn="l" defTabSz="1188478" rtl="0" eaLnBrk="1" latinLnBrk="0" hangingPunct="1">
      <a:defRPr sz="1600" kern="1200">
        <a:solidFill>
          <a:schemeClr val="tx1"/>
        </a:solidFill>
        <a:latin typeface="+mn-lt"/>
        <a:ea typeface="+mn-ea"/>
        <a:cs typeface="+mn-cs"/>
      </a:defRPr>
    </a:lvl5pPr>
    <a:lvl6pPr marL="2971205" algn="l" defTabSz="1188478" rtl="0" eaLnBrk="1" latinLnBrk="0" hangingPunct="1">
      <a:defRPr sz="1600" kern="1200">
        <a:solidFill>
          <a:schemeClr val="tx1"/>
        </a:solidFill>
        <a:latin typeface="+mn-lt"/>
        <a:ea typeface="+mn-ea"/>
        <a:cs typeface="+mn-cs"/>
      </a:defRPr>
    </a:lvl6pPr>
    <a:lvl7pPr marL="3565443" algn="l" defTabSz="1188478" rtl="0" eaLnBrk="1" latinLnBrk="0" hangingPunct="1">
      <a:defRPr sz="1600" kern="1200">
        <a:solidFill>
          <a:schemeClr val="tx1"/>
        </a:solidFill>
        <a:latin typeface="+mn-lt"/>
        <a:ea typeface="+mn-ea"/>
        <a:cs typeface="+mn-cs"/>
      </a:defRPr>
    </a:lvl7pPr>
    <a:lvl8pPr marL="4159683" algn="l" defTabSz="1188478" rtl="0" eaLnBrk="1" latinLnBrk="0" hangingPunct="1">
      <a:defRPr sz="1600" kern="1200">
        <a:solidFill>
          <a:schemeClr val="tx1"/>
        </a:solidFill>
        <a:latin typeface="+mn-lt"/>
        <a:ea typeface="+mn-ea"/>
        <a:cs typeface="+mn-cs"/>
      </a:defRPr>
    </a:lvl8pPr>
    <a:lvl9pPr marL="4753931" algn="l" defTabSz="11884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692150"/>
            <a:ext cx="6594475" cy="346392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a:xfrm>
            <a:off x="3936841" y="8772007"/>
            <a:ext cx="3012138" cy="462182"/>
          </a:xfrm>
          <a:prstGeom prst="rect">
            <a:avLst/>
          </a:prstGeom>
        </p:spPr>
        <p:txBody>
          <a:bodyPr lIns="92492" tIns="46246" rIns="92492" bIns="46246"/>
          <a:lstStyle/>
          <a:p>
            <a:fld id="{B6246763-AD9A-465B-84A0-AF2BB578B1F3}" type="slidenum">
              <a:rPr lang="en-IN" smtClean="0"/>
              <a:pPr/>
              <a:t>14</a:t>
            </a:fld>
            <a:endParaRPr lang="en-IN"/>
          </a:p>
        </p:txBody>
      </p:sp>
      <p:sp>
        <p:nvSpPr>
          <p:cNvPr id="5" name="Header Placeholder 4"/>
          <p:cNvSpPr>
            <a:spLocks noGrp="1"/>
          </p:cNvSpPr>
          <p:nvPr>
            <p:ph type="hdr" sz="quarter" idx="10"/>
          </p:nvPr>
        </p:nvSpPr>
        <p:spPr>
          <a:xfrm>
            <a:off x="0" y="0"/>
            <a:ext cx="3012138" cy="462182"/>
          </a:xfrm>
          <a:prstGeom prst="rect">
            <a:avLst/>
          </a:prstGeom>
        </p:spPr>
        <p:txBody>
          <a:bodyPr lIns="92492" tIns="46246" rIns="92492" bIns="46246"/>
          <a:lstStyle/>
          <a:p>
            <a:r>
              <a:rPr lang="en-IN"/>
              <a:t>1</a:t>
            </a:r>
          </a:p>
        </p:txBody>
      </p:sp>
    </p:spTree>
    <p:extLst>
      <p:ext uri="{BB962C8B-B14F-4D97-AF65-F5344CB8AC3E}">
        <p14:creationId xmlns:p14="http://schemas.microsoft.com/office/powerpoint/2010/main" val="405411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48</a:t>
            </a:fld>
            <a:endParaRPr lang="en-IN"/>
          </a:p>
        </p:txBody>
      </p:sp>
    </p:spTree>
    <p:extLst>
      <p:ext uri="{BB962C8B-B14F-4D97-AF65-F5344CB8AC3E}">
        <p14:creationId xmlns:p14="http://schemas.microsoft.com/office/powerpoint/2010/main" val="1367324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58</a:t>
            </a:fld>
            <a:endParaRPr lang="en-IN"/>
          </a:p>
        </p:txBody>
      </p:sp>
    </p:spTree>
    <p:extLst>
      <p:ext uri="{BB962C8B-B14F-4D97-AF65-F5344CB8AC3E}">
        <p14:creationId xmlns:p14="http://schemas.microsoft.com/office/powerpoint/2010/main" val="4174677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59</a:t>
            </a:fld>
            <a:endParaRPr lang="en-IN"/>
          </a:p>
        </p:txBody>
      </p:sp>
    </p:spTree>
    <p:extLst>
      <p:ext uri="{BB962C8B-B14F-4D97-AF65-F5344CB8AC3E}">
        <p14:creationId xmlns:p14="http://schemas.microsoft.com/office/powerpoint/2010/main" val="137509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328497" y="2493741"/>
            <a:ext cx="6030028" cy="1443305"/>
          </a:xfrm>
          <a:prstGeom prst="rect">
            <a:avLst/>
          </a:prstGeom>
        </p:spPr>
        <p:txBody>
          <a:bodyPr lIns="118823" tIns="118823" rIns="118823" bIns="118823" anchor="b" anchorCtr="0"/>
          <a:lstStyle>
            <a:lvl1pPr lvl="0">
              <a:spcBef>
                <a:spcPts val="0"/>
              </a:spcBef>
              <a:buSzPct val="100000"/>
              <a:defRPr sz="4700"/>
            </a:lvl1pPr>
            <a:lvl2pPr lvl="1">
              <a:spcBef>
                <a:spcPts val="0"/>
              </a:spcBef>
              <a:buSzPct val="100000"/>
              <a:defRPr sz="4700"/>
            </a:lvl2pPr>
            <a:lvl3pPr lvl="2">
              <a:spcBef>
                <a:spcPts val="0"/>
              </a:spcBef>
              <a:buSzPct val="100000"/>
              <a:defRPr sz="4700"/>
            </a:lvl3pPr>
            <a:lvl4pPr lvl="3">
              <a:spcBef>
                <a:spcPts val="0"/>
              </a:spcBef>
              <a:buSzPct val="100000"/>
              <a:defRPr sz="4700"/>
            </a:lvl4pPr>
            <a:lvl5pPr lvl="4">
              <a:spcBef>
                <a:spcPts val="0"/>
              </a:spcBef>
              <a:buSzPct val="100000"/>
              <a:defRPr sz="4700"/>
            </a:lvl5pPr>
            <a:lvl6pPr lvl="5">
              <a:spcBef>
                <a:spcPts val="0"/>
              </a:spcBef>
              <a:buSzPct val="100000"/>
              <a:defRPr sz="4700"/>
            </a:lvl6pPr>
            <a:lvl7pPr lvl="6">
              <a:spcBef>
                <a:spcPts val="0"/>
              </a:spcBef>
              <a:buSzPct val="100000"/>
              <a:defRPr sz="4700"/>
            </a:lvl7pPr>
            <a:lvl8pPr lvl="7">
              <a:spcBef>
                <a:spcPts val="0"/>
              </a:spcBef>
              <a:buSzPct val="100000"/>
              <a:defRPr sz="4700"/>
            </a:lvl8pPr>
            <a:lvl9pPr lvl="8">
              <a:spcBef>
                <a:spcPts val="0"/>
              </a:spcBef>
              <a:buSzPct val="100000"/>
              <a:defRPr sz="4700"/>
            </a:lvl9pPr>
          </a:lstStyle>
          <a:p>
            <a:endParaRPr/>
          </a:p>
        </p:txBody>
      </p:sp>
      <p:cxnSp>
        <p:nvCxnSpPr>
          <p:cNvPr id="10" name="Shape 10"/>
          <p:cNvCxnSpPr/>
          <p:nvPr/>
        </p:nvCxnSpPr>
        <p:spPr>
          <a:xfrm>
            <a:off x="-8017" y="4575214"/>
            <a:ext cx="12212817" cy="0"/>
          </a:xfrm>
          <a:prstGeom prst="straightConnector1">
            <a:avLst/>
          </a:prstGeom>
          <a:noFill/>
          <a:ln w="9525" cap="flat" cmpd="sng">
            <a:solidFill>
              <a:srgbClr val="000000"/>
            </a:solidFill>
            <a:prstDash val="solid"/>
            <a:round/>
            <a:headEnd type="none" w="lg" len="lg"/>
            <a:tailEnd type="none" w="lg" len="lg"/>
          </a:ln>
        </p:spPr>
      </p:cxnSp>
      <p:sp>
        <p:nvSpPr>
          <p:cNvPr id="11" name="Shape 11"/>
          <p:cNvSpPr/>
          <p:nvPr/>
        </p:nvSpPr>
        <p:spPr>
          <a:xfrm>
            <a:off x="1490212" y="4222413"/>
            <a:ext cx="755802" cy="705599"/>
          </a:xfrm>
          <a:prstGeom prst="ellipse">
            <a:avLst/>
          </a:prstGeom>
          <a:solidFill>
            <a:srgbClr val="FFCD00"/>
          </a:solidFill>
          <a:ln>
            <a:noFill/>
          </a:ln>
        </p:spPr>
        <p:txBody>
          <a:bodyPr lIns="118823" tIns="118823" rIns="118823" bIns="118823"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5831840"/>
            <a:ext cx="12188825" cy="568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2" name="Date Placeholder 1"/>
          <p:cNvSpPr>
            <a:spLocks noGrp="1"/>
          </p:cNvSpPr>
          <p:nvPr>
            <p:ph type="dt" sz="half" idx="10"/>
          </p:nvPr>
        </p:nvSpPr>
        <p:spPr>
          <a:xfrm>
            <a:off x="837982" y="5932594"/>
            <a:ext cx="2742486" cy="340784"/>
          </a:xfrm>
          <a:prstGeom prst="rect">
            <a:avLst/>
          </a:prstGeom>
        </p:spPr>
        <p:txBody>
          <a:bodyPr lIns="118845" tIns="59421" rIns="118845" bIns="59421"/>
          <a:lstStyle/>
          <a:p>
            <a:endParaRPr lang="en-US"/>
          </a:p>
        </p:txBody>
      </p:sp>
      <p:sp>
        <p:nvSpPr>
          <p:cNvPr id="3" name="Footer Placeholder 2"/>
          <p:cNvSpPr>
            <a:spLocks noGrp="1"/>
          </p:cNvSpPr>
          <p:nvPr>
            <p:ph type="ftr" sz="quarter" idx="11"/>
          </p:nvPr>
        </p:nvSpPr>
        <p:spPr>
          <a:xfrm>
            <a:off x="4037549" y="5932594"/>
            <a:ext cx="4113728" cy="340784"/>
          </a:xfrm>
          <a:prstGeom prst="rect">
            <a:avLst/>
          </a:prstGeom>
        </p:spPr>
        <p:txBody>
          <a:bodyPr lIns="118845" tIns="59421" rIns="118845" bIns="59421"/>
          <a:lstStyle>
            <a:lvl1pPr>
              <a:defRPr sz="1600" b="1" spc="65" baseline="0"/>
            </a:lvl1pPr>
          </a:lstStyle>
          <a:p>
            <a:r>
              <a:rPr lang="en-US"/>
              <a:t>www.ncfe.org.in</a:t>
            </a:r>
          </a:p>
        </p:txBody>
      </p:sp>
      <p:sp>
        <p:nvSpPr>
          <p:cNvPr id="5" name="Rectangle 4"/>
          <p:cNvSpPr/>
          <p:nvPr userDrawn="1"/>
        </p:nvSpPr>
        <p:spPr>
          <a:xfrm>
            <a:off x="11350843" y="0"/>
            <a:ext cx="837982" cy="5689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7" name="Title 1"/>
          <p:cNvSpPr>
            <a:spLocks noGrp="1"/>
          </p:cNvSpPr>
          <p:nvPr>
            <p:ph type="title" hasCustomPrompt="1"/>
          </p:nvPr>
        </p:nvSpPr>
        <p:spPr>
          <a:xfrm>
            <a:off x="837982" y="606487"/>
            <a:ext cx="10512862" cy="610824"/>
          </a:xfrm>
        </p:spPr>
        <p:txBody>
          <a:bodyPr>
            <a:noAutofit/>
          </a:bodyPr>
          <a:lstStyle>
            <a:lvl1pPr>
              <a:defRPr sz="31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837982" y="1468724"/>
            <a:ext cx="10512862" cy="4235707"/>
          </a:xfrm>
        </p:spPr>
        <p:txBody>
          <a:bodyPr>
            <a:normAutofit/>
          </a:bodyPr>
          <a:lstStyle>
            <a:lvl1pPr marL="0" indent="0">
              <a:buNone/>
              <a:defRPr sz="2600">
                <a:solidFill>
                  <a:schemeClr val="tx1">
                    <a:lumMod val="75000"/>
                    <a:lumOff val="25000"/>
                  </a:schemeClr>
                </a:solidFill>
              </a:defRPr>
            </a:lvl1pPr>
            <a:lvl2pPr marL="445679" indent="0">
              <a:buNone/>
              <a:defRPr/>
            </a:lvl2pPr>
            <a:lvl3pPr marL="891361" indent="0">
              <a:buNone/>
              <a:defRPr/>
            </a:lvl3pPr>
            <a:lvl4pPr marL="1337043" indent="0">
              <a:buNone/>
              <a:defRPr/>
            </a:lvl4pPr>
            <a:lvl5pPr marL="1782726"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1350856" y="125700"/>
            <a:ext cx="837983" cy="340784"/>
          </a:xfrm>
          <a:prstGeom prst="rect">
            <a:avLst/>
          </a:prstGeom>
        </p:spPr>
        <p:txBody>
          <a:bodyPr lIns="118845" tIns="59421" rIns="118845" bIns="59421"/>
          <a:lstStyle>
            <a:lvl1pPr algn="ctr">
              <a:defRPr sz="16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4266089" y="1493520"/>
            <a:ext cx="3656648" cy="3413760"/>
          </a:xfrm>
          <a:prstGeom prst="rect">
            <a:avLst/>
          </a:prstGeom>
          <a:blipFill dpi="0" rotWithShape="1">
            <a:blip r:embed="rId2" cstate="print">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extLst>
      <p:ext uri="{BB962C8B-B14F-4D97-AF65-F5344CB8AC3E}">
        <p14:creationId xmlns:p14="http://schemas.microsoft.com/office/powerpoint/2010/main" val="623333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1" i="0">
                <a:solidFill>
                  <a:schemeClr val="tx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4201" y="5952747"/>
            <a:ext cx="3900424" cy="320040"/>
          </a:xfrm>
          <a:prstGeom prst="rect">
            <a:avLst/>
          </a:prstGeom>
        </p:spPr>
        <p:txBody>
          <a:bodyPr lIns="0" tIns="0" rIns="0" bIns="0"/>
          <a:lstStyle>
            <a:lvl1pPr algn="ctr">
              <a:defRPr>
                <a:solidFill>
                  <a:schemeClr val="tx1">
                    <a:tint val="75000"/>
                  </a:schemeClr>
                </a:solidFill>
              </a:defRPr>
            </a:lvl1pPr>
          </a:lstStyle>
          <a:p>
            <a:r>
              <a:rPr lang="en-US"/>
              <a:t>www.ncfe.org.in</a:t>
            </a:r>
            <a:endParaRPr/>
          </a:p>
        </p:txBody>
      </p:sp>
      <p:sp>
        <p:nvSpPr>
          <p:cNvPr id="5" name="Holder 5"/>
          <p:cNvSpPr>
            <a:spLocks noGrp="1"/>
          </p:cNvSpPr>
          <p:nvPr>
            <p:ph type="dt" sz="half" idx="6"/>
          </p:nvPr>
        </p:nvSpPr>
        <p:spPr>
          <a:xfrm>
            <a:off x="609441" y="5952747"/>
            <a:ext cx="2803430" cy="32004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5954" y="5952747"/>
            <a:ext cx="2803430"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285720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5831840"/>
            <a:ext cx="12188825" cy="568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2" name="Date Placeholder 1"/>
          <p:cNvSpPr>
            <a:spLocks noGrp="1"/>
          </p:cNvSpPr>
          <p:nvPr>
            <p:ph type="dt" sz="half" idx="10"/>
          </p:nvPr>
        </p:nvSpPr>
        <p:spPr>
          <a:xfrm>
            <a:off x="837982" y="5932594"/>
            <a:ext cx="2742486" cy="340784"/>
          </a:xfrm>
          <a:prstGeom prst="rect">
            <a:avLst/>
          </a:prstGeom>
        </p:spPr>
        <p:txBody>
          <a:bodyPr lIns="118845" tIns="59421" rIns="118845" bIns="59421"/>
          <a:lstStyle/>
          <a:p>
            <a:endParaRPr lang="en-US"/>
          </a:p>
        </p:txBody>
      </p:sp>
      <p:sp>
        <p:nvSpPr>
          <p:cNvPr id="3" name="Footer Placeholder 2"/>
          <p:cNvSpPr>
            <a:spLocks noGrp="1"/>
          </p:cNvSpPr>
          <p:nvPr>
            <p:ph type="ftr" sz="quarter" idx="11"/>
          </p:nvPr>
        </p:nvSpPr>
        <p:spPr>
          <a:xfrm>
            <a:off x="4037549" y="5932594"/>
            <a:ext cx="4113728" cy="340784"/>
          </a:xfrm>
          <a:prstGeom prst="rect">
            <a:avLst/>
          </a:prstGeom>
        </p:spPr>
        <p:txBody>
          <a:bodyPr lIns="118845" tIns="59421" rIns="118845" bIns="59421"/>
          <a:lstStyle>
            <a:lvl1pPr>
              <a:defRPr sz="1600" b="1" spc="65" baseline="0"/>
            </a:lvl1pPr>
          </a:lstStyle>
          <a:p>
            <a:r>
              <a:rPr lang="en-US"/>
              <a:t>www.ncfe.org.in</a:t>
            </a:r>
          </a:p>
        </p:txBody>
      </p:sp>
      <p:sp>
        <p:nvSpPr>
          <p:cNvPr id="5" name="Rectangle 4"/>
          <p:cNvSpPr/>
          <p:nvPr userDrawn="1"/>
        </p:nvSpPr>
        <p:spPr>
          <a:xfrm>
            <a:off x="11350843" y="0"/>
            <a:ext cx="837982" cy="5689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7" name="Title 1"/>
          <p:cNvSpPr>
            <a:spLocks noGrp="1"/>
          </p:cNvSpPr>
          <p:nvPr>
            <p:ph type="title" hasCustomPrompt="1"/>
          </p:nvPr>
        </p:nvSpPr>
        <p:spPr>
          <a:xfrm>
            <a:off x="837982" y="606487"/>
            <a:ext cx="10512862" cy="610824"/>
          </a:xfrm>
        </p:spPr>
        <p:txBody>
          <a:bodyPr>
            <a:noAutofit/>
          </a:bodyPr>
          <a:lstStyle>
            <a:lvl1pPr>
              <a:defRPr sz="31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837982" y="1468724"/>
            <a:ext cx="10512862" cy="4235707"/>
          </a:xfrm>
        </p:spPr>
        <p:txBody>
          <a:bodyPr>
            <a:normAutofit/>
          </a:bodyPr>
          <a:lstStyle>
            <a:lvl1pPr marL="0" indent="0">
              <a:buNone/>
              <a:defRPr sz="2600">
                <a:solidFill>
                  <a:schemeClr val="tx1">
                    <a:lumMod val="75000"/>
                    <a:lumOff val="25000"/>
                  </a:schemeClr>
                </a:solidFill>
              </a:defRPr>
            </a:lvl1pPr>
            <a:lvl2pPr marL="445679" indent="0">
              <a:buNone/>
              <a:defRPr/>
            </a:lvl2pPr>
            <a:lvl3pPr marL="891361" indent="0">
              <a:buNone/>
              <a:defRPr/>
            </a:lvl3pPr>
            <a:lvl4pPr marL="1337043" indent="0">
              <a:buNone/>
              <a:defRPr/>
            </a:lvl4pPr>
            <a:lvl5pPr marL="1782726"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1350856" y="125700"/>
            <a:ext cx="837983" cy="340784"/>
          </a:xfrm>
          <a:prstGeom prst="rect">
            <a:avLst/>
          </a:prstGeom>
        </p:spPr>
        <p:txBody>
          <a:bodyPr lIns="118845" tIns="59421" rIns="118845" bIns="59421"/>
          <a:lstStyle>
            <a:lvl1pPr algn="ctr">
              <a:defRPr sz="16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4266089" y="1493520"/>
            <a:ext cx="3656648" cy="341376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extLst>
      <p:ext uri="{BB962C8B-B14F-4D97-AF65-F5344CB8AC3E}">
        <p14:creationId xmlns:p14="http://schemas.microsoft.com/office/powerpoint/2010/main" val="81582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2695699" y="3504273"/>
            <a:ext cx="7453259" cy="976639"/>
          </a:xfrm>
          <a:prstGeom prst="rect">
            <a:avLst/>
          </a:prstGeom>
        </p:spPr>
        <p:txBody>
          <a:bodyPr lIns="118823" tIns="118823" rIns="118823" bIns="118823" anchor="t" anchorCtr="0"/>
          <a:lstStyle>
            <a:lvl1pPr lvl="0" rtl="0">
              <a:spcBef>
                <a:spcPts val="0"/>
              </a:spcBef>
              <a:buClr>
                <a:srgbClr val="000000"/>
              </a:buClr>
              <a:buSzPct val="100000"/>
              <a:buNone/>
              <a:defRPr sz="1800">
                <a:highlight>
                  <a:srgbClr val="FFCD00"/>
                </a:highlight>
              </a:defRPr>
            </a:lvl1pPr>
            <a:lvl2pPr lvl="1" rtl="0">
              <a:spcBef>
                <a:spcPts val="0"/>
              </a:spcBef>
              <a:buClr>
                <a:schemeClr val="dk2"/>
              </a:buClr>
              <a:buSzPct val="100000"/>
              <a:buNone/>
              <a:defRPr sz="1800">
                <a:solidFill>
                  <a:schemeClr val="dk2"/>
                </a:solidFill>
                <a:highlight>
                  <a:srgbClr val="FFCD00"/>
                </a:highlight>
              </a:defRPr>
            </a:lvl2pPr>
            <a:lvl3pPr lvl="2" rtl="0">
              <a:spcBef>
                <a:spcPts val="0"/>
              </a:spcBef>
              <a:buClr>
                <a:schemeClr val="dk2"/>
              </a:buClr>
              <a:buSzPct val="100000"/>
              <a:buNone/>
              <a:defRPr sz="1800">
                <a:solidFill>
                  <a:schemeClr val="dk2"/>
                </a:solidFill>
                <a:highlight>
                  <a:srgbClr val="FFCD00"/>
                </a:highlight>
              </a:defRPr>
            </a:lvl3pPr>
            <a:lvl4pPr lvl="3" rtl="0">
              <a:spcBef>
                <a:spcPts val="0"/>
              </a:spcBef>
              <a:buClr>
                <a:schemeClr val="dk2"/>
              </a:buClr>
              <a:buSzPct val="100000"/>
              <a:buNone/>
              <a:defRPr sz="1800">
                <a:solidFill>
                  <a:schemeClr val="dk2"/>
                </a:solidFill>
                <a:highlight>
                  <a:srgbClr val="FFCD00"/>
                </a:highlight>
              </a:defRPr>
            </a:lvl4pPr>
            <a:lvl5pPr lvl="4" rtl="0">
              <a:spcBef>
                <a:spcPts val="0"/>
              </a:spcBef>
              <a:buClr>
                <a:schemeClr val="dk2"/>
              </a:buClr>
              <a:buSzPct val="100000"/>
              <a:buNone/>
              <a:defRPr sz="1800">
                <a:solidFill>
                  <a:schemeClr val="dk2"/>
                </a:solidFill>
                <a:highlight>
                  <a:srgbClr val="FFCD00"/>
                </a:highlight>
              </a:defRPr>
            </a:lvl5pPr>
            <a:lvl6pPr lvl="5" rtl="0">
              <a:spcBef>
                <a:spcPts val="0"/>
              </a:spcBef>
              <a:buClr>
                <a:schemeClr val="dk2"/>
              </a:buClr>
              <a:buSzPct val="100000"/>
              <a:buNone/>
              <a:defRPr sz="1800">
                <a:solidFill>
                  <a:schemeClr val="dk2"/>
                </a:solidFill>
                <a:highlight>
                  <a:srgbClr val="FFCD00"/>
                </a:highlight>
              </a:defRPr>
            </a:lvl6pPr>
            <a:lvl7pPr lvl="6" rtl="0">
              <a:spcBef>
                <a:spcPts val="0"/>
              </a:spcBef>
              <a:buClr>
                <a:schemeClr val="dk2"/>
              </a:buClr>
              <a:buSzPct val="100000"/>
              <a:buNone/>
              <a:defRPr sz="1800">
                <a:solidFill>
                  <a:schemeClr val="dk2"/>
                </a:solidFill>
                <a:highlight>
                  <a:srgbClr val="FFCD00"/>
                </a:highlight>
              </a:defRPr>
            </a:lvl7pPr>
            <a:lvl8pPr lvl="7" rtl="0">
              <a:spcBef>
                <a:spcPts val="0"/>
              </a:spcBef>
              <a:buClr>
                <a:schemeClr val="dk2"/>
              </a:buClr>
              <a:buSzPct val="100000"/>
              <a:buNone/>
              <a:defRPr sz="1800">
                <a:solidFill>
                  <a:schemeClr val="dk2"/>
                </a:solidFill>
                <a:highlight>
                  <a:srgbClr val="FFCD00"/>
                </a:highlight>
              </a:defRPr>
            </a:lvl8pPr>
            <a:lvl9pPr lvl="8" rtl="0">
              <a:spcBef>
                <a:spcPts val="0"/>
              </a:spcBef>
              <a:buClr>
                <a:schemeClr val="dk2"/>
              </a:buClr>
              <a:buSzPct val="100000"/>
              <a:buNone/>
              <a:defRPr sz="1800">
                <a:solidFill>
                  <a:schemeClr val="dk2"/>
                </a:solidFill>
                <a:highlight>
                  <a:srgbClr val="FFCD00"/>
                </a:highlight>
              </a:defRPr>
            </a:lvl9pPr>
          </a:lstStyle>
          <a:p>
            <a:endParaRPr/>
          </a:p>
        </p:txBody>
      </p:sp>
      <p:cxnSp>
        <p:nvCxnSpPr>
          <p:cNvPr id="14" name="Shape 14"/>
          <p:cNvCxnSpPr/>
          <p:nvPr/>
        </p:nvCxnSpPr>
        <p:spPr>
          <a:xfrm>
            <a:off x="-8031" y="3200414"/>
            <a:ext cx="2645310" cy="0"/>
          </a:xfrm>
          <a:prstGeom prst="straightConnector1">
            <a:avLst/>
          </a:prstGeom>
          <a:noFill/>
          <a:ln w="9525" cap="flat" cmpd="sng">
            <a:solidFill>
              <a:srgbClr val="CCCCCC"/>
            </a:solidFill>
            <a:prstDash val="solid"/>
            <a:round/>
            <a:headEnd type="none" w="lg" len="lg"/>
            <a:tailEnd type="none" w="lg" len="lg"/>
          </a:ln>
        </p:spPr>
      </p:cxnSp>
      <p:sp>
        <p:nvSpPr>
          <p:cNvPr id="15" name="Shape 15"/>
          <p:cNvSpPr/>
          <p:nvPr/>
        </p:nvSpPr>
        <p:spPr>
          <a:xfrm>
            <a:off x="1490212" y="2847613"/>
            <a:ext cx="755802" cy="70559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sp>
        <p:nvSpPr>
          <p:cNvPr id="16" name="Shape 16"/>
          <p:cNvSpPr txBox="1">
            <a:spLocks noGrp="1"/>
          </p:cNvSpPr>
          <p:nvPr>
            <p:ph type="ctrTitle"/>
          </p:nvPr>
        </p:nvSpPr>
        <p:spPr>
          <a:xfrm>
            <a:off x="2695612" y="2107509"/>
            <a:ext cx="5049083" cy="1443305"/>
          </a:xfrm>
          <a:prstGeom prst="rect">
            <a:avLst/>
          </a:prstGeom>
        </p:spPr>
        <p:txBody>
          <a:bodyPr lIns="118823" tIns="118823" rIns="118823" bIns="118823" anchor="b" anchorCtr="0"/>
          <a:lstStyle>
            <a:lvl1pPr lvl="0" rtl="0">
              <a:spcBef>
                <a:spcPts val="0"/>
              </a:spcBef>
              <a:buSzPct val="100000"/>
              <a:defRPr sz="3900"/>
            </a:lvl1pPr>
            <a:lvl2pPr lvl="1" rtl="0">
              <a:spcBef>
                <a:spcPts val="0"/>
              </a:spcBef>
              <a:buSzPct val="100000"/>
              <a:defRPr sz="3900"/>
            </a:lvl2pPr>
            <a:lvl3pPr lvl="2" rtl="0">
              <a:spcBef>
                <a:spcPts val="0"/>
              </a:spcBef>
              <a:buSzPct val="100000"/>
              <a:defRPr sz="3900"/>
            </a:lvl3pPr>
            <a:lvl4pPr lvl="3" rtl="0">
              <a:spcBef>
                <a:spcPts val="0"/>
              </a:spcBef>
              <a:buSzPct val="100000"/>
              <a:defRPr sz="3900"/>
            </a:lvl4pPr>
            <a:lvl5pPr lvl="4" rtl="0">
              <a:spcBef>
                <a:spcPts val="0"/>
              </a:spcBef>
              <a:buSzPct val="100000"/>
              <a:defRPr sz="3900"/>
            </a:lvl5pPr>
            <a:lvl6pPr lvl="5" rtl="0">
              <a:spcBef>
                <a:spcPts val="0"/>
              </a:spcBef>
              <a:buSzPct val="100000"/>
              <a:defRPr sz="3900"/>
            </a:lvl6pPr>
            <a:lvl7pPr lvl="6" rtl="0">
              <a:spcBef>
                <a:spcPts val="0"/>
              </a:spcBef>
              <a:buSzPct val="100000"/>
              <a:defRPr sz="3900"/>
            </a:lvl7pPr>
            <a:lvl8pPr lvl="7" rtl="0">
              <a:spcBef>
                <a:spcPts val="0"/>
              </a:spcBef>
              <a:buSzPct val="100000"/>
              <a:defRPr sz="3900"/>
            </a:lvl8pPr>
            <a:lvl9pPr lvl="8" rtl="0">
              <a:spcBef>
                <a:spcPts val="0"/>
              </a:spcBef>
              <a:buSzPct val="100000"/>
              <a:defRPr sz="3900"/>
            </a:lvl9pPr>
          </a:lstStyle>
          <a:p>
            <a:endParaRPr/>
          </a:p>
        </p:txBody>
      </p:sp>
      <p:cxnSp>
        <p:nvCxnSpPr>
          <p:cNvPr id="17" name="Shape 17"/>
          <p:cNvCxnSpPr/>
          <p:nvPr/>
        </p:nvCxnSpPr>
        <p:spPr>
          <a:xfrm>
            <a:off x="10055782" y="3200400"/>
            <a:ext cx="2141141" cy="1976"/>
          </a:xfrm>
          <a:prstGeom prst="straightConnector1">
            <a:avLst/>
          </a:prstGeom>
          <a:noFill/>
          <a:ln w="9525" cap="flat" cmpd="sng">
            <a:solidFill>
              <a:srgbClr val="CCCCCC"/>
            </a:solidFill>
            <a:prstDash val="solid"/>
            <a:round/>
            <a:headEnd type="none" w="lg" len="lg"/>
            <a:tailEnd type="none" w="lg" len="lg"/>
          </a:ln>
        </p:spPr>
      </p:cxnSp>
      <p:sp>
        <p:nvSpPr>
          <p:cNvPr id="7" name="Right Triangle 6"/>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2806002" y="2785080"/>
            <a:ext cx="6576687" cy="1020319"/>
          </a:xfrm>
          <a:prstGeom prst="rect">
            <a:avLst/>
          </a:prstGeom>
        </p:spPr>
        <p:txBody>
          <a:bodyPr lIns="118823" tIns="118823" rIns="118823" bIns="118823" anchor="b" anchorCtr="0"/>
          <a:lstStyle>
            <a:lvl1pPr lvl="0" algn="ctr" rtl="0">
              <a:spcBef>
                <a:spcPts val="0"/>
              </a:spcBef>
              <a:buSzPct val="100000"/>
              <a:buFont typeface="Lora"/>
              <a:defRPr sz="3100" i="1">
                <a:latin typeface="Lora"/>
                <a:ea typeface="Lora"/>
                <a:cs typeface="Lora"/>
                <a:sym typeface="Lora"/>
              </a:defRPr>
            </a:lvl1pPr>
            <a:lvl2pPr lvl="1" algn="ctr" rtl="0">
              <a:spcBef>
                <a:spcPts val="0"/>
              </a:spcBef>
              <a:buFont typeface="Lora"/>
              <a:defRPr i="1">
                <a:latin typeface="Lora"/>
                <a:ea typeface="Lora"/>
                <a:cs typeface="Lora"/>
                <a:sym typeface="Lora"/>
              </a:defRPr>
            </a:lvl2pPr>
            <a:lvl3pPr lvl="2" algn="ctr" rtl="0">
              <a:spcBef>
                <a:spcPts val="0"/>
              </a:spcBef>
              <a:buFont typeface="Lora"/>
              <a:defRPr i="1">
                <a:latin typeface="Lora"/>
                <a:ea typeface="Lora"/>
                <a:cs typeface="Lora"/>
                <a:sym typeface="Lora"/>
              </a:defRPr>
            </a:lvl3pPr>
            <a:lvl4pPr lvl="3" algn="ctr" rtl="0">
              <a:spcBef>
                <a:spcPts val="0"/>
              </a:spcBef>
              <a:buSzPct val="100000"/>
              <a:buFont typeface="Lora"/>
              <a:defRPr sz="3100" i="1">
                <a:latin typeface="Lora"/>
                <a:ea typeface="Lora"/>
                <a:cs typeface="Lora"/>
                <a:sym typeface="Lora"/>
              </a:defRPr>
            </a:lvl4pPr>
            <a:lvl5pPr lvl="4" algn="ctr" rtl="0">
              <a:spcBef>
                <a:spcPts val="0"/>
              </a:spcBef>
              <a:buSzPct val="100000"/>
              <a:buFont typeface="Lora"/>
              <a:defRPr sz="3100" i="1">
                <a:latin typeface="Lora"/>
                <a:ea typeface="Lora"/>
                <a:cs typeface="Lora"/>
                <a:sym typeface="Lora"/>
              </a:defRPr>
            </a:lvl5pPr>
            <a:lvl6pPr lvl="5" algn="ctr" rtl="0">
              <a:spcBef>
                <a:spcPts val="0"/>
              </a:spcBef>
              <a:buSzPct val="100000"/>
              <a:buFont typeface="Lora"/>
              <a:defRPr sz="3100" i="1">
                <a:latin typeface="Lora"/>
                <a:ea typeface="Lora"/>
                <a:cs typeface="Lora"/>
                <a:sym typeface="Lora"/>
              </a:defRPr>
            </a:lvl6pPr>
            <a:lvl7pPr lvl="6" algn="ctr" rtl="0">
              <a:spcBef>
                <a:spcPts val="0"/>
              </a:spcBef>
              <a:buSzPct val="100000"/>
              <a:buFont typeface="Lora"/>
              <a:defRPr sz="3100" i="1">
                <a:latin typeface="Lora"/>
                <a:ea typeface="Lora"/>
                <a:cs typeface="Lora"/>
                <a:sym typeface="Lora"/>
              </a:defRPr>
            </a:lvl7pPr>
            <a:lvl8pPr lvl="7" algn="ctr" rtl="0">
              <a:spcBef>
                <a:spcPts val="0"/>
              </a:spcBef>
              <a:buSzPct val="100000"/>
              <a:buFont typeface="Lora"/>
              <a:defRPr sz="3100" i="1">
                <a:latin typeface="Lora"/>
                <a:ea typeface="Lora"/>
                <a:cs typeface="Lora"/>
                <a:sym typeface="Lora"/>
              </a:defRPr>
            </a:lvl8pPr>
            <a:lvl9pPr lvl="8" algn="ctr">
              <a:spcBef>
                <a:spcPts val="0"/>
              </a:spcBef>
              <a:buSzPct val="100000"/>
              <a:buFont typeface="Lora"/>
              <a:defRPr sz="3100" i="1">
                <a:latin typeface="Lora"/>
                <a:ea typeface="Lora"/>
                <a:cs typeface="Lora"/>
                <a:sym typeface="Lora"/>
              </a:defRPr>
            </a:lvl9pPr>
          </a:lstStyle>
          <a:p>
            <a:endParaRPr/>
          </a:p>
        </p:txBody>
      </p:sp>
      <p:cxnSp>
        <p:nvCxnSpPr>
          <p:cNvPr id="20" name="Shape 20"/>
          <p:cNvCxnSpPr/>
          <p:nvPr/>
        </p:nvCxnSpPr>
        <p:spPr>
          <a:xfrm>
            <a:off x="6110508" y="4575213"/>
            <a:ext cx="0" cy="1842399"/>
          </a:xfrm>
          <a:prstGeom prst="straightConnector1">
            <a:avLst/>
          </a:prstGeom>
          <a:noFill/>
          <a:ln w="9525" cap="flat" cmpd="sng">
            <a:solidFill>
              <a:srgbClr val="CCCCCC"/>
            </a:solidFill>
            <a:prstDash val="solid"/>
            <a:round/>
            <a:headEnd type="none" w="lg" len="lg"/>
            <a:tailEnd type="none" w="lg" len="lg"/>
          </a:ln>
        </p:spPr>
      </p:cxnSp>
      <p:sp>
        <p:nvSpPr>
          <p:cNvPr id="21" name="Shape 21"/>
          <p:cNvSpPr/>
          <p:nvPr/>
        </p:nvSpPr>
        <p:spPr>
          <a:xfrm>
            <a:off x="5716514" y="4222413"/>
            <a:ext cx="755802" cy="70559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sp>
        <p:nvSpPr>
          <p:cNvPr id="22" name="Shape 22"/>
          <p:cNvSpPr txBox="1"/>
          <p:nvPr/>
        </p:nvSpPr>
        <p:spPr>
          <a:xfrm>
            <a:off x="4789953" y="4246855"/>
            <a:ext cx="2608920" cy="813492"/>
          </a:xfrm>
          <a:prstGeom prst="rect">
            <a:avLst/>
          </a:prstGeom>
          <a:noFill/>
          <a:ln>
            <a:noFill/>
          </a:ln>
        </p:spPr>
        <p:txBody>
          <a:bodyPr lIns="118823" tIns="118823" rIns="118823" bIns="118823" anchor="t" anchorCtr="0">
            <a:noAutofit/>
          </a:bodyPr>
          <a:lstStyle/>
          <a:p>
            <a:pPr lvl="0" algn="ctr">
              <a:spcBef>
                <a:spcPts val="0"/>
              </a:spcBef>
              <a:buNone/>
            </a:pPr>
            <a:r>
              <a:rPr lang="en" sz="4700" b="1">
                <a:latin typeface="Lora"/>
                <a:ea typeface="Lora"/>
                <a:cs typeface="Lora"/>
                <a:sym typeface="Lora"/>
              </a:rPr>
              <a:t>“</a:t>
            </a:r>
          </a:p>
        </p:txBody>
      </p:sp>
      <p:sp>
        <p:nvSpPr>
          <p:cNvPr id="6" name="Right Triangle 5"/>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3"/>
        <p:cNvGrpSpPr/>
        <p:nvPr/>
      </p:nvGrpSpPr>
      <p:grpSpPr>
        <a:xfrm>
          <a:off x="0" y="0"/>
          <a:ext cx="0" cy="0"/>
          <a:chOff x="0" y="0"/>
          <a:chExt cx="0" cy="0"/>
        </a:xfrm>
      </p:grpSpPr>
      <p:sp>
        <p:nvSpPr>
          <p:cNvPr id="27" name="Shape 27"/>
          <p:cNvSpPr txBox="1">
            <a:spLocks noGrp="1"/>
          </p:cNvSpPr>
          <p:nvPr>
            <p:ph type="body" idx="1"/>
          </p:nvPr>
        </p:nvSpPr>
        <p:spPr>
          <a:xfrm>
            <a:off x="1841187" y="2011607"/>
            <a:ext cx="9077236" cy="3872960"/>
          </a:xfrm>
          <a:prstGeom prst="rect">
            <a:avLst/>
          </a:prstGeom>
        </p:spPr>
        <p:txBody>
          <a:bodyPr lIns="118823" tIns="118823" rIns="118823" bIns="118823" anchor="t" anchorCtr="0"/>
          <a:lstStyle>
            <a:lvl1pPr lvl="0" rtl="0">
              <a:spcBef>
                <a:spcPts val="781"/>
              </a:spcBef>
              <a:buClr>
                <a:srgbClr val="FFCD00"/>
              </a:buClr>
              <a:buSzPct val="100000"/>
              <a:buFont typeface="Quattrocento Sans"/>
              <a:buChar char="◉"/>
              <a:defRPr sz="3100">
                <a:latin typeface="Quattrocento Sans"/>
                <a:ea typeface="Quattrocento Sans"/>
                <a:cs typeface="Quattrocento Sans"/>
                <a:sym typeface="Quattrocento Sans"/>
              </a:defRPr>
            </a:lvl1pPr>
            <a:lvl2pPr lvl="1" rtl="0">
              <a:spcBef>
                <a:spcPts val="625"/>
              </a:spcBef>
              <a:buClr>
                <a:srgbClr val="FFCD00"/>
              </a:buClr>
              <a:buSzPct val="100000"/>
              <a:buFont typeface="Quattrocento Sans"/>
              <a:defRPr sz="2600">
                <a:latin typeface="Quattrocento Sans"/>
                <a:ea typeface="Quattrocento Sans"/>
                <a:cs typeface="Quattrocento Sans"/>
                <a:sym typeface="Quattrocento Sans"/>
              </a:defRPr>
            </a:lvl2pPr>
            <a:lvl3pPr lvl="2" rtl="0">
              <a:spcBef>
                <a:spcPts val="625"/>
              </a:spcBef>
              <a:buClr>
                <a:srgbClr val="FFCD00"/>
              </a:buClr>
              <a:buSzPct val="100000"/>
              <a:buFont typeface="Quattrocento Sans"/>
              <a:defRPr sz="2600">
                <a:latin typeface="Quattrocento Sans"/>
                <a:ea typeface="Quattrocento Sans"/>
                <a:cs typeface="Quattrocento Sans"/>
                <a:sym typeface="Quattrocento Sans"/>
              </a:defRPr>
            </a:lvl3pPr>
            <a:lvl4pPr lvl="3" rtl="0">
              <a:spcBef>
                <a:spcPts val="468"/>
              </a:spcBef>
              <a:buClr>
                <a:srgbClr val="FFCD00"/>
              </a:buClr>
              <a:buSzPct val="100000"/>
              <a:buFont typeface="Quattrocento Sans"/>
              <a:defRPr sz="2300">
                <a:latin typeface="Quattrocento Sans"/>
                <a:ea typeface="Quattrocento Sans"/>
                <a:cs typeface="Quattrocento Sans"/>
                <a:sym typeface="Quattrocento Sans"/>
              </a:defRPr>
            </a:lvl4pPr>
            <a:lvl5pPr lvl="4" rtl="0">
              <a:spcBef>
                <a:spcPts val="468"/>
              </a:spcBef>
              <a:buClr>
                <a:srgbClr val="FFCD00"/>
              </a:buClr>
              <a:buSzPct val="100000"/>
              <a:buFont typeface="Quattrocento Sans"/>
              <a:defRPr sz="2300">
                <a:latin typeface="Quattrocento Sans"/>
                <a:ea typeface="Quattrocento Sans"/>
                <a:cs typeface="Quattrocento Sans"/>
                <a:sym typeface="Quattrocento Sans"/>
              </a:defRPr>
            </a:lvl5pPr>
            <a:lvl6pPr lvl="5" rtl="0">
              <a:spcBef>
                <a:spcPts val="468"/>
              </a:spcBef>
              <a:buClr>
                <a:srgbClr val="FFCD00"/>
              </a:buClr>
              <a:buSzPct val="100000"/>
              <a:buFont typeface="Quattrocento Sans"/>
              <a:defRPr sz="2300">
                <a:latin typeface="Quattrocento Sans"/>
                <a:ea typeface="Quattrocento Sans"/>
                <a:cs typeface="Quattrocento Sans"/>
                <a:sym typeface="Quattrocento Sans"/>
              </a:defRPr>
            </a:lvl6pPr>
            <a:lvl7pPr lvl="6" rtl="0">
              <a:spcBef>
                <a:spcPts val="468"/>
              </a:spcBef>
              <a:buClr>
                <a:srgbClr val="FFCD00"/>
              </a:buClr>
              <a:buSzPct val="100000"/>
              <a:buFont typeface="Quattrocento Sans"/>
              <a:defRPr sz="2300">
                <a:latin typeface="Quattrocento Sans"/>
                <a:ea typeface="Quattrocento Sans"/>
                <a:cs typeface="Quattrocento Sans"/>
                <a:sym typeface="Quattrocento Sans"/>
              </a:defRPr>
            </a:lvl7pPr>
            <a:lvl8pPr lvl="7" rtl="0">
              <a:spcBef>
                <a:spcPts val="468"/>
              </a:spcBef>
              <a:buClr>
                <a:srgbClr val="FFCD00"/>
              </a:buClr>
              <a:buSzPct val="100000"/>
              <a:buFont typeface="Quattrocento Sans"/>
              <a:defRPr sz="2300">
                <a:latin typeface="Quattrocento Sans"/>
                <a:ea typeface="Quattrocento Sans"/>
                <a:cs typeface="Quattrocento Sans"/>
                <a:sym typeface="Quattrocento Sans"/>
              </a:defRPr>
            </a:lvl8pPr>
            <a:lvl9pPr lvl="8" rtl="0">
              <a:spcBef>
                <a:spcPts val="468"/>
              </a:spcBef>
              <a:buClr>
                <a:srgbClr val="FFCD00"/>
              </a:buClr>
              <a:buSzPct val="100000"/>
              <a:buFont typeface="Quattrocento Sans"/>
              <a:defRPr sz="2300">
                <a:latin typeface="Quattrocento Sans"/>
                <a:ea typeface="Quattrocento Sans"/>
                <a:cs typeface="Quattrocento Sans"/>
                <a:sym typeface="Quattrocento Sans"/>
              </a:defRPr>
            </a:lvl9pPr>
          </a:lstStyle>
          <a:p>
            <a:endParaRPr/>
          </a:p>
        </p:txBody>
      </p:sp>
      <p:sp>
        <p:nvSpPr>
          <p:cNvPr id="7" name="Right Triangle 6"/>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841189" y="1148222"/>
            <a:ext cx="5169852" cy="542079"/>
          </a:xfrm>
          <a:prstGeom prst="rect">
            <a:avLst/>
          </a:prstGeom>
        </p:spPr>
        <p:txBody>
          <a:bodyPr lIns="118823" tIns="118823" rIns="118823" bIns="11882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body" idx="1"/>
          </p:nvPr>
        </p:nvSpPr>
        <p:spPr>
          <a:xfrm>
            <a:off x="1841187" y="2014382"/>
            <a:ext cx="4566011" cy="4020800"/>
          </a:xfrm>
          <a:prstGeom prst="rect">
            <a:avLst/>
          </a:prstGeom>
        </p:spPr>
        <p:txBody>
          <a:bodyPr lIns="118823" tIns="118823" rIns="118823" bIns="118823" anchor="t" anchorCtr="0"/>
          <a:lstStyle>
            <a:lvl1pPr lvl="0">
              <a:spcBef>
                <a:spcPts val="0"/>
              </a:spcBef>
              <a:buSzPct val="100000"/>
              <a:defRPr sz="2600"/>
            </a:lvl1pPr>
            <a:lvl2pPr lvl="1">
              <a:spcBef>
                <a:spcPts val="0"/>
              </a:spcBef>
              <a:defRPr/>
            </a:lvl2pPr>
            <a:lvl3pPr lvl="2">
              <a:spcBef>
                <a:spcPts val="0"/>
              </a:spcBef>
              <a:defRPr/>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32" name="Shape 32"/>
          <p:cNvSpPr txBox="1">
            <a:spLocks noGrp="1"/>
          </p:cNvSpPr>
          <p:nvPr>
            <p:ph type="body" idx="2"/>
          </p:nvPr>
        </p:nvSpPr>
        <p:spPr>
          <a:xfrm>
            <a:off x="6682147" y="2014382"/>
            <a:ext cx="4566011" cy="4020800"/>
          </a:xfrm>
          <a:prstGeom prst="rect">
            <a:avLst/>
          </a:prstGeom>
        </p:spPr>
        <p:txBody>
          <a:bodyPr lIns="118823" tIns="118823" rIns="118823" bIns="118823" anchor="t" anchorCtr="0"/>
          <a:lstStyle>
            <a:lvl1pPr lvl="0">
              <a:spcBef>
                <a:spcPts val="0"/>
              </a:spcBef>
              <a:buSzPct val="100000"/>
              <a:defRPr sz="2600"/>
            </a:lvl1pPr>
            <a:lvl2pPr lvl="1">
              <a:spcBef>
                <a:spcPts val="0"/>
              </a:spcBef>
              <a:defRPr/>
            </a:lvl2pPr>
            <a:lvl3pPr lvl="2">
              <a:spcBef>
                <a:spcPts val="0"/>
              </a:spcBef>
              <a:defRPr/>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cxnSp>
        <p:nvCxnSpPr>
          <p:cNvPr id="33" name="Shape 33"/>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34" name="Shape 34"/>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35" name="Shape 35"/>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8" name="Right Triangle 7"/>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841189" y="1148222"/>
            <a:ext cx="5169852" cy="542079"/>
          </a:xfrm>
          <a:prstGeom prst="rect">
            <a:avLst/>
          </a:prstGeom>
        </p:spPr>
        <p:txBody>
          <a:bodyPr lIns="118823" tIns="118823" rIns="118823" bIns="118823"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841189"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5111885"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8382581"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41" name="Shape 41"/>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43" name="Shape 43"/>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9" name="Right Triangle 8"/>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841189" y="1166213"/>
            <a:ext cx="5169852" cy="542079"/>
          </a:xfrm>
          <a:prstGeom prst="rect">
            <a:avLst/>
          </a:prstGeom>
        </p:spPr>
        <p:txBody>
          <a:bodyPr lIns="118823" tIns="118823" rIns="118823" bIns="11882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cxnSp>
        <p:nvCxnSpPr>
          <p:cNvPr id="46" name="Shape 46"/>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47" name="Shape 47"/>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48" name="Shape 48"/>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6" name="Right Triangle 5"/>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cxnSp>
        <p:nvCxnSpPr>
          <p:cNvPr id="54" name="Shape 54"/>
          <p:cNvCxnSpPr/>
          <p:nvPr/>
        </p:nvCxnSpPr>
        <p:spPr>
          <a:xfrm>
            <a:off x="-8017" y="5617084"/>
            <a:ext cx="12212817" cy="0"/>
          </a:xfrm>
          <a:prstGeom prst="straightConnector1">
            <a:avLst/>
          </a:prstGeom>
          <a:noFill/>
          <a:ln w="9525" cap="flat" cmpd="sng">
            <a:solidFill>
              <a:srgbClr val="CCCCCC"/>
            </a:solidFill>
            <a:prstDash val="solid"/>
            <a:round/>
            <a:headEnd type="none" w="lg" len="lg"/>
            <a:tailEnd type="none" w="lg" len="lg"/>
          </a:ln>
        </p:spPr>
      </p:cxnSp>
      <p:sp>
        <p:nvSpPr>
          <p:cNvPr id="4" name="Right Triangle 3"/>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
        <p:nvSpPr>
          <p:cNvPr id="2" name="Right Triangle 1"/>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841187" y="2011607"/>
            <a:ext cx="9077236" cy="3872960"/>
          </a:xfrm>
          <a:prstGeom prst="rect">
            <a:avLst/>
          </a:prstGeom>
          <a:noFill/>
          <a:ln>
            <a:noFill/>
          </a:ln>
        </p:spPr>
        <p:txBody>
          <a:bodyPr lIns="118823" tIns="118823" rIns="118823" bIns="118823" anchor="t" anchorCtr="0"/>
          <a:lstStyle>
            <a:lvl1pPr lv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sp>
        <p:nvSpPr>
          <p:cNvPr id="7" name="Shape 7"/>
          <p:cNvSpPr txBox="1">
            <a:spLocks noGrp="1"/>
          </p:cNvSpPr>
          <p:nvPr>
            <p:ph type="title"/>
          </p:nvPr>
        </p:nvSpPr>
        <p:spPr>
          <a:xfrm>
            <a:off x="1841187" y="1166202"/>
            <a:ext cx="9077236" cy="542079"/>
          </a:xfrm>
          <a:prstGeom prst="rect">
            <a:avLst/>
          </a:prstGeom>
          <a:noFill/>
          <a:ln>
            <a:noFill/>
          </a:ln>
        </p:spPr>
        <p:txBody>
          <a:bodyPr lIns="118823" tIns="118823" rIns="118823" bIns="118823" anchor="ctr" anchorCtr="0"/>
          <a:lstStyle>
            <a:lvl1pPr lvl="0">
              <a:spcBef>
                <a:spcPts val="0"/>
              </a:spcBef>
              <a:buSzPct val="100000"/>
              <a:buFont typeface="Lora"/>
              <a:buNone/>
              <a:defRPr sz="2000" b="1">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67" r:id="rId10"/>
    <p:sldLayoutId id="2147483668" r:id="rId11"/>
    <p:sldLayoutId id="2147483669"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ncfe.org.in/program/e-lms" TargetMode="Externa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escarnival.com/help-use-presentation-templat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5.xml"/><Relationship Id="rId7" Type="http://schemas.openxmlformats.org/officeDocument/2006/relationships/image" Target="../media/image34.png"/><Relationship Id="rId12" Type="http://schemas.openxmlformats.org/officeDocument/2006/relationships/image" Target="../media/image40.sv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openxmlformats.org/officeDocument/2006/relationships/image" Target="../media/image36.png"/><Relationship Id="rId5" Type="http://schemas.openxmlformats.org/officeDocument/2006/relationships/diagramColors" Target="../diagrams/colors5.xml"/><Relationship Id="rId10" Type="http://schemas.openxmlformats.org/officeDocument/2006/relationships/image" Target="../media/image38.svg"/><Relationship Id="rId4" Type="http://schemas.openxmlformats.org/officeDocument/2006/relationships/diagramQuickStyle" Target="../diagrams/quickStyle5.xml"/><Relationship Id="rId9"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diagramLayout" Target="../diagrams/layout6.xml"/><Relationship Id="rId7" Type="http://schemas.openxmlformats.org/officeDocument/2006/relationships/image" Target="../media/image37.png"/><Relationship Id="rId12" Type="http://schemas.openxmlformats.org/officeDocument/2006/relationships/image" Target="../media/image46.svg"/><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11" Type="http://schemas.openxmlformats.org/officeDocument/2006/relationships/image" Target="../media/image39.png"/><Relationship Id="rId5" Type="http://schemas.openxmlformats.org/officeDocument/2006/relationships/diagramColors" Target="../diagrams/colors6.xml"/><Relationship Id="rId10" Type="http://schemas.openxmlformats.org/officeDocument/2006/relationships/image" Target="../media/image44.svg"/><Relationship Id="rId4" Type="http://schemas.openxmlformats.org/officeDocument/2006/relationships/diagramQuickStyle" Target="../diagrams/quickStyle6.xml"/><Relationship Id="rId9"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diagramLayout" Target="../diagrams/layout7.xml"/><Relationship Id="rId7" Type="http://schemas.openxmlformats.org/officeDocument/2006/relationships/image" Target="../media/image37.pn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11" Type="http://schemas.openxmlformats.org/officeDocument/2006/relationships/image" Target="../media/image36.png"/><Relationship Id="rId5" Type="http://schemas.openxmlformats.org/officeDocument/2006/relationships/diagramColors" Target="../diagrams/colors7.xml"/><Relationship Id="rId10" Type="http://schemas.openxmlformats.org/officeDocument/2006/relationships/image" Target="../media/image44.svg"/><Relationship Id="rId4" Type="http://schemas.openxmlformats.org/officeDocument/2006/relationships/diagramQuickStyle" Target="../diagrams/quickStyle7.xml"/><Relationship Id="rId9" Type="http://schemas.openxmlformats.org/officeDocument/2006/relationships/image" Target="../media/image38.png"/><Relationship Id="rId14" Type="http://schemas.openxmlformats.org/officeDocument/2006/relationships/image" Target="../media/image40.sv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3" name="Shape 61"/>
          <p:cNvSpPr txBox="1">
            <a:spLocks/>
          </p:cNvSpPr>
          <p:nvPr/>
        </p:nvSpPr>
        <p:spPr>
          <a:xfrm>
            <a:off x="0" y="5096933"/>
            <a:ext cx="3148780" cy="1303867"/>
          </a:xfrm>
          <a:prstGeom prst="rect">
            <a:avLst/>
          </a:prstGeom>
          <a:solidFill>
            <a:srgbClr val="FFCD00"/>
          </a:solidFill>
          <a:ln>
            <a:noFill/>
          </a:ln>
        </p:spPr>
        <p:txBody>
          <a:bodyPr lIns="118823" tIns="118845" rIns="118823" bIns="118823" anchor="t" anchorCtr="0">
            <a:noAutofit/>
          </a:bodyPr>
          <a:lstStyle/>
          <a:p>
            <a:pPr algn="ctr" defTabSz="1188478">
              <a:buSzPct val="100000"/>
              <a:defRPr/>
            </a:pPr>
            <a:endParaRPr lang="en" sz="2900" b="1" dirty="0">
              <a:latin typeface="Lora"/>
              <a:ea typeface="Lora"/>
              <a:cs typeface="Lora"/>
              <a:sym typeface="Lora"/>
            </a:endParaRPr>
          </a:p>
        </p:txBody>
      </p:sp>
      <p:sp>
        <p:nvSpPr>
          <p:cNvPr id="61" name="Shape 61"/>
          <p:cNvSpPr txBox="1">
            <a:spLocks noGrp="1"/>
          </p:cNvSpPr>
          <p:nvPr>
            <p:ph type="ctrTitle"/>
          </p:nvPr>
        </p:nvSpPr>
        <p:spPr>
          <a:xfrm>
            <a:off x="2803430" y="5096933"/>
            <a:ext cx="9385395" cy="1303867"/>
          </a:xfrm>
          <a:prstGeom prst="rect">
            <a:avLst/>
          </a:prstGeom>
          <a:solidFill>
            <a:srgbClr val="FFCD00"/>
          </a:solidFill>
        </p:spPr>
        <p:txBody>
          <a:bodyPr lIns="118823" tIns="237698" rIns="118823" bIns="118823" anchor="t" anchorCtr="0">
            <a:noAutofit/>
          </a:bodyPr>
          <a:lstStyle/>
          <a:p>
            <a:pPr algn="ctr"/>
            <a:r>
              <a:rPr lang="en" sz="2900" dirty="0"/>
              <a:t>FINANCIAL EDUCATION TRAINING PROGRAM</a:t>
            </a:r>
            <a:br>
              <a:rPr lang="en" sz="2900" dirty="0"/>
            </a:br>
            <a:r>
              <a:rPr lang="en" sz="1800" b="0" i="1" dirty="0">
                <a:solidFill>
                  <a:srgbClr val="826900"/>
                </a:solidFill>
              </a:rPr>
              <a:t>Creating a financially aware and empowered India.</a:t>
            </a:r>
            <a:r>
              <a:rPr lang="en" sz="2900" b="0" i="1" dirty="0">
                <a:solidFill>
                  <a:srgbClr val="826900"/>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3" y="5105400"/>
            <a:ext cx="3049066" cy="1167080"/>
          </a:xfrm>
          <a:prstGeom prst="rect">
            <a:avLst/>
          </a:prstGeom>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 y="-18197"/>
            <a:ext cx="12197237" cy="511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812588" y="2346960"/>
            <a:ext cx="5281824" cy="3034453"/>
          </a:xfrm>
          <a:prstGeom prst="rect">
            <a:avLst/>
          </a:prstGeom>
        </p:spPr>
        <p:txBody>
          <a:bodyPr lIns="118823" tIns="118823" rIns="118823" bIns="118823" anchor="t" anchorCtr="0">
            <a:noAutofit/>
          </a:bodyPr>
          <a:lstStyle/>
          <a:p>
            <a:pPr marL="594241" indent="-297119">
              <a:spcBef>
                <a:spcPts val="0"/>
              </a:spcBef>
            </a:pPr>
            <a:r>
              <a:rPr lang="en" sz="2600" dirty="0">
                <a:latin typeface="Calibri" pitchFamily="34" charset="0"/>
                <a:cs typeface="Calibri" pitchFamily="34" charset="0"/>
              </a:rPr>
              <a:t>Saving is putting aside current earnings</a:t>
            </a:r>
          </a:p>
          <a:p>
            <a:pPr marL="594241" indent="-297119">
              <a:spcBef>
                <a:spcPts val="0"/>
              </a:spcBef>
            </a:pPr>
            <a:r>
              <a:rPr lang="en" sz="2600" dirty="0">
                <a:latin typeface="Calibri" pitchFamily="34" charset="0"/>
                <a:cs typeface="Calibri" pitchFamily="34" charset="0"/>
              </a:rPr>
              <a:t>Investment is putting your money to grow</a:t>
            </a:r>
          </a:p>
          <a:p>
            <a:pPr marL="594241" indent="-297119">
              <a:spcBef>
                <a:spcPts val="0"/>
              </a:spcBef>
            </a:pPr>
            <a:r>
              <a:rPr lang="en" sz="2600" dirty="0">
                <a:latin typeface="Calibri" pitchFamily="34" charset="0"/>
                <a:cs typeface="Calibri" pitchFamily="34" charset="0"/>
              </a:rPr>
              <a:t>Both are not the same</a:t>
            </a:r>
          </a:p>
          <a:p>
            <a:pPr marL="594241" indent="-297119">
              <a:spcBef>
                <a:spcPts val="0"/>
              </a:spcBef>
            </a:pPr>
            <a:r>
              <a:rPr lang="en" sz="2600" dirty="0">
                <a:latin typeface="Calibri" pitchFamily="34" charset="0"/>
                <a:cs typeface="Calibri" pitchFamily="34" charset="0"/>
              </a:rPr>
              <a:t>Saving is a pre-requisite to investment</a:t>
            </a:r>
          </a:p>
          <a:p>
            <a:pPr marL="594241" indent="-297119">
              <a:spcBef>
                <a:spcPts val="0"/>
              </a:spcBef>
              <a:buNone/>
            </a:pPr>
            <a:endParaRPr lang="en" sz="2600" dirty="0">
              <a:latin typeface="Calibri" pitchFamily="34" charset="0"/>
              <a:cs typeface="Calibri" pitchFamily="34" charset="0"/>
            </a:endParaRPr>
          </a:p>
          <a:p>
            <a:pPr>
              <a:spcBef>
                <a:spcPts val="0"/>
              </a:spcBef>
              <a:buClr>
                <a:schemeClr val="dk1"/>
              </a:buClr>
              <a:buSzPct val="45833"/>
              <a:buNone/>
            </a:pPr>
            <a:endParaRPr sz="2600">
              <a:latin typeface="Calibri" pitchFamily="34" charset="0"/>
              <a:cs typeface="Calibri" pitchFamily="34" charset="0"/>
            </a:endParaRPr>
          </a:p>
          <a:p>
            <a:pPr>
              <a:spcBef>
                <a:spcPts val="0"/>
              </a:spcBef>
              <a:buNone/>
            </a:pPr>
            <a:endParaRPr sz="2600">
              <a:latin typeface="Calibri" pitchFamily="34" charset="0"/>
              <a:cs typeface="Calibri" pitchFamily="34" charset="0"/>
            </a:endParaRPr>
          </a:p>
        </p:txBody>
      </p:sp>
      <p:sp>
        <p:nvSpPr>
          <p:cNvPr id="39" name="Shape 111"/>
          <p:cNvSpPr txBox="1">
            <a:spLocks noGrp="1"/>
          </p:cNvSpPr>
          <p:nvPr>
            <p:ph type="title" idx="4294967295"/>
          </p:nvPr>
        </p:nvSpPr>
        <p:spPr>
          <a:xfrm>
            <a:off x="1726750" y="1330761"/>
            <a:ext cx="6094413" cy="542079"/>
          </a:xfrm>
          <a:prstGeom prst="rect">
            <a:avLst/>
          </a:prstGeom>
        </p:spPr>
        <p:txBody>
          <a:bodyPr lIns="118823" tIns="118823" rIns="118823" bIns="118823" anchor="ctr" anchorCtr="0">
            <a:noAutofit/>
          </a:bodyPr>
          <a:lstStyle/>
          <a:p>
            <a:r>
              <a:rPr lang="en" dirty="0"/>
              <a:t>Saving and Investment</a:t>
            </a:r>
            <a:endParaRPr lang="en" dirty="0">
              <a:highlight>
                <a:srgbClr val="FFCD00"/>
              </a:highlight>
            </a:endParaRPr>
          </a:p>
        </p:txBody>
      </p:sp>
      <p:cxnSp>
        <p:nvCxnSpPr>
          <p:cNvPr id="40" name="Shape 24"/>
          <p:cNvCxnSpPr>
            <a:endCxn id="4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4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43" name="Shape 28"/>
          <p:cNvCxnSpPr>
            <a:stCxn id="3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45" name="Shape 77"/>
          <p:cNvGrpSpPr/>
          <p:nvPr/>
        </p:nvGrpSpPr>
        <p:grpSpPr>
          <a:xfrm>
            <a:off x="1221627" y="1479296"/>
            <a:ext cx="286091" cy="267088"/>
            <a:chOff x="2594050" y="1631825"/>
            <a:chExt cx="439625" cy="439625"/>
          </a:xfrm>
        </p:grpSpPr>
        <p:sp>
          <p:nvSpPr>
            <p:cNvPr id="46"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7"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8"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9"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9" name="Picture 18" descr="savings_banner.jpg"/>
          <p:cNvPicPr>
            <a:picLocks noChangeAspect="1"/>
          </p:cNvPicPr>
          <p:nvPr/>
        </p:nvPicPr>
        <p:blipFill>
          <a:blip r:embed="rId3"/>
          <a:stretch>
            <a:fillRect/>
          </a:stretch>
        </p:blipFill>
        <p:spPr>
          <a:xfrm>
            <a:off x="6500708" y="1872840"/>
            <a:ext cx="4494629" cy="3736107"/>
          </a:xfrm>
          <a:prstGeom prst="rect">
            <a:avLst/>
          </a:prstGeom>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Features of NPS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346960"/>
            <a:ext cx="5281824" cy="284480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All citizens between age 18-70 can open account</a:t>
            </a:r>
          </a:p>
          <a:p>
            <a:pPr marL="594241" indent="-297119">
              <a:lnSpc>
                <a:spcPct val="114000"/>
              </a:lnSpc>
              <a:spcBef>
                <a:spcPts val="0"/>
              </a:spcBef>
              <a:spcAft>
                <a:spcPts val="781"/>
              </a:spcAft>
            </a:pPr>
            <a:r>
              <a:rPr lang="en" sz="1800" dirty="0">
                <a:latin typeface="Calibri" pitchFamily="34" charset="0"/>
                <a:cs typeface="Calibri" pitchFamily="34" charset="0"/>
              </a:rPr>
              <a:t>Portable across geographies and employment</a:t>
            </a:r>
          </a:p>
          <a:p>
            <a:pPr marL="594241" indent="-297119">
              <a:lnSpc>
                <a:spcPct val="114000"/>
              </a:lnSpc>
              <a:spcBef>
                <a:spcPts val="0"/>
              </a:spcBef>
              <a:spcAft>
                <a:spcPts val="781"/>
              </a:spcAft>
            </a:pPr>
            <a:r>
              <a:rPr lang="en" sz="1800" dirty="0">
                <a:latin typeface="Calibri" pitchFamily="34" charset="0"/>
                <a:cs typeface="Calibri" pitchFamily="34" charset="0"/>
              </a:rPr>
              <a:t>Low cost, easy to operate</a:t>
            </a:r>
          </a:p>
          <a:p>
            <a:pPr marL="594241" indent="-297119">
              <a:lnSpc>
                <a:spcPct val="114000"/>
              </a:lnSpc>
              <a:spcBef>
                <a:spcPts val="0"/>
              </a:spcBef>
              <a:spcAft>
                <a:spcPts val="781"/>
              </a:spcAft>
            </a:pPr>
            <a:r>
              <a:rPr lang="en" sz="1800" dirty="0">
                <a:latin typeface="Calibri" pitchFamily="34" charset="0"/>
                <a:cs typeface="Calibri" pitchFamily="34" charset="0"/>
              </a:rPr>
              <a:t>Flexible investment options</a:t>
            </a:r>
          </a:p>
          <a:p>
            <a:pPr marL="594241" indent="-297119">
              <a:lnSpc>
                <a:spcPct val="114000"/>
              </a:lnSpc>
              <a:spcBef>
                <a:spcPts val="0"/>
              </a:spcBef>
              <a:spcAft>
                <a:spcPts val="781"/>
              </a:spcAft>
            </a:pPr>
            <a:r>
              <a:rPr lang="en" sz="1800" dirty="0">
                <a:latin typeface="Calibri" pitchFamily="34" charset="0"/>
                <a:cs typeface="Calibri" pitchFamily="34" charset="0"/>
              </a:rPr>
              <a:t>Tax benefit to employee and employer</a:t>
            </a:r>
          </a:p>
          <a:p>
            <a:pPr marL="594241" indent="-297119">
              <a:lnSpc>
                <a:spcPct val="114000"/>
              </a:lnSpc>
              <a:spcBef>
                <a:spcPts val="0"/>
              </a:spcBef>
              <a:spcAft>
                <a:spcPts val="781"/>
              </a:spcAft>
            </a:pPr>
            <a:r>
              <a:rPr lang="en" sz="1800" dirty="0">
                <a:latin typeface="Calibri" pitchFamily="34" charset="0"/>
                <a:cs typeface="Calibri" pitchFamily="34" charset="0"/>
              </a:rPr>
              <a:t>Regulated by PFRDA</a:t>
            </a:r>
          </a:p>
          <a:p>
            <a:pPr>
              <a:spcBef>
                <a:spcPts val="0"/>
              </a:spcBef>
              <a:buNone/>
            </a:pPr>
            <a:endParaRPr sz="1800" dirty="0"/>
          </a:p>
        </p:txBody>
      </p:sp>
      <p:pic>
        <p:nvPicPr>
          <p:cNvPr id="13" name="Picture 12" descr="pension-fund-new.jpg"/>
          <p:cNvPicPr>
            <a:picLocks noChangeAspect="1"/>
          </p:cNvPicPr>
          <p:nvPr/>
        </p:nvPicPr>
        <p:blipFill>
          <a:blip r:embed="rId3"/>
          <a:srcRect l="47889" r="3562"/>
          <a:stretch>
            <a:fillRect/>
          </a:stretch>
        </p:blipFill>
        <p:spPr>
          <a:xfrm>
            <a:off x="1320456" y="2062481"/>
            <a:ext cx="4672383" cy="3437467"/>
          </a:xfrm>
          <a:prstGeom prst="rect">
            <a:avLst/>
          </a:prstGeom>
        </p:spPr>
      </p:pic>
    </p:spTree>
    <p:extLst>
      <p:ext uri="{BB962C8B-B14F-4D97-AF65-F5344CB8AC3E}">
        <p14:creationId xmlns:p14="http://schemas.microsoft.com/office/powerpoint/2010/main" val="3519214180"/>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NPS Account: Tier I &amp; II</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29" name="Shape 242"/>
          <p:cNvGraphicFramePr/>
          <p:nvPr>
            <p:extLst>
              <p:ext uri="{D42A27DB-BD31-4B8C-83A1-F6EECF244321}">
                <p14:modId xmlns:p14="http://schemas.microsoft.com/office/powerpoint/2010/main" val="3467999582"/>
              </p:ext>
            </p:extLst>
          </p:nvPr>
        </p:nvGraphicFramePr>
        <p:xfrm>
          <a:off x="1066522" y="1493516"/>
          <a:ext cx="10055781" cy="4077549"/>
        </p:xfrm>
        <a:graphic>
          <a:graphicData uri="http://schemas.openxmlformats.org/drawingml/2006/table">
            <a:tbl>
              <a:tblPr>
                <a:noFill/>
                <a:tableStyleId>{499C4232-7DD5-4FC4-B2FA-767C3B36794B}</a:tableStyleId>
              </a:tblPr>
              <a:tblGrid>
                <a:gridCol w="3097993">
                  <a:extLst>
                    <a:ext uri="{9D8B030D-6E8A-4147-A177-3AD203B41FA5}">
                      <a16:colId xmlns="" xmlns:a16="http://schemas.microsoft.com/office/drawing/2014/main" val="20000"/>
                    </a:ext>
                  </a:extLst>
                </a:gridCol>
                <a:gridCol w="3478894">
                  <a:extLst>
                    <a:ext uri="{9D8B030D-6E8A-4147-A177-3AD203B41FA5}">
                      <a16:colId xmlns="" xmlns:a16="http://schemas.microsoft.com/office/drawing/2014/main" val="20001"/>
                    </a:ext>
                  </a:extLst>
                </a:gridCol>
                <a:gridCol w="3478894">
                  <a:extLst>
                    <a:ext uri="{9D8B030D-6E8A-4147-A177-3AD203B41FA5}">
                      <a16:colId xmlns="" xmlns:a16="http://schemas.microsoft.com/office/drawing/2014/main" val="20002"/>
                    </a:ext>
                  </a:extLst>
                </a:gridCol>
              </a:tblGrid>
              <a:tr h="453061">
                <a:tc>
                  <a:txBody>
                    <a:bodyPr/>
                    <a:lstStyle/>
                    <a:p>
                      <a:pPr lvl="0" algn="l">
                        <a:spcBef>
                          <a:spcPts val="0"/>
                        </a:spcBef>
                        <a:buNone/>
                      </a:pPr>
                      <a:r>
                        <a:rPr lang="en-US" sz="1500" b="1" dirty="0">
                          <a:latin typeface="Calibri" pitchFamily="34" charset="0"/>
                          <a:ea typeface="Quattrocento Sans"/>
                          <a:cs typeface="Calibri" pitchFamily="34" charset="0"/>
                          <a:sym typeface="Quattrocento Sans"/>
                        </a:rPr>
                        <a:t>Particulars</a:t>
                      </a:r>
                      <a:endParaRPr sz="1500" b="1"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Tier I (Pension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Tier II (Investment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Eligibility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All </a:t>
                      </a:r>
                      <a:r>
                        <a:rPr lang="en" sz="1500" dirty="0" smtClean="0">
                          <a:latin typeface="Calibri" pitchFamily="34" charset="0"/>
                          <a:ea typeface="Quattrocento Sans"/>
                          <a:cs typeface="Calibri" pitchFamily="34" charset="0"/>
                          <a:sym typeface="Quattrocento Sans"/>
                        </a:rPr>
                        <a:t>Indians (18-70 years)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Memebrs of Tier I</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1"/>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Bank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Not mandatory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Mandatory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2"/>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Min</a:t>
                      </a:r>
                      <a:r>
                        <a:rPr lang="en" sz="1500" baseline="0" dirty="0">
                          <a:latin typeface="Calibri" pitchFamily="34" charset="0"/>
                          <a:ea typeface="Quattrocento Sans"/>
                          <a:cs typeface="Calibri" pitchFamily="34" charset="0"/>
                          <a:sym typeface="Quattrocento Sans"/>
                        </a:rPr>
                        <a:t> </a:t>
                      </a:r>
                      <a:r>
                        <a:rPr lang="en" sz="1500" dirty="0">
                          <a:latin typeface="Calibri" pitchFamily="34" charset="0"/>
                          <a:ea typeface="Quattrocento Sans"/>
                          <a:cs typeface="Calibri" pitchFamily="34" charset="0"/>
                          <a:sym typeface="Quattrocento Sans"/>
                        </a:rPr>
                        <a:t>Contribution To</a:t>
                      </a:r>
                      <a:r>
                        <a:rPr lang="en" sz="1500" baseline="0" dirty="0">
                          <a:latin typeface="Calibri" pitchFamily="34" charset="0"/>
                          <a:ea typeface="Quattrocento Sans"/>
                          <a:cs typeface="Calibri" pitchFamily="34" charset="0"/>
                          <a:sym typeface="Quattrocento Sans"/>
                        </a:rPr>
                        <a:t> Open</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500/-</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500" smtClean="0">
                          <a:latin typeface="Calibri" pitchFamily="34" charset="0"/>
                          <a:ea typeface="Quattrocento Sans"/>
                          <a:cs typeface="Calibri" pitchFamily="34" charset="0"/>
                          <a:sym typeface="Quattrocento Sans"/>
                        </a:rPr>
                        <a:t>NIL</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3"/>
                  </a:ext>
                </a:extLst>
              </a:tr>
              <a:tr h="453061">
                <a:tc>
                  <a:txBody>
                    <a:bodyPr/>
                    <a:lstStyle/>
                    <a:p>
                      <a:r>
                        <a:rPr lang="en-US" sz="1500" b="0" i="0" u="none" strike="noStrike" cap="none" dirty="0">
                          <a:solidFill>
                            <a:schemeClr val="tx1"/>
                          </a:solidFill>
                          <a:latin typeface="Calibri" pitchFamily="34" charset="0"/>
                          <a:ea typeface="Quattrocento Sans"/>
                          <a:cs typeface="Calibri" pitchFamily="34" charset="0"/>
                          <a:sym typeface="Arial"/>
                        </a:rPr>
                        <a:t>Min. Contribution per year </a:t>
                      </a:r>
                      <a:r>
                        <a:rPr lang="en-US" sz="1700" b="0" i="0" u="none" strike="noStrike" cap="none" baseline="0" dirty="0">
                          <a:solidFill>
                            <a:schemeClr val="tx1"/>
                          </a:solidFill>
                          <a:latin typeface="+mn-lt"/>
                          <a:ea typeface="+mn-ea"/>
                          <a:cs typeface="+mn-cs"/>
                          <a:sym typeface="Arial"/>
                        </a:rPr>
                        <a:t>	</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smtClean="0">
                          <a:latin typeface="Calibri" pitchFamily="34" charset="0"/>
                          <a:ea typeface="Quattrocento Sans"/>
                          <a:cs typeface="Calibri" pitchFamily="34" charset="0"/>
                          <a:sym typeface="Quattrocento Sans"/>
                        </a:rPr>
                        <a:t>Rs. 1000/-</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250/-</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Liquidity</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Conditional</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Any time</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5"/>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on Maturity</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Conditional</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for Debt Funds</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6"/>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Fund Transfer</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Not Possible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From Tier II to I</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7"/>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Benefit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2</a:t>
                      </a:r>
                      <a:r>
                        <a:rPr lang="en" sz="1500" baseline="0" dirty="0">
                          <a:latin typeface="Calibri" pitchFamily="34" charset="0"/>
                          <a:ea typeface="Quattrocento Sans"/>
                          <a:cs typeface="Calibri" pitchFamily="34" charset="0"/>
                          <a:sym typeface="Quattrocento Sans"/>
                        </a:rPr>
                        <a:t> </a:t>
                      </a:r>
                      <a:r>
                        <a:rPr lang="en" sz="1500" dirty="0">
                          <a:latin typeface="Calibri" pitchFamily="34" charset="0"/>
                          <a:ea typeface="Quattrocento Sans"/>
                          <a:cs typeface="Calibri" pitchFamily="34" charset="0"/>
                          <a:sym typeface="Quattrocento Sans"/>
                        </a:rPr>
                        <a:t>Lakh</a:t>
                      </a:r>
                      <a:r>
                        <a:rPr lang="en" sz="1500" baseline="0" dirty="0">
                          <a:latin typeface="Calibri" pitchFamily="34" charset="0"/>
                          <a:ea typeface="Quattrocento Sans"/>
                          <a:cs typeface="Calibri" pitchFamily="34" charset="0"/>
                          <a:sym typeface="Quattrocento Sans"/>
                        </a:rPr>
                        <a:t> u/s 80CCD (1 &amp; B)</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215306638"/>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12" y="2107495"/>
            <a:ext cx="7664903" cy="1443339"/>
          </a:xfrm>
          <a:prstGeom prst="rect">
            <a:avLst/>
          </a:prstGeom>
        </p:spPr>
        <p:txBody>
          <a:bodyPr lIns="118823" tIns="118823" rIns="118823" bIns="118823" anchor="b" anchorCtr="0">
            <a:noAutofit/>
          </a:bodyPr>
          <a:lstStyle/>
          <a:p>
            <a:pPr lvl="0"/>
            <a:r>
              <a:rPr lang="en" sz="2300" dirty="0"/>
              <a:t/>
            </a:r>
            <a:br>
              <a:rPr lang="en" sz="2300" dirty="0"/>
            </a:br>
            <a:r>
              <a:rPr lang="en-US" sz="2300" dirty="0"/>
              <a:t>Consumer Protection and Grievance Redressal</a:t>
            </a:r>
            <a:endParaRPr lang="en" sz="2300" dirty="0"/>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Financial frauds and consumer awareness, Know the grievance redressal mechanism for different financial sectors.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6</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Know Your Customer (KYC)</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711015" y="1493521"/>
            <a:ext cx="5281824" cy="4077547"/>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KYC enables financial regulators and intermediaries to know their customers. </a:t>
            </a:r>
          </a:p>
          <a:p>
            <a:pPr marL="356543" indent="-297119">
              <a:lnSpc>
                <a:spcPct val="114000"/>
              </a:lnSpc>
              <a:spcAft>
                <a:spcPts val="781"/>
              </a:spcAft>
            </a:pPr>
            <a:r>
              <a:rPr lang="en-US" sz="1800" dirty="0">
                <a:latin typeface="Calibri" pitchFamily="34" charset="0"/>
                <a:cs typeface="Calibri" pitchFamily="34" charset="0"/>
              </a:rPr>
              <a:t>Understand their financial dealings to be able to serve them better and manage its risks prudently.</a:t>
            </a:r>
          </a:p>
          <a:p>
            <a:pPr marL="356543" indent="-297119">
              <a:lnSpc>
                <a:spcPct val="114000"/>
              </a:lnSpc>
              <a:spcAft>
                <a:spcPts val="781"/>
              </a:spcAft>
            </a:pPr>
            <a:r>
              <a:rPr lang="en-US" sz="1800" dirty="0">
                <a:latin typeface="Calibri" pitchFamily="34" charset="0"/>
                <a:cs typeface="Calibri" pitchFamily="34" charset="0"/>
              </a:rPr>
              <a:t>To verify the identity of the customer, his address and photograph.</a:t>
            </a:r>
          </a:p>
          <a:p>
            <a:pPr marL="356543" indent="-297119">
              <a:lnSpc>
                <a:spcPct val="114000"/>
              </a:lnSpc>
              <a:spcAft>
                <a:spcPts val="781"/>
              </a:spcAft>
            </a:pPr>
            <a:r>
              <a:rPr lang="en-US" sz="1800" dirty="0">
                <a:latin typeface="Calibri" pitchFamily="34" charset="0"/>
                <a:cs typeface="Calibri" pitchFamily="34" charset="0"/>
              </a:rPr>
              <a:t>KYC is a regulatory and legal requirement.</a:t>
            </a:r>
          </a:p>
          <a:p>
            <a:pPr marL="356543" indent="-297119">
              <a:lnSpc>
                <a:spcPct val="114000"/>
              </a:lnSpc>
              <a:spcAft>
                <a:spcPts val="781"/>
              </a:spcAft>
            </a:pPr>
            <a:r>
              <a:rPr lang="en-US" sz="1800" dirty="0">
                <a:latin typeface="Calibri" pitchFamily="34" charset="0"/>
                <a:cs typeface="Calibri" pitchFamily="34" charset="0"/>
              </a:rPr>
              <a:t>Without KYC you can still open a bank account known as ‘Small Account’.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pic>
        <p:nvPicPr>
          <p:cNvPr id="15" name="Picture 14" descr="KYC Blog Rekha final.jpg"/>
          <p:cNvPicPr>
            <a:picLocks noChangeAspect="1"/>
          </p:cNvPicPr>
          <p:nvPr/>
        </p:nvPicPr>
        <p:blipFill>
          <a:blip r:embed="rId3"/>
          <a:srcRect l="2857" r="21746" b="5000"/>
          <a:stretch>
            <a:fillRect/>
          </a:stretch>
        </p:blipFill>
        <p:spPr>
          <a:xfrm>
            <a:off x="6094413" y="1683173"/>
            <a:ext cx="5247966" cy="3527552"/>
          </a:xfrm>
          <a:prstGeom prst="rect">
            <a:avLst/>
          </a:prstGeom>
        </p:spPr>
      </p:pic>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a:buSzPct val="100000"/>
              <a:defRPr/>
            </a:pPr>
            <a:r>
              <a:rPr lang="en" sz="2600" b="1" dirty="0">
                <a:latin typeface="Lora"/>
                <a:ea typeface="Lora"/>
                <a:cs typeface="Lora"/>
                <a:sym typeface="Lora"/>
              </a:rPr>
              <a:t>Be Aware: ATM/Debit Card</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6" name="Group 15"/>
          <p:cNvGrpSpPr/>
          <p:nvPr/>
        </p:nvGrpSpPr>
        <p:grpSpPr>
          <a:xfrm>
            <a:off x="1320456" y="1455589"/>
            <a:ext cx="9556913" cy="4210304"/>
            <a:chOff x="990600" y="1169670"/>
            <a:chExt cx="7169552" cy="3383280"/>
          </a:xfrm>
        </p:grpSpPr>
        <p:pic>
          <p:nvPicPr>
            <p:cNvPr id="7170" name="Picture 2"/>
            <p:cNvPicPr>
              <a:picLocks noChangeAspect="1" noChangeArrowheads="1"/>
            </p:cNvPicPr>
            <p:nvPr/>
          </p:nvPicPr>
          <p:blipFill>
            <a:blip r:embed="rId3"/>
            <a:srcRect/>
            <a:stretch>
              <a:fillRect/>
            </a:stretch>
          </p:blipFill>
          <p:spPr bwMode="auto">
            <a:xfrm>
              <a:off x="4343400" y="1169670"/>
              <a:ext cx="3816752" cy="3383280"/>
            </a:xfrm>
            <a:prstGeom prst="rect">
              <a:avLst/>
            </a:prstGeom>
            <a:noFill/>
            <a:ln w="9525">
              <a:noFill/>
              <a:miter lim="800000"/>
              <a:headEnd/>
              <a:tailEnd/>
            </a:ln>
            <a:effectLst/>
          </p:spPr>
        </p:pic>
        <p:pic>
          <p:nvPicPr>
            <p:cNvPr id="15" name="Picture 14" descr="atmsafetykeypad.jpg"/>
            <p:cNvPicPr preferRelativeResize="0">
              <a:picLocks/>
            </p:cNvPicPr>
            <p:nvPr/>
          </p:nvPicPr>
          <p:blipFill>
            <a:blip r:embed="rId4"/>
            <a:srcRect l="8000" r="21600"/>
            <a:stretch>
              <a:fillRect/>
            </a:stretch>
          </p:blipFill>
          <p:spPr>
            <a:xfrm>
              <a:off x="990600" y="1169670"/>
              <a:ext cx="3352800" cy="3383280"/>
            </a:xfrm>
            <a:prstGeom prst="rect">
              <a:avLst/>
            </a:prstGeom>
          </p:spPr>
        </p:pic>
      </p:gr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Be Aware: Frauds and Scams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5123" name="Picture 3"/>
          <p:cNvPicPr>
            <a:picLocks noChangeAspect="1" noChangeArrowheads="1"/>
          </p:cNvPicPr>
          <p:nvPr/>
        </p:nvPicPr>
        <p:blipFill>
          <a:blip r:embed="rId3"/>
          <a:srcRect/>
          <a:stretch>
            <a:fillRect/>
          </a:stretch>
        </p:blipFill>
        <p:spPr bwMode="auto">
          <a:xfrm>
            <a:off x="1117311" y="1303867"/>
            <a:ext cx="4836448" cy="4551680"/>
          </a:xfrm>
          <a:prstGeom prst="rect">
            <a:avLst/>
          </a:prstGeom>
          <a:noFill/>
          <a:ln w="9525">
            <a:noFill/>
            <a:miter lim="800000"/>
            <a:headEnd/>
            <a:tailEnd/>
          </a:ln>
          <a:effectLst/>
        </p:spPr>
      </p:pic>
      <p:pic>
        <p:nvPicPr>
          <p:cNvPr id="5124" name="Picture 4"/>
          <p:cNvPicPr preferRelativeResize="0">
            <a:picLocks noChangeArrowheads="1"/>
          </p:cNvPicPr>
          <p:nvPr/>
        </p:nvPicPr>
        <p:blipFill>
          <a:blip r:embed="rId4"/>
          <a:srcRect/>
          <a:stretch>
            <a:fillRect/>
          </a:stretch>
        </p:blipFill>
        <p:spPr bwMode="auto">
          <a:xfrm>
            <a:off x="6195986" y="1303867"/>
            <a:ext cx="4838964" cy="4551680"/>
          </a:xfrm>
          <a:prstGeom prst="rect">
            <a:avLst/>
          </a:prstGeom>
          <a:noFill/>
          <a:ln w="9525">
            <a:noFill/>
            <a:miter lim="800000"/>
            <a:headEnd/>
            <a:tailEnd/>
          </a:ln>
          <a:effectLst/>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a:buSzPct val="100000"/>
              <a:defRPr/>
            </a:pPr>
            <a:r>
              <a:rPr lang="en" sz="2600" b="1" dirty="0">
                <a:latin typeface="Lora"/>
                <a:ea typeface="Lora"/>
                <a:cs typeface="Lora"/>
                <a:sym typeface="Lora"/>
              </a:rPr>
              <a:t>Be Aware: Frauds and Scams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6146" name="Picture 2"/>
          <p:cNvPicPr preferRelativeResize="0">
            <a:picLocks noChangeArrowheads="1"/>
          </p:cNvPicPr>
          <p:nvPr/>
        </p:nvPicPr>
        <p:blipFill>
          <a:blip r:embed="rId3"/>
          <a:srcRect/>
          <a:stretch>
            <a:fillRect/>
          </a:stretch>
        </p:blipFill>
        <p:spPr bwMode="auto">
          <a:xfrm>
            <a:off x="1121372" y="1308608"/>
            <a:ext cx="4838964" cy="4551680"/>
          </a:xfrm>
          <a:prstGeom prst="rect">
            <a:avLst/>
          </a:prstGeom>
          <a:noFill/>
          <a:ln w="9525">
            <a:noFill/>
            <a:miter lim="800000"/>
            <a:headEnd/>
            <a:tailEnd/>
          </a:ln>
          <a:effectLst/>
        </p:spPr>
      </p:pic>
      <p:pic>
        <p:nvPicPr>
          <p:cNvPr id="6147" name="Picture 3"/>
          <p:cNvPicPr preferRelativeResize="0">
            <a:picLocks noChangeArrowheads="1"/>
          </p:cNvPicPr>
          <p:nvPr/>
        </p:nvPicPr>
        <p:blipFill>
          <a:blip r:embed="rId4"/>
          <a:srcRect/>
          <a:stretch>
            <a:fillRect/>
          </a:stretch>
        </p:blipFill>
        <p:spPr bwMode="auto">
          <a:xfrm>
            <a:off x="6195986" y="1303867"/>
            <a:ext cx="4838964" cy="4551680"/>
          </a:xfrm>
          <a:prstGeom prst="rect">
            <a:avLst/>
          </a:prstGeom>
          <a:noFill/>
          <a:ln w="9525">
            <a:noFill/>
            <a:miter lim="800000"/>
            <a:headEnd/>
            <a:tailEnd/>
          </a:ln>
          <a:effectLst/>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Banking</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8" name="Group 27"/>
          <p:cNvGrpSpPr/>
          <p:nvPr/>
        </p:nvGrpSpPr>
        <p:grpSpPr>
          <a:xfrm>
            <a:off x="3303052" y="1512485"/>
            <a:ext cx="8073184" cy="4362027"/>
            <a:chOff x="2554135" y="1276350"/>
            <a:chExt cx="6056465" cy="3505200"/>
          </a:xfrm>
        </p:grpSpPr>
        <p:sp>
          <p:nvSpPr>
            <p:cNvPr id="14" name="Rectangle 13"/>
            <p:cNvSpPr/>
            <p:nvPr/>
          </p:nvSpPr>
          <p:spPr>
            <a:xfrm>
              <a:off x="2554135" y="4382716"/>
              <a:ext cx="856974" cy="398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648200" y="1276350"/>
              <a:ext cx="3962400" cy="762000"/>
              <a:chOff x="4648200" y="1276350"/>
              <a:chExt cx="3962400" cy="762000"/>
            </a:xfrm>
          </p:grpSpPr>
          <p:sp>
            <p:nvSpPr>
              <p:cNvPr id="17" name="Rectangle 16"/>
              <p:cNvSpPr/>
              <p:nvPr/>
            </p:nvSpPr>
            <p:spPr>
              <a:xfrm>
                <a:off x="4648200" y="1276350"/>
                <a:ext cx="1295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15200" y="1352550"/>
                <a:ext cx="1295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p:cNvPicPr>
            <a:picLocks noChangeAspect="1" noChangeArrowheads="1"/>
          </p:cNvPicPr>
          <p:nvPr/>
        </p:nvPicPr>
        <p:blipFill>
          <a:blip r:embed="rId3"/>
          <a:srcRect/>
          <a:stretch>
            <a:fillRect/>
          </a:stretch>
        </p:blipFill>
        <p:spPr bwMode="auto">
          <a:xfrm>
            <a:off x="1638053" y="1066802"/>
            <a:ext cx="8011433" cy="4563274"/>
          </a:xfrm>
          <a:prstGeom prst="rect">
            <a:avLst/>
          </a:prstGeom>
          <a:noFill/>
          <a:ln w="9525">
            <a:noFill/>
            <a:miter lim="800000"/>
            <a:headEnd/>
            <a:tailEnd/>
          </a:ln>
        </p:spPr>
      </p:pic>
      <p:sp>
        <p:nvSpPr>
          <p:cNvPr id="29" name="Rectangle 28"/>
          <p:cNvSpPr/>
          <p:nvPr/>
        </p:nvSpPr>
        <p:spPr>
          <a:xfrm>
            <a:off x="4113217" y="5638805"/>
            <a:ext cx="4326640" cy="369239"/>
          </a:xfrm>
          <a:prstGeom prst="rect">
            <a:avLst/>
          </a:prstGeom>
        </p:spPr>
        <p:txBody>
          <a:bodyPr wrap="none" lIns="91348" tIns="45674" rIns="91348" bIns="45674">
            <a:spAutoFit/>
          </a:bodyPr>
          <a:lstStyle/>
          <a:p>
            <a:r>
              <a:rPr lang="en-US" b="1" dirty="0"/>
              <a:t>CMS: Complaint Management System</a:t>
            </a:r>
            <a:endParaRPr lang="en-US" dirty="0"/>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7211721"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Securities Markets</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8938485" y="816293"/>
            <a:ext cx="3250419"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2050" name="Picture 2"/>
          <p:cNvPicPr>
            <a:picLocks noChangeAspect="1" noChangeArrowheads="1"/>
          </p:cNvPicPr>
          <p:nvPr/>
        </p:nvPicPr>
        <p:blipFill>
          <a:blip r:embed="rId3"/>
          <a:srcRect/>
          <a:stretch>
            <a:fillRect/>
          </a:stretch>
        </p:blipFill>
        <p:spPr bwMode="auto">
          <a:xfrm>
            <a:off x="1015750" y="1303867"/>
            <a:ext cx="10319081" cy="4551680"/>
          </a:xfrm>
          <a:prstGeom prst="rect">
            <a:avLst/>
          </a:prstGeom>
          <a:noFill/>
          <a:ln w="9525">
            <a:noFill/>
            <a:miter lim="800000"/>
            <a:headEnd/>
            <a:tailEnd/>
          </a:ln>
          <a:effectLst/>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Insurance</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2050" name="Picture 2"/>
          <p:cNvPicPr>
            <a:picLocks noChangeAspect="1" noChangeArrowheads="1"/>
          </p:cNvPicPr>
          <p:nvPr/>
        </p:nvPicPr>
        <p:blipFill>
          <a:blip r:embed="rId3"/>
          <a:srcRect/>
          <a:stretch>
            <a:fillRect/>
          </a:stretch>
        </p:blipFill>
        <p:spPr bwMode="auto">
          <a:xfrm>
            <a:off x="2741611" y="990600"/>
            <a:ext cx="7010401" cy="5262629"/>
          </a:xfrm>
          <a:prstGeom prst="rect">
            <a:avLst/>
          </a:prstGeom>
          <a:noFill/>
          <a:ln w="9525">
            <a:noFill/>
            <a:miter lim="800000"/>
            <a:headEnd/>
            <a:tailEnd/>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469236" y="2252133"/>
            <a:ext cx="7110148" cy="2611193"/>
          </a:xfrm>
          <a:prstGeom prst="rect">
            <a:avLst/>
          </a:prstGeom>
        </p:spPr>
        <p:txBody>
          <a:bodyPr lIns="118823" tIns="118823" rIns="118823" bIns="118823" anchor="t" anchorCtr="0">
            <a:noAutofit/>
          </a:bodyPr>
          <a:lstStyle/>
          <a:p>
            <a:pPr marL="594241" indent="-297119">
              <a:spcBef>
                <a:spcPts val="0"/>
              </a:spcBef>
            </a:pPr>
            <a:r>
              <a:rPr lang="en" sz="2100" dirty="0">
                <a:latin typeface="Calibri" pitchFamily="34" charset="0"/>
                <a:cs typeface="Calibri" pitchFamily="34" charset="0"/>
              </a:rPr>
              <a:t>Saving is not done once; save regularly</a:t>
            </a:r>
          </a:p>
          <a:p>
            <a:pPr marL="594241" indent="-297119">
              <a:spcBef>
                <a:spcPts val="0"/>
              </a:spcBef>
            </a:pPr>
            <a:r>
              <a:rPr lang="en" sz="2100" dirty="0">
                <a:latin typeface="Calibri" pitchFamily="34" charset="0"/>
                <a:cs typeface="Calibri" pitchFamily="34" charset="0"/>
              </a:rPr>
              <a:t>Spend less to save more; record your expenses</a:t>
            </a:r>
          </a:p>
          <a:p>
            <a:pPr marL="594241" indent="-297119">
              <a:spcBef>
                <a:spcPts val="0"/>
              </a:spcBef>
            </a:pPr>
            <a:r>
              <a:rPr lang="en" sz="2100" dirty="0">
                <a:latin typeface="Calibri" pitchFamily="34" charset="0"/>
                <a:cs typeface="Calibri" pitchFamily="34" charset="0"/>
              </a:rPr>
              <a:t>Pay yourself first; make a budget</a:t>
            </a:r>
          </a:p>
          <a:p>
            <a:pPr marL="594241" indent="-297119">
              <a:spcBef>
                <a:spcPts val="0"/>
              </a:spcBef>
            </a:pPr>
            <a:r>
              <a:rPr lang="en" sz="2100" dirty="0">
                <a:latin typeface="Calibri" pitchFamily="34" charset="0"/>
                <a:cs typeface="Calibri" pitchFamily="34" charset="0"/>
              </a:rPr>
              <a:t>Save to avoid debt; save for emergency &amp; special events</a:t>
            </a:r>
          </a:p>
          <a:p>
            <a:pPr marL="594241" indent="-297119">
              <a:spcBef>
                <a:spcPts val="0"/>
              </a:spcBef>
            </a:pPr>
            <a:r>
              <a:rPr lang="en" sz="2100" dirty="0">
                <a:latin typeface="Calibri" pitchFamily="34" charset="0"/>
                <a:cs typeface="Calibri" pitchFamily="34" charset="0"/>
              </a:rPr>
              <a:t>Choose where to save; keep your savings safe</a:t>
            </a:r>
          </a:p>
          <a:p>
            <a:pPr marL="594241" indent="-297119">
              <a:spcBef>
                <a:spcPts val="0"/>
              </a:spcBef>
            </a:pPr>
            <a:r>
              <a:rPr lang="en" sz="2100" dirty="0">
                <a:latin typeface="Calibri" pitchFamily="34" charset="0"/>
                <a:cs typeface="Calibri" pitchFamily="34" charset="0"/>
              </a:rPr>
              <a:t>Set savings goals; start saving now</a:t>
            </a:r>
          </a:p>
          <a:p>
            <a:pPr marL="594241" indent="-297119">
              <a:spcBef>
                <a:spcPts val="0"/>
              </a:spcBef>
            </a:pPr>
            <a:r>
              <a:rPr lang="en" sz="2100" dirty="0">
                <a:latin typeface="Calibri" pitchFamily="34" charset="0"/>
                <a:cs typeface="Calibri" pitchFamily="34" charset="0"/>
              </a:rPr>
              <a:t>Encourage children to save; value of money</a:t>
            </a:r>
          </a:p>
          <a:p>
            <a:pPr marL="594241" indent="-297119">
              <a:spcBef>
                <a:spcPts val="0"/>
              </a:spcBef>
            </a:pPr>
            <a:r>
              <a:rPr lang="en" sz="2100" dirty="0">
                <a:latin typeface="Calibri" pitchFamily="34" charset="0"/>
                <a:cs typeface="Calibri" pitchFamily="34" charset="0"/>
              </a:rPr>
              <a:t>Make saving easier; set auto tranfer to/from account</a:t>
            </a:r>
          </a:p>
          <a:p>
            <a:pPr marL="594241" indent="-297119">
              <a:spcBef>
                <a:spcPts val="0"/>
              </a:spcBef>
            </a:pPr>
            <a:endParaRPr lang="en" sz="2100" dirty="0">
              <a:latin typeface="Calibri" pitchFamily="34" charset="0"/>
              <a:cs typeface="Calibri" pitchFamily="34" charset="0"/>
            </a:endParaRPr>
          </a:p>
          <a:p>
            <a:pPr marL="594241" indent="-297119">
              <a:spcBef>
                <a:spcPts val="0"/>
              </a:spcBef>
            </a:pPr>
            <a:endParaRPr lang="en" sz="2100" dirty="0">
              <a:latin typeface="Calibri" pitchFamily="34" charset="0"/>
              <a:cs typeface="Calibri" pitchFamily="34" charset="0"/>
            </a:endParaRPr>
          </a:p>
          <a:p>
            <a:pPr marL="594241" indent="-297119">
              <a:spcBef>
                <a:spcPts val="0"/>
              </a:spcBef>
            </a:pPr>
            <a:endParaRPr lang="en" sz="2600" dirty="0">
              <a:latin typeface="Calibri" pitchFamily="34" charset="0"/>
              <a:cs typeface="Calibri" pitchFamily="34" charset="0"/>
            </a:endParaRPr>
          </a:p>
          <a:p>
            <a:pPr>
              <a:spcBef>
                <a:spcPts val="0"/>
              </a:spcBef>
              <a:buClr>
                <a:schemeClr val="dk1"/>
              </a:buClr>
              <a:buSzPct val="45833"/>
              <a:buNone/>
            </a:pPr>
            <a:endParaRPr sz="2600">
              <a:latin typeface="Calibri" pitchFamily="34" charset="0"/>
              <a:cs typeface="Calibri" pitchFamily="34" charset="0"/>
            </a:endParaRPr>
          </a:p>
          <a:p>
            <a:pPr>
              <a:spcBef>
                <a:spcPts val="0"/>
              </a:spcBef>
              <a:buNone/>
            </a:pPr>
            <a:endParaRPr sz="2600">
              <a:latin typeface="Calibri" pitchFamily="34" charset="0"/>
              <a:cs typeface="Calibri" pitchFamily="34" charset="0"/>
            </a:endParaRPr>
          </a:p>
        </p:txBody>
      </p:sp>
      <p:pic>
        <p:nvPicPr>
          <p:cNvPr id="2050" name="Picture 2" descr="C:\Documents and Settings\sandeep\Desktop\Pictures\Pictures\Financial Literacy and Inclusion.jpg"/>
          <p:cNvPicPr>
            <a:picLocks noChangeAspect="1" noChangeArrowheads="1"/>
          </p:cNvPicPr>
          <p:nvPr/>
        </p:nvPicPr>
        <p:blipFill>
          <a:blip r:embed="rId3"/>
          <a:srcRect l="4762"/>
          <a:stretch>
            <a:fillRect/>
          </a:stretch>
        </p:blipFill>
        <p:spPr bwMode="auto">
          <a:xfrm>
            <a:off x="711015" y="2252133"/>
            <a:ext cx="4062942" cy="2655147"/>
          </a:xfrm>
          <a:prstGeom prst="rect">
            <a:avLst/>
          </a:prstGeom>
          <a:noFill/>
        </p:spPr>
      </p:pic>
      <p:sp>
        <p:nvSpPr>
          <p:cNvPr id="20"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Useful tips on Saving</a:t>
            </a:r>
            <a:endParaRPr lang="en" sz="2600" b="1" dirty="0">
              <a:highlight>
                <a:srgbClr val="FFCD00"/>
              </a:highlight>
              <a:latin typeface="Lora"/>
              <a:ea typeface="Lora"/>
              <a:cs typeface="Lora"/>
              <a:sym typeface="Lora"/>
            </a:endParaRPr>
          </a:p>
        </p:txBody>
      </p:sp>
      <p:cxnSp>
        <p:nvCxnSpPr>
          <p:cNvPr id="21" name="Shape 24"/>
          <p:cNvCxnSpPr>
            <a:endCxn id="22"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2"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3" name="Shape 28"/>
          <p:cNvCxnSpPr>
            <a:stCxn id="20"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5" name="Shape 77"/>
          <p:cNvGrpSpPr/>
          <p:nvPr/>
        </p:nvGrpSpPr>
        <p:grpSpPr>
          <a:xfrm>
            <a:off x="1221627" y="1479296"/>
            <a:ext cx="286091" cy="267088"/>
            <a:chOff x="2594050" y="1631825"/>
            <a:chExt cx="439625" cy="439625"/>
          </a:xfrm>
        </p:grpSpPr>
        <p:sp>
          <p:nvSpPr>
            <p:cNvPr id="26"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8"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0"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Pension</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074" name="Picture 2"/>
          <p:cNvPicPr>
            <a:picLocks noChangeAspect="1" noChangeArrowheads="1"/>
          </p:cNvPicPr>
          <p:nvPr/>
        </p:nvPicPr>
        <p:blipFill>
          <a:blip r:embed="rId3"/>
          <a:srcRect/>
          <a:stretch>
            <a:fillRect/>
          </a:stretch>
        </p:blipFill>
        <p:spPr bwMode="auto">
          <a:xfrm>
            <a:off x="2436812" y="1143000"/>
            <a:ext cx="8203407" cy="4953000"/>
          </a:xfrm>
          <a:prstGeom prst="rect">
            <a:avLst/>
          </a:prstGeom>
          <a:noFill/>
          <a:ln w="9525">
            <a:noFill/>
            <a:miter lim="800000"/>
            <a:headEnd/>
            <a:tailEnd/>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6547594" cy="1443305"/>
          </a:xfrm>
          <a:prstGeom prst="rect">
            <a:avLst/>
          </a:prstGeom>
        </p:spPr>
        <p:txBody>
          <a:bodyPr lIns="118823" tIns="118823" rIns="118823" bIns="118823" anchor="b" anchorCtr="0">
            <a:noAutofit/>
          </a:bodyPr>
          <a:lstStyle/>
          <a:p>
            <a:r>
              <a:rPr lang="en" dirty="0"/>
              <a:t>Financial Planning</a:t>
            </a:r>
          </a:p>
        </p:txBody>
      </p:sp>
      <p:sp>
        <p:nvSpPr>
          <p:cNvPr id="100" name="Shape 100"/>
          <p:cNvSpPr txBox="1">
            <a:spLocks noGrp="1"/>
          </p:cNvSpPr>
          <p:nvPr>
            <p:ph type="subTitle" idx="1"/>
          </p:nvPr>
        </p:nvSpPr>
        <p:spPr>
          <a:xfrm>
            <a:off x="2695699" y="3504273"/>
            <a:ext cx="7766377" cy="976639"/>
          </a:xfrm>
          <a:prstGeom prst="rect">
            <a:avLst/>
          </a:prstGeom>
        </p:spPr>
        <p:txBody>
          <a:bodyPr lIns="118823" tIns="118823" rIns="118823" bIns="118823" anchor="t" anchorCtr="0">
            <a:noAutofit/>
          </a:bodyPr>
          <a:lstStyle/>
          <a:p>
            <a:r>
              <a:rPr lang="en" dirty="0"/>
              <a:t>An overview of the process involved. Case study for creating a retiremnt corpus. Inclusion of Financial Literacy in School Curriculum.</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7</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support-banner.jpg"/>
          <p:cNvPicPr>
            <a:picLocks noChangeAspect="1"/>
          </p:cNvPicPr>
          <p:nvPr/>
        </p:nvPicPr>
        <p:blipFill>
          <a:blip r:embed="rId3"/>
          <a:srcRect r="34028" b="2083"/>
          <a:stretch>
            <a:fillRect/>
          </a:stretch>
        </p:blipFill>
        <p:spPr>
          <a:xfrm>
            <a:off x="1449125" y="1532737"/>
            <a:ext cx="4126174" cy="38115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789692" y="1778001"/>
            <a:ext cx="5562551" cy="3318933"/>
          </a:xfrm>
          <a:prstGeom prst="rect">
            <a:avLst/>
          </a:prstGeom>
          <a:noFill/>
        </p:spPr>
        <p:txBody>
          <a:bodyPr lIns="118823" tIns="118823" rIns="118823" bIns="118823" anchor="ctr" anchorCtr="0">
            <a:noAutofit/>
          </a:bodyPr>
          <a:lstStyle/>
          <a:p>
            <a:pPr>
              <a:spcBef>
                <a:spcPts val="0"/>
              </a:spcBef>
              <a:buNone/>
            </a:pPr>
            <a:r>
              <a:rPr lang="en" sz="3600" dirty="0">
                <a:sym typeface="Lora"/>
              </a:rPr>
              <a:t>Financial Planning</a:t>
            </a:r>
            <a:r>
              <a:rPr lang="en" sz="3600" dirty="0"/>
              <a:t> is very important to meet our life goals.</a:t>
            </a:r>
          </a:p>
        </p:txBody>
      </p:sp>
      <p:sp>
        <p:nvSpPr>
          <p:cNvPr id="170" name="Shape 170"/>
          <p:cNvSpPr/>
          <p:nvPr/>
        </p:nvSpPr>
        <p:spPr>
          <a:xfrm>
            <a:off x="909850" y="914400"/>
            <a:ext cx="917362" cy="835806"/>
          </a:xfrm>
          <a:prstGeom prst="ellipse">
            <a:avLst/>
          </a:prstGeom>
          <a:solidFill>
            <a:srgbClr val="FFCD00"/>
          </a:solidFill>
          <a:ln>
            <a:noFill/>
          </a:ln>
        </p:spPr>
        <p:txBody>
          <a:bodyPr lIns="118823" tIns="118823" rIns="118823" bIns="118823" anchor="ctr" anchorCtr="0">
            <a:noAutofit/>
          </a:bodyPr>
          <a:lstStyle/>
          <a:p>
            <a:endParaRPr/>
          </a:p>
        </p:txBody>
      </p:sp>
      <p:grpSp>
        <p:nvGrpSpPr>
          <p:cNvPr id="13" name="Shape 77"/>
          <p:cNvGrpSpPr/>
          <p:nvPr/>
        </p:nvGrpSpPr>
        <p:grpSpPr>
          <a:xfrm>
            <a:off x="1201038" y="1143000"/>
            <a:ext cx="397574" cy="382194"/>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914162" y="1872827"/>
            <a:ext cx="5078677" cy="2844800"/>
          </a:xfrm>
          <a:prstGeom prst="rect">
            <a:avLst/>
          </a:prstGeom>
        </p:spPr>
        <p:txBody>
          <a:bodyPr lIns="118823" tIns="118823" rIns="118823" bIns="118823" anchor="t" anchorCtr="0">
            <a:noAutofit/>
          </a:bodyPr>
          <a:lstStyle/>
          <a:p>
            <a:pPr marL="356543" indent="-297119">
              <a:lnSpc>
                <a:spcPct val="114000"/>
              </a:lnSpc>
              <a:spcAft>
                <a:spcPts val="781"/>
              </a:spcAft>
            </a:pPr>
            <a:r>
              <a:rPr lang="en-US" sz="2100" dirty="0">
                <a:latin typeface="Calibri" pitchFamily="34" charset="0"/>
                <a:cs typeface="Calibri" pitchFamily="34" charset="0"/>
              </a:rPr>
              <a:t>Financial Planning is the process of meeting your life goals.</a:t>
            </a:r>
          </a:p>
          <a:p>
            <a:pPr marL="356543" indent="-297119">
              <a:lnSpc>
                <a:spcPct val="114000"/>
              </a:lnSpc>
              <a:spcAft>
                <a:spcPts val="781"/>
              </a:spcAft>
            </a:pPr>
            <a:r>
              <a:rPr lang="en-US" sz="2100" dirty="0">
                <a:latin typeface="Calibri" pitchFamily="34" charset="0"/>
                <a:cs typeface="Calibri" pitchFamily="34" charset="0"/>
              </a:rPr>
              <a:t>Our goals can be met through proper management of your finances. </a:t>
            </a:r>
          </a:p>
          <a:p>
            <a:pPr marL="356543" indent="-297119">
              <a:lnSpc>
                <a:spcPct val="114000"/>
              </a:lnSpc>
              <a:spcAft>
                <a:spcPts val="781"/>
              </a:spcAft>
            </a:pPr>
            <a:r>
              <a:rPr lang="en-US" sz="2100" dirty="0">
                <a:latin typeface="Calibri" pitchFamily="34" charset="0"/>
                <a:cs typeface="Calibri" pitchFamily="34" charset="0"/>
              </a:rPr>
              <a:t>Life goals can include buying a house, saving for your child's higher education or planning for retirement.</a:t>
            </a:r>
          </a:p>
          <a:p>
            <a:pPr marL="356543" indent="-297119">
              <a:lnSpc>
                <a:spcPct val="114000"/>
              </a:lnSpc>
              <a:spcAft>
                <a:spcPts val="781"/>
              </a:spcAft>
            </a:pPr>
            <a:endParaRPr lang="en-US" sz="2100" dirty="0">
              <a:latin typeface="Calibri" pitchFamily="34" charset="0"/>
              <a:cs typeface="Calibri" pitchFamily="34" charset="0"/>
            </a:endParaRPr>
          </a:p>
          <a:p>
            <a:pPr marL="356543" indent="-297119">
              <a:lnSpc>
                <a:spcPct val="114000"/>
              </a:lnSpc>
              <a:spcAft>
                <a:spcPts val="781"/>
              </a:spcAft>
            </a:pPr>
            <a:endParaRPr lang="en-US" sz="2100" dirty="0">
              <a:latin typeface="Calibri" pitchFamily="34" charset="0"/>
              <a:cs typeface="Calibri" pitchFamily="34" charset="0"/>
            </a:endParaRPr>
          </a:p>
        </p:txBody>
      </p:sp>
      <p:pic>
        <p:nvPicPr>
          <p:cNvPr id="16" name="Picture 15" descr="family-silouh-830x410crop-830x400.jpg"/>
          <p:cNvPicPr>
            <a:picLocks noChangeAspect="1"/>
          </p:cNvPicPr>
          <p:nvPr/>
        </p:nvPicPr>
        <p:blipFill>
          <a:blip r:embed="rId3"/>
          <a:srcRect l="11446" r="34578" b="6000"/>
          <a:stretch>
            <a:fillRect/>
          </a:stretch>
        </p:blipFill>
        <p:spPr>
          <a:xfrm>
            <a:off x="6191664" y="1493520"/>
            <a:ext cx="5082999" cy="3982720"/>
          </a:xfrm>
          <a:prstGeom prst="rect">
            <a:avLst/>
          </a:prstGeom>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118" y="1150543"/>
            <a:ext cx="5058090" cy="5006682"/>
          </a:xfrm>
          <a:prstGeom prst="rect">
            <a:avLst/>
          </a:prstGeom>
        </p:spPr>
      </p:pic>
      <p:sp>
        <p:nvSpPr>
          <p:cNvPr id="13" name="Rectangle 12"/>
          <p:cNvSpPr/>
          <p:nvPr/>
        </p:nvSpPr>
        <p:spPr>
          <a:xfrm>
            <a:off x="753162" y="2514600"/>
            <a:ext cx="4577860" cy="1938899"/>
          </a:xfrm>
          <a:prstGeom prst="rect">
            <a:avLst/>
          </a:prstGeom>
        </p:spPr>
        <p:txBody>
          <a:bodyPr wrap="square" lIns="91348" tIns="45674" rIns="91348" bIns="45674">
            <a:spAutoFit/>
          </a:bodyPr>
          <a:lstStyle/>
          <a:p>
            <a:r>
              <a:rPr lang="en-US" sz="2000" dirty="0">
                <a:latin typeface="Georgia" panose="02040502050405020303" pitchFamily="18" charset="0"/>
                <a:ea typeface="Arial" panose="020B0604020202020204" pitchFamily="34" charset="0"/>
              </a:rPr>
              <a:t>Begin your financial planning by answering 3 questions:</a:t>
            </a:r>
            <a:endParaRPr lang="en-US" sz="2000" b="1" i="1" dirty="0">
              <a:solidFill>
                <a:srgbClr val="5B9BD5"/>
              </a:solidFill>
              <a:latin typeface="Georgia" panose="02040502050405020303" pitchFamily="18" charset="0"/>
              <a:ea typeface="Arial" panose="020B0604020202020204" pitchFamily="34" charset="0"/>
            </a:endParaRPr>
          </a:p>
          <a:p>
            <a:pPr marL="1027620" indent="-456724"/>
            <a:endParaRPr lang="en-US" sz="2000" b="1" i="1" dirty="0">
              <a:solidFill>
                <a:srgbClr val="5B9BD5"/>
              </a:solidFill>
              <a:latin typeface="Georgia" panose="02040502050405020303" pitchFamily="18" charset="0"/>
              <a:ea typeface="Arial" panose="020B0604020202020204" pitchFamily="34"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Where am I now?</a:t>
            </a:r>
            <a:endParaRPr lang="en-IN" sz="2000" dirty="0">
              <a:latin typeface="Georgia" panose="02040502050405020303" pitchFamily="18" charset="0"/>
              <a:ea typeface="Times New Roman" panose="02020603050405020304" pitchFamily="18"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Where do I want to go?</a:t>
            </a:r>
            <a:endParaRPr lang="en-IN" sz="2000" dirty="0">
              <a:latin typeface="Georgia" panose="02040502050405020303" pitchFamily="18" charset="0"/>
              <a:ea typeface="Arial" panose="020B0604020202020204" pitchFamily="34"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How do I get from here to there?</a:t>
            </a:r>
            <a:endParaRPr lang="en-IN" sz="2000" dirty="0">
              <a:latin typeface="Georgia" panose="02040502050405020303" pitchFamily="18" charset="0"/>
              <a:ea typeface="Times New Roman" panose="02020603050405020304" pitchFamily="18" charset="0"/>
            </a:endParaRP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3" name="Group 22"/>
          <p:cNvGrpSpPr/>
          <p:nvPr/>
        </p:nvGrpSpPr>
        <p:grpSpPr>
          <a:xfrm>
            <a:off x="914162" y="1493521"/>
            <a:ext cx="10563648" cy="4077547"/>
            <a:chOff x="685800" y="1200150"/>
            <a:chExt cx="7924800" cy="3276600"/>
          </a:xfrm>
        </p:grpSpPr>
        <p:sp>
          <p:nvSpPr>
            <p:cNvPr id="13" name="Shape 188"/>
            <p:cNvSpPr/>
            <p:nvPr/>
          </p:nvSpPr>
          <p:spPr>
            <a:xfrm>
              <a:off x="3232510" y="1231445"/>
              <a:ext cx="2768612" cy="1524000"/>
            </a:xfrm>
            <a:prstGeom prst="homePlate">
              <a:avLst/>
            </a:prstGeom>
            <a:solidFill>
              <a:srgbClr val="FFCD00"/>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2</a:t>
              </a:r>
            </a:p>
            <a:p>
              <a:pPr algn="ctr"/>
              <a:r>
                <a:rPr lang="en" sz="2000" dirty="0">
                  <a:latin typeface="Calibri" pitchFamily="34" charset="0"/>
                  <a:ea typeface="Quattrocento Sans"/>
                  <a:cs typeface="Calibri" pitchFamily="34" charset="0"/>
                  <a:sym typeface="Quattrocento Sans"/>
                </a:rPr>
                <a:t>Identify and establish your financial goals for short, medium and long term.</a:t>
              </a:r>
            </a:p>
          </p:txBody>
        </p:sp>
        <p:sp>
          <p:nvSpPr>
            <p:cNvPr id="14" name="Shape 189"/>
            <p:cNvSpPr/>
            <p:nvPr/>
          </p:nvSpPr>
          <p:spPr>
            <a:xfrm>
              <a:off x="685800" y="1200150"/>
              <a:ext cx="2742902" cy="1524000"/>
            </a:xfrm>
            <a:prstGeom prst="homePlate">
              <a:avLst/>
            </a:prstGeom>
            <a:solidFill>
              <a:srgbClr val="00B0F0">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1</a:t>
              </a:r>
            </a:p>
            <a:p>
              <a:pPr algn="ctr"/>
              <a:r>
                <a:rPr lang="en" sz="2000" dirty="0">
                  <a:latin typeface="Calibri" pitchFamily="34" charset="0"/>
                  <a:ea typeface="Quattrocento Sans"/>
                  <a:cs typeface="Calibri" pitchFamily="34" charset="0"/>
                  <a:sym typeface="Quattrocento Sans"/>
                </a:rPr>
                <a:t>Consider your skills, education, and interests. All this is tied to your future goals.</a:t>
              </a:r>
            </a:p>
          </p:txBody>
        </p:sp>
        <p:sp>
          <p:nvSpPr>
            <p:cNvPr id="15" name="Shape 190"/>
            <p:cNvSpPr/>
            <p:nvPr/>
          </p:nvSpPr>
          <p:spPr>
            <a:xfrm>
              <a:off x="5754300" y="1200150"/>
              <a:ext cx="2856300" cy="1524000"/>
            </a:xfrm>
            <a:prstGeom prst="homePlate">
              <a:avLst/>
            </a:prstGeom>
            <a:solidFill>
              <a:srgbClr val="92D050">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3</a:t>
              </a:r>
            </a:p>
            <a:p>
              <a:pPr algn="ctr"/>
              <a:r>
                <a:rPr lang="en" sz="2000" dirty="0">
                  <a:latin typeface="Calibri" pitchFamily="34" charset="0"/>
                  <a:ea typeface="Quattrocento Sans"/>
                  <a:cs typeface="Calibri" pitchFamily="34" charset="0"/>
                  <a:sym typeface="Quattrocento Sans"/>
                </a:rPr>
                <a:t>Devise a plan how to achieve your goals. Evaluate alternate plan and select the best plan.</a:t>
              </a:r>
            </a:p>
          </p:txBody>
        </p:sp>
        <p:sp>
          <p:nvSpPr>
            <p:cNvPr id="16" name="Shape 188"/>
            <p:cNvSpPr/>
            <p:nvPr/>
          </p:nvSpPr>
          <p:spPr>
            <a:xfrm>
              <a:off x="3220050" y="2952750"/>
              <a:ext cx="2856300" cy="1524000"/>
            </a:xfrm>
            <a:prstGeom prst="homePlate">
              <a:avLst/>
            </a:prstGeom>
            <a:solidFill>
              <a:schemeClr val="accent5"/>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5</a:t>
              </a:r>
            </a:p>
            <a:p>
              <a:pPr algn="ctr"/>
              <a:r>
                <a:rPr lang="en" sz="2000" dirty="0">
                  <a:latin typeface="Calibri" pitchFamily="34" charset="0"/>
                  <a:ea typeface="Quattrocento Sans"/>
                  <a:cs typeface="Calibri" pitchFamily="34" charset="0"/>
                  <a:sym typeface="Quattrocento Sans"/>
                </a:rPr>
                <a:t>Re-evaluate your financial plan as  your financial situation or goal may have changed.</a:t>
              </a:r>
            </a:p>
          </p:txBody>
        </p:sp>
        <p:sp>
          <p:nvSpPr>
            <p:cNvPr id="17" name="Shape 189"/>
            <p:cNvSpPr/>
            <p:nvPr/>
          </p:nvSpPr>
          <p:spPr>
            <a:xfrm>
              <a:off x="685800" y="2952750"/>
              <a:ext cx="2742902" cy="1524000"/>
            </a:xfrm>
            <a:prstGeom prst="homePlate">
              <a:avLst/>
            </a:prstGeom>
            <a:solidFill>
              <a:schemeClr val="accent6">
                <a:lumMod val="60000"/>
                <a:lumOff val="40000"/>
                <a:alpha val="80000"/>
              </a:scheme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4</a:t>
              </a:r>
            </a:p>
            <a:p>
              <a:pPr algn="ctr"/>
              <a:r>
                <a:rPr lang="en" sz="2000" dirty="0">
                  <a:latin typeface="Calibri" pitchFamily="34" charset="0"/>
                  <a:ea typeface="Quattrocento Sans"/>
                  <a:cs typeface="Calibri" pitchFamily="34" charset="0"/>
                  <a:sym typeface="Quattrocento Sans"/>
                </a:rPr>
                <a:t>Implement the seleted financial plan. </a:t>
              </a:r>
            </a:p>
          </p:txBody>
        </p:sp>
        <p:sp>
          <p:nvSpPr>
            <p:cNvPr id="18" name="Shape 190"/>
            <p:cNvSpPr/>
            <p:nvPr/>
          </p:nvSpPr>
          <p:spPr>
            <a:xfrm>
              <a:off x="5754300" y="2952750"/>
              <a:ext cx="2856300" cy="1524000"/>
            </a:xfrm>
            <a:prstGeom prst="homePlate">
              <a:avLst/>
            </a:prstGeom>
            <a:solidFill>
              <a:srgbClr val="F96F07">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6</a:t>
              </a:r>
            </a:p>
            <a:p>
              <a:pPr algn="ctr"/>
              <a:r>
                <a:rPr lang="en" sz="2000" dirty="0">
                  <a:latin typeface="Calibri" pitchFamily="34" charset="0"/>
                  <a:ea typeface="Quattrocento Sans"/>
                  <a:cs typeface="Calibri" pitchFamily="34" charset="0"/>
                  <a:sym typeface="Quattrocento Sans"/>
                </a:rPr>
                <a:t>Revise your financial plan as per your new objectives and goals.</a:t>
              </a:r>
            </a:p>
          </p:txBody>
        </p:sp>
      </p:gr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SMART Goals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4098" name="Picture 2"/>
          <p:cNvPicPr>
            <a:picLocks noChangeAspect="1" noChangeArrowheads="1"/>
          </p:cNvPicPr>
          <p:nvPr/>
        </p:nvPicPr>
        <p:blipFill>
          <a:blip r:embed="rId3"/>
          <a:srcRect/>
          <a:stretch>
            <a:fillRect/>
          </a:stretch>
        </p:blipFill>
        <p:spPr bwMode="auto">
          <a:xfrm>
            <a:off x="2095469" y="1623920"/>
            <a:ext cx="8037543" cy="4014880"/>
          </a:xfrm>
          <a:prstGeom prst="rect">
            <a:avLst/>
          </a:prstGeom>
          <a:noFill/>
          <a:ln w="9525">
            <a:noFill/>
            <a:miter lim="800000"/>
            <a:headEnd/>
            <a:tailEnd/>
          </a:ln>
          <a:effectLst/>
        </p:spPr>
      </p:pic>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A2B842BD-5E10-4C2B-83DD-4681802A5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489" y="1040127"/>
            <a:ext cx="5741323" cy="4707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7AE8935-186C-4886-9C71-86DDAF24CC68}"/>
              </a:ext>
            </a:extLst>
          </p:cNvPr>
          <p:cNvSpPr txBox="1"/>
          <p:nvPr/>
        </p:nvSpPr>
        <p:spPr>
          <a:xfrm>
            <a:off x="2499618" y="265760"/>
            <a:ext cx="6071062" cy="781752"/>
          </a:xfrm>
          <a:prstGeom prst="rect">
            <a:avLst/>
          </a:prstGeom>
          <a:noFill/>
        </p:spPr>
        <p:txBody>
          <a:bodyPr wrap="square" rtlCol="0">
            <a:spAutoFit/>
          </a:bodyPr>
          <a:lstStyle/>
          <a:p>
            <a:pPr algn="ctr"/>
            <a:r>
              <a:rPr lang="en-IN" sz="4480" dirty="0">
                <a:latin typeface="+mj-lt"/>
              </a:rPr>
              <a:t>FINANCIAL GOALS  </a:t>
            </a:r>
          </a:p>
        </p:txBody>
      </p:sp>
    </p:spTree>
    <p:extLst>
      <p:ext uri="{BB962C8B-B14F-4D97-AF65-F5344CB8AC3E}">
        <p14:creationId xmlns:p14="http://schemas.microsoft.com/office/powerpoint/2010/main" val="30965433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Areas of Financial Planning</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3" name="Picture 12" descr="1453744898744.png"/>
          <p:cNvPicPr>
            <a:picLocks noChangeAspect="1"/>
          </p:cNvPicPr>
          <p:nvPr/>
        </p:nvPicPr>
        <p:blipFill>
          <a:blip r:embed="rId3"/>
          <a:stretch>
            <a:fillRect/>
          </a:stretch>
        </p:blipFill>
        <p:spPr>
          <a:xfrm>
            <a:off x="3717592" y="1398692"/>
            <a:ext cx="4967620" cy="4637653"/>
          </a:xfrm>
          <a:prstGeom prst="rect">
            <a:avLst/>
          </a:prstGeom>
        </p:spPr>
      </p:pic>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Estimation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5" name="Diagram 14"/>
          <p:cNvGraphicFramePr/>
          <p:nvPr>
            <p:extLst>
              <p:ext uri="{D42A27DB-BD31-4B8C-83A1-F6EECF244321}">
                <p14:modId xmlns:p14="http://schemas.microsoft.com/office/powerpoint/2010/main" val="559887871"/>
              </p:ext>
            </p:extLst>
          </p:nvPr>
        </p:nvGraphicFramePr>
        <p:xfrm>
          <a:off x="2031471" y="1588347"/>
          <a:ext cx="8125883" cy="4140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Pay Yourself First</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1" name="Picture 10" descr="Pay-Yourself-First.jpg"/>
          <p:cNvPicPr>
            <a:picLocks noChangeAspect="1"/>
          </p:cNvPicPr>
          <p:nvPr/>
        </p:nvPicPr>
        <p:blipFill>
          <a:blip r:embed="rId3"/>
          <a:stretch>
            <a:fillRect/>
          </a:stretch>
        </p:blipFill>
        <p:spPr>
          <a:xfrm>
            <a:off x="2164799" y="1683173"/>
            <a:ext cx="7859253" cy="4077547"/>
          </a:xfrm>
          <a:prstGeom prst="rect">
            <a:avLst/>
          </a:prstGeom>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Taxation</a:t>
            </a:r>
          </a:p>
        </p:txBody>
      </p:sp>
      <p:grpSp>
        <p:nvGrpSpPr>
          <p:cNvPr id="3" name="Shape 191"/>
          <p:cNvGrpSpPr/>
          <p:nvPr/>
        </p:nvGrpSpPr>
        <p:grpSpPr>
          <a:xfrm>
            <a:off x="1221627" y="1269022"/>
            <a:ext cx="286091" cy="267088"/>
            <a:chOff x="2594050" y="1631825"/>
            <a:chExt cx="439625" cy="439625"/>
          </a:xfrm>
        </p:grpSpPr>
        <p:sp>
          <p:nvSpPr>
            <p:cNvPr id="4"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5"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812" y="1905000"/>
            <a:ext cx="6096000" cy="3581400"/>
          </a:xfrm>
          <a:prstGeom prst="rect">
            <a:avLst/>
          </a:prstGeom>
        </p:spPr>
      </p:pic>
    </p:spTree>
    <p:extLst>
      <p:ext uri="{BB962C8B-B14F-4D97-AF65-F5344CB8AC3E}">
        <p14:creationId xmlns:p14="http://schemas.microsoft.com/office/powerpoint/2010/main" val="447072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Tax Returns</a:t>
            </a:r>
            <a:br>
              <a:rPr lang="en-US" dirty="0"/>
            </a:br>
            <a:endParaRPr lang="en-US" dirty="0"/>
          </a:p>
        </p:txBody>
      </p:sp>
      <p:sp>
        <p:nvSpPr>
          <p:cNvPr id="3" name="Rectangle 2"/>
          <p:cNvSpPr/>
          <p:nvPr/>
        </p:nvSpPr>
        <p:spPr>
          <a:xfrm>
            <a:off x="1743737" y="1524000"/>
            <a:ext cx="9303675" cy="3170099"/>
          </a:xfrm>
          <a:prstGeom prst="rect">
            <a:avLst/>
          </a:prstGeom>
        </p:spPr>
        <p:txBody>
          <a:bodyPr wrap="square">
            <a:spAutoFit/>
          </a:bodyPr>
          <a:lstStyle/>
          <a:p>
            <a:r>
              <a:rPr lang="en-US" dirty="0"/>
              <a:t> </a:t>
            </a:r>
            <a:endParaRPr lang="en-US" sz="1200" dirty="0"/>
          </a:p>
          <a:p>
            <a:r>
              <a:rPr lang="en-US" dirty="0"/>
              <a:t>Income tax returns are to be filed before 31st July every year. Tax returns for the financial year are to be filed for the financial year, which ends on 31st March. Following information is required for filing income tax returns</a:t>
            </a:r>
          </a:p>
          <a:p>
            <a:endParaRPr lang="en-US" dirty="0"/>
          </a:p>
          <a:p>
            <a:pPr lvl="1"/>
            <a:r>
              <a:rPr lang="en-US" dirty="0"/>
              <a:t>Form 16 – Issued by Employer</a:t>
            </a:r>
          </a:p>
          <a:p>
            <a:pPr lvl="1"/>
            <a:endParaRPr lang="en-US" sz="2400" dirty="0"/>
          </a:p>
          <a:p>
            <a:pPr lvl="1"/>
            <a:r>
              <a:rPr lang="en-US" dirty="0"/>
              <a:t>Form 16 A – Issued by entities who have deducted tax at source</a:t>
            </a:r>
          </a:p>
          <a:p>
            <a:pPr lvl="1"/>
            <a:endParaRPr lang="en-US" sz="2400" dirty="0"/>
          </a:p>
          <a:p>
            <a:r>
              <a:rPr lang="en-US" sz="800" dirty="0"/>
              <a:t> </a:t>
            </a:r>
            <a:endParaRPr lang="en-US" sz="2400" dirty="0"/>
          </a:p>
          <a:p>
            <a:pPr lvl="1"/>
            <a:r>
              <a:rPr lang="en-US" dirty="0"/>
              <a:t>Form 26 AS – Summary of All taxes that has been deducted and credited to PAN</a:t>
            </a:r>
            <a:endParaRPr lang="en-US" sz="2400" dirty="0"/>
          </a:p>
        </p:txBody>
      </p:sp>
      <p:grpSp>
        <p:nvGrpSpPr>
          <p:cNvPr id="4" name="Shape 191"/>
          <p:cNvGrpSpPr/>
          <p:nvPr/>
        </p:nvGrpSpPr>
        <p:grpSpPr>
          <a:xfrm>
            <a:off x="1221627" y="1269022"/>
            <a:ext cx="286091" cy="267088"/>
            <a:chOff x="2594050" y="1631825"/>
            <a:chExt cx="439625" cy="439625"/>
          </a:xfrm>
        </p:grpSpPr>
        <p:sp>
          <p:nvSpPr>
            <p:cNvPr id="5"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1500927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866" y="815788"/>
            <a:ext cx="6195986" cy="334571"/>
          </a:xfrm>
        </p:spPr>
        <p:txBody>
          <a:bodyPr/>
          <a:lstStyle/>
          <a:p>
            <a:r>
              <a:rPr lang="en-IN" sz="2700" dirty="0"/>
              <a:t>Protect Yourself from FRAUD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62" y="1255060"/>
            <a:ext cx="10832934" cy="4580964"/>
          </a:xfrm>
          <a:prstGeom prst="rect">
            <a:avLst/>
          </a:prstGeom>
        </p:spPr>
      </p:pic>
      <p:grpSp>
        <p:nvGrpSpPr>
          <p:cNvPr id="4" name="Shape 77"/>
          <p:cNvGrpSpPr/>
          <p:nvPr/>
        </p:nvGrpSpPr>
        <p:grpSpPr>
          <a:xfrm>
            <a:off x="1238560" y="1252589"/>
            <a:ext cx="286091" cy="267088"/>
            <a:chOff x="2594050" y="1631825"/>
            <a:chExt cx="439625" cy="439625"/>
          </a:xfrm>
        </p:grpSpPr>
        <p:sp>
          <p:nvSpPr>
            <p:cNvPr id="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11256034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846" y="753036"/>
            <a:ext cx="5688118" cy="334571"/>
          </a:xfrm>
        </p:spPr>
        <p:txBody>
          <a:bodyPr/>
          <a:lstStyle/>
          <a:p>
            <a:r>
              <a:rPr lang="en-IN" sz="2700" dirty="0"/>
              <a:t>Protect Yourself from SCAMS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69" y="1443318"/>
            <a:ext cx="10462075" cy="4267200"/>
          </a:xfrm>
          <a:prstGeom prst="rect">
            <a:avLst/>
          </a:prstGeom>
        </p:spPr>
      </p:pic>
      <p:grpSp>
        <p:nvGrpSpPr>
          <p:cNvPr id="4" name="Shape 77"/>
          <p:cNvGrpSpPr/>
          <p:nvPr/>
        </p:nvGrpSpPr>
        <p:grpSpPr>
          <a:xfrm>
            <a:off x="1245810" y="1283156"/>
            <a:ext cx="286091" cy="267088"/>
            <a:chOff x="2594050" y="1631825"/>
            <a:chExt cx="439625" cy="439625"/>
          </a:xfrm>
        </p:grpSpPr>
        <p:sp>
          <p:nvSpPr>
            <p:cNvPr id="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4049981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12" y="2107495"/>
            <a:ext cx="7360183" cy="1443339"/>
          </a:xfrm>
          <a:prstGeom prst="rect">
            <a:avLst/>
          </a:prstGeom>
        </p:spPr>
        <p:txBody>
          <a:bodyPr lIns="118823" tIns="118823" rIns="118823" bIns="118823" anchor="b" anchorCtr="0">
            <a:noAutofit/>
          </a:bodyPr>
          <a:lstStyle/>
          <a:p>
            <a:pPr lvl="0"/>
            <a:r>
              <a:rPr lang="en-US" sz="2600" dirty="0"/>
              <a:t>Implementing Financial Literacy in Schools</a:t>
            </a:r>
            <a:endParaRPr lang="en" sz="2600" dirty="0"/>
          </a:p>
        </p:txBody>
      </p:sp>
      <p:sp>
        <p:nvSpPr>
          <p:cNvPr id="100" name="Shape 100"/>
          <p:cNvSpPr txBox="1">
            <a:spLocks noGrp="1"/>
          </p:cNvSpPr>
          <p:nvPr>
            <p:ph type="subTitle" idx="1"/>
          </p:nvPr>
        </p:nvSpPr>
        <p:spPr>
          <a:xfrm>
            <a:off x="2695699" y="3504273"/>
            <a:ext cx="7766377" cy="976639"/>
          </a:xfrm>
          <a:prstGeom prst="rect">
            <a:avLst/>
          </a:prstGeom>
        </p:spPr>
        <p:txBody>
          <a:bodyPr lIns="118823" tIns="118823" rIns="118823" bIns="118823" anchor="t" anchorCtr="0">
            <a:noAutofit/>
          </a:bodyPr>
          <a:lstStyle/>
          <a:p>
            <a:pPr lvl="0"/>
            <a:r>
              <a:rPr lang="en-US" dirty="0"/>
              <a:t>NCFE  provides unbiased financial education in schools for improving financial literacy which is an important life skill for the holistic development of each student.</a:t>
            </a:r>
            <a:endParaRPr lang="en" dirty="0"/>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8</a:t>
            </a:r>
          </a:p>
        </p:txBody>
      </p:sp>
    </p:spTree>
    <p:extLst>
      <p:ext uri="{BB962C8B-B14F-4D97-AF65-F5344CB8AC3E}">
        <p14:creationId xmlns:p14="http://schemas.microsoft.com/office/powerpoint/2010/main" val="1731202242"/>
      </p:ext>
    </p:extLst>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Implementing Financial Literacy in Schools</a:t>
            </a:r>
            <a:endParaRPr lang="en" sz="2300" i="1" dirty="0">
              <a:highlight>
                <a:srgbClr val="FFCD00"/>
              </a:highlight>
            </a:endParaRPr>
          </a:p>
        </p:txBody>
      </p:sp>
      <p:sp>
        <p:nvSpPr>
          <p:cNvPr id="182" name="Shape 182"/>
          <p:cNvSpPr/>
          <p:nvPr/>
        </p:nvSpPr>
        <p:spPr>
          <a:xfrm>
            <a:off x="5952284" y="5526186"/>
            <a:ext cx="284257" cy="238263"/>
          </a:xfrm>
          <a:custGeom>
            <a:avLst/>
            <a:gdLst/>
            <a:ahLst/>
            <a:cxnLst/>
            <a:rect l="0" t="0" r="0" b="0"/>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Steps for Implementation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7" name="Group 16"/>
          <p:cNvGrpSpPr/>
          <p:nvPr/>
        </p:nvGrpSpPr>
        <p:grpSpPr>
          <a:xfrm>
            <a:off x="1096994" y="1752600"/>
            <a:ext cx="9308266" cy="3016027"/>
            <a:chOff x="1344864" y="1766782"/>
            <a:chExt cx="6983018" cy="2423593"/>
          </a:xfrm>
        </p:grpSpPr>
        <p:sp>
          <p:nvSpPr>
            <p:cNvPr id="14" name="Shape 188"/>
            <p:cNvSpPr/>
            <p:nvPr/>
          </p:nvSpPr>
          <p:spPr>
            <a:xfrm>
              <a:off x="1344864" y="1766782"/>
              <a:ext cx="2399100" cy="2399100"/>
            </a:xfrm>
            <a:prstGeom prst="ellipse">
              <a:avLst/>
            </a:prstGeom>
            <a:solidFill>
              <a:srgbClr val="FFCD00"/>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Financial Education Training Program</a:t>
              </a:r>
              <a:endParaRPr lang="en" sz="1600" dirty="0">
                <a:latin typeface="Calibri" pitchFamily="34" charset="0"/>
                <a:ea typeface="Quattrocento Sans"/>
                <a:cs typeface="Calibri" pitchFamily="34" charset="0"/>
                <a:sym typeface="Quattrocento Sans"/>
              </a:endParaRPr>
            </a:p>
          </p:txBody>
        </p:sp>
        <p:sp>
          <p:nvSpPr>
            <p:cNvPr id="15" name="Shape 189"/>
            <p:cNvSpPr/>
            <p:nvPr/>
          </p:nvSpPr>
          <p:spPr>
            <a:xfrm>
              <a:off x="3666364" y="1766782"/>
              <a:ext cx="2399100" cy="2399100"/>
            </a:xfrm>
            <a:prstGeom prst="ellipse">
              <a:avLst/>
            </a:prstGeom>
            <a:solidFill>
              <a:srgbClr val="00B0F0">
                <a:alpha val="80000"/>
              </a:srgbClr>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Money Smart School Program</a:t>
              </a:r>
              <a:endParaRPr lang="en" sz="1600" dirty="0">
                <a:latin typeface="Calibri" pitchFamily="34" charset="0"/>
                <a:ea typeface="Quattrocento Sans"/>
                <a:cs typeface="Calibri" pitchFamily="34" charset="0"/>
                <a:sym typeface="Quattrocento Sans"/>
              </a:endParaRPr>
            </a:p>
          </p:txBody>
        </p:sp>
        <p:sp>
          <p:nvSpPr>
            <p:cNvPr id="16" name="Shape 190"/>
            <p:cNvSpPr/>
            <p:nvPr/>
          </p:nvSpPr>
          <p:spPr>
            <a:xfrm>
              <a:off x="5928782" y="1791275"/>
              <a:ext cx="2399100" cy="2399100"/>
            </a:xfrm>
            <a:prstGeom prst="ellipse">
              <a:avLst/>
            </a:prstGeom>
            <a:solidFill>
              <a:srgbClr val="92D050">
                <a:alpha val="80000"/>
              </a:srgbClr>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National Financial Literacy Assessment Test</a:t>
              </a:r>
              <a:endParaRPr lang="en" sz="1600" dirty="0">
                <a:latin typeface="Calibri" pitchFamily="34" charset="0"/>
                <a:ea typeface="Quattrocento Sans"/>
                <a:cs typeface="Calibri" pitchFamily="34" charset="0"/>
                <a:sym typeface="Quattrocento Sans"/>
              </a:endParaRPr>
            </a:p>
          </p:txBody>
        </p:sp>
      </p:gr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txBox="1">
            <a:spLocks/>
          </p:cNvSpPr>
          <p:nvPr/>
        </p:nvSpPr>
        <p:spPr>
          <a:xfrm>
            <a:off x="530612" y="316652"/>
            <a:ext cx="10512862" cy="4952079"/>
          </a:xfrm>
          <a:prstGeom prst="rect">
            <a:avLst/>
          </a:prstGeom>
          <a:noFill/>
          <a:ln>
            <a:noFill/>
          </a:ln>
        </p:spPr>
        <p:txBody>
          <a:bodyPr lIns="118823" tIns="118823" rIns="118823" bIns="118823" anchor="t" anchorCtr="0"/>
          <a:lstStyle>
            <a:defPPr marR="0" lvl="0" algn="l" rtl="0">
              <a:lnSpc>
                <a:spcPct val="100000"/>
              </a:lnSpc>
              <a:spcBef>
                <a:spcPts val="0"/>
              </a:spcBef>
              <a:spcAft>
                <a:spcPts val="0"/>
              </a:spcAft>
            </a:defPPr>
            <a:lvl1pPr marR="0" lvl="0" algn="l" rtl="0">
              <a:lnSpc>
                <a:spcPct val="100000"/>
              </a:lnSpc>
              <a:spcBef>
                <a:spcPts val="781"/>
              </a:spcBef>
              <a:spcAft>
                <a:spcPts val="0"/>
              </a:spcAft>
              <a:buClr>
                <a:srgbClr val="FFCD00"/>
              </a:buClr>
              <a:buSzPct val="100000"/>
              <a:buFont typeface="Quattrocento Sans"/>
              <a:buChar char="◉"/>
              <a:defRPr sz="31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625"/>
              </a:spcBef>
              <a:spcAft>
                <a:spcPts val="0"/>
              </a:spcAft>
              <a:buClr>
                <a:srgbClr val="FFCD00"/>
              </a:buClr>
              <a:buSzPct val="100000"/>
              <a:buFont typeface="Quattrocento Sans"/>
              <a:buNone/>
              <a:defRPr sz="26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625"/>
              </a:spcBef>
              <a:spcAft>
                <a:spcPts val="0"/>
              </a:spcAft>
              <a:buClr>
                <a:srgbClr val="FFCD00"/>
              </a:buClr>
              <a:buSzPct val="100000"/>
              <a:buFont typeface="Quattrocento Sans"/>
              <a:buNone/>
              <a:defRPr sz="26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9pPr>
          </a:lstStyle>
          <a:p>
            <a:pPr algn="ctr">
              <a:buNone/>
            </a:pPr>
            <a:r>
              <a:rPr lang="en-IN" b="1" dirty="0">
                <a:latin typeface="Georgia" pitchFamily="18" charset="0"/>
              </a:rPr>
              <a:t>Financial Education for School Students(MSSP)</a:t>
            </a:r>
          </a:p>
          <a:p>
            <a:pPr algn="ctr"/>
            <a:endParaRPr lang="en-IN" b="1" dirty="0">
              <a:latin typeface="Georgia" pitchFamily="18" charset="0"/>
            </a:endParaRPr>
          </a:p>
          <a:p>
            <a:endParaRPr lang="en-IN" dirty="0"/>
          </a:p>
        </p:txBody>
      </p:sp>
      <p:sp>
        <p:nvSpPr>
          <p:cNvPr id="5" name="Content Placeholder 3"/>
          <p:cNvSpPr txBox="1">
            <a:spLocks/>
          </p:cNvSpPr>
          <p:nvPr/>
        </p:nvSpPr>
        <p:spPr>
          <a:xfrm>
            <a:off x="64670" y="1371600"/>
            <a:ext cx="5835400" cy="4137640"/>
          </a:xfrm>
          <a:prstGeom prst="rect">
            <a:avLst/>
          </a:prstGeom>
        </p:spPr>
        <p:txBody>
          <a:bodyPr vert="horz" lIns="118845" tIns="59421" rIns="118845" bIns="59421"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3617" indent="-371399" algn="just">
              <a:buFont typeface="Wingdings" pitchFamily="2" charset="2"/>
              <a:buChar char="Ø"/>
            </a:pPr>
            <a:endParaRPr lang="en-US" dirty="0">
              <a:latin typeface="Georgia" pitchFamily="18" charset="0"/>
              <a:cs typeface="Arial" panose="020B0604020202020204" pitchFamily="34" charset="0"/>
              <a:sym typeface="Nixie One"/>
            </a:endParaRP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Financial Education Workbooks (VI - X)</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Financial literacy curriculum integrated with the existing subjects for different classes. </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This program involve 20 session of 40 minutes each</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Certifying schools, as “Money Smart Schools” who voluntarily include NCFE’s financial literacy curriculum in their schools.</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School will also be rewarded with Money Smart E – Badge, MSSP Shield and Certificates</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Students also will get the certificates</a:t>
            </a:r>
          </a:p>
          <a:p>
            <a:pPr marL="443617" indent="-371399" algn="just">
              <a:buFont typeface="Wingdings" pitchFamily="2" charset="2"/>
              <a:buChar char="Ø"/>
            </a:pPr>
            <a:endParaRPr lang="en-US" dirty="0">
              <a:latin typeface="Georgia" pitchFamily="18" charset="0"/>
              <a:cs typeface="Arial" panose="020B0604020202020204" pitchFamily="34" charset="0"/>
              <a:sym typeface="Nixie One"/>
            </a:endParaRPr>
          </a:p>
          <a:p>
            <a:pPr algn="just"/>
            <a:endParaRPr lang="en-US" sz="2100" b="1" dirty="0">
              <a:solidFill>
                <a:srgbClr val="002060"/>
              </a:solidFill>
              <a:latin typeface="Georgia" pitchFamily="18" charset="0"/>
              <a:cs typeface="Arial" panose="020B0604020202020204" pitchFamily="34" charset="0"/>
            </a:endParaRPr>
          </a:p>
          <a:p>
            <a:pPr marL="445679" indent="-445679" algn="just">
              <a:buFont typeface="Arial" panose="020B0604020202020204" pitchFamily="34" charset="0"/>
              <a:buChar char="•"/>
            </a:pPr>
            <a:endParaRPr lang="en-IN" sz="2100" dirty="0">
              <a:latin typeface="Arial" panose="020B0604020202020204" pitchFamily="34" charset="0"/>
              <a:cs typeface="Arial" panose="020B0604020202020204" pitchFamily="34" charset="0"/>
            </a:endParaRPr>
          </a:p>
          <a:p>
            <a:pPr marL="445679" indent="-445679"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7452" y="1027719"/>
            <a:ext cx="5848177" cy="4825402"/>
          </a:xfrm>
          <a:prstGeom prst="rect">
            <a:avLst/>
          </a:prstGeom>
        </p:spPr>
      </p:pic>
    </p:spTree>
    <p:extLst>
      <p:ext uri="{BB962C8B-B14F-4D97-AF65-F5344CB8AC3E}">
        <p14:creationId xmlns:p14="http://schemas.microsoft.com/office/powerpoint/2010/main" val="39535323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8284"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 - Workbook</a:t>
            </a:r>
          </a:p>
        </p:txBody>
      </p:sp>
      <p:sp>
        <p:nvSpPr>
          <p:cNvPr id="4" name="TextBox 3"/>
          <p:cNvSpPr txBox="1"/>
          <p:nvPr/>
        </p:nvSpPr>
        <p:spPr>
          <a:xfrm>
            <a:off x="4826955"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VII - Workbook</a:t>
            </a:r>
          </a:p>
        </p:txBody>
      </p:sp>
      <p:sp>
        <p:nvSpPr>
          <p:cNvPr id="5" name="TextBox 4"/>
          <p:cNvSpPr txBox="1"/>
          <p:nvPr/>
        </p:nvSpPr>
        <p:spPr>
          <a:xfrm>
            <a:off x="8548497"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VIII - Workbook</a:t>
            </a:r>
          </a:p>
        </p:txBody>
      </p:sp>
      <p:pic>
        <p:nvPicPr>
          <p:cNvPr id="6" name="Content Placeholder 5"/>
          <p:cNvPicPr>
            <a:picLocks noChangeAspect="1"/>
          </p:cNvPicPr>
          <p:nvPr/>
        </p:nvPicPr>
        <p:blipFill>
          <a:blip r:embed="rId2" cstate="print"/>
          <a:stretch>
            <a:fillRect/>
          </a:stretch>
        </p:blipFill>
        <p:spPr>
          <a:xfrm>
            <a:off x="316021" y="1137933"/>
            <a:ext cx="3721541" cy="4555813"/>
          </a:xfrm>
          <a:prstGeom prst="rect">
            <a:avLst/>
          </a:prstGeom>
          <a:noFill/>
          <a:ln>
            <a:solidFill>
              <a:schemeClr val="tx1"/>
            </a:solidFill>
          </a:ln>
        </p:spPr>
      </p:pic>
      <p:pic>
        <p:nvPicPr>
          <p:cNvPr id="7" name="Picture 6"/>
          <p:cNvPicPr>
            <a:picLocks noChangeAspect="1"/>
          </p:cNvPicPr>
          <p:nvPr/>
        </p:nvPicPr>
        <p:blipFill>
          <a:blip r:embed="rId3" cstate="print"/>
          <a:stretch>
            <a:fillRect/>
          </a:stretch>
        </p:blipFill>
        <p:spPr>
          <a:xfrm>
            <a:off x="4184365" y="1137933"/>
            <a:ext cx="3709642" cy="4555813"/>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8007276" y="1137933"/>
            <a:ext cx="3925712" cy="4555813"/>
          </a:xfrm>
          <a:prstGeom prst="rect">
            <a:avLst/>
          </a:prstGeom>
          <a:ln>
            <a:solidFill>
              <a:schemeClr val="tx1"/>
            </a:solidFill>
          </a:ln>
        </p:spPr>
      </p:pic>
    </p:spTree>
    <p:extLst>
      <p:ext uri="{BB962C8B-B14F-4D97-AF65-F5344CB8AC3E}">
        <p14:creationId xmlns:p14="http://schemas.microsoft.com/office/powerpoint/2010/main" val="24939206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8577" y="488247"/>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IX - Workbook</a:t>
            </a:r>
          </a:p>
        </p:txBody>
      </p:sp>
      <p:sp>
        <p:nvSpPr>
          <p:cNvPr id="4" name="TextBox 3"/>
          <p:cNvSpPr txBox="1"/>
          <p:nvPr/>
        </p:nvSpPr>
        <p:spPr>
          <a:xfrm>
            <a:off x="7372120" y="488247"/>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X - Workbook</a:t>
            </a:r>
          </a:p>
        </p:txBody>
      </p:sp>
      <p:pic>
        <p:nvPicPr>
          <p:cNvPr id="5" name="Content Placeholder 5"/>
          <p:cNvPicPr>
            <a:picLocks noChangeAspect="1"/>
          </p:cNvPicPr>
          <p:nvPr/>
        </p:nvPicPr>
        <p:blipFill>
          <a:blip r:embed="rId2" cstate="print"/>
          <a:stretch>
            <a:fillRect/>
          </a:stretch>
        </p:blipFill>
        <p:spPr>
          <a:xfrm>
            <a:off x="1640136" y="1035849"/>
            <a:ext cx="4454278" cy="4559794"/>
          </a:xfrm>
          <a:prstGeom prst="rect">
            <a:avLst/>
          </a:prstGeom>
          <a:noFill/>
          <a:ln>
            <a:solidFill>
              <a:schemeClr val="tx1"/>
            </a:solidFill>
          </a:ln>
        </p:spPr>
      </p:pic>
      <p:pic>
        <p:nvPicPr>
          <p:cNvPr id="6" name="Picture 5"/>
          <p:cNvPicPr>
            <a:picLocks noChangeAspect="1"/>
          </p:cNvPicPr>
          <p:nvPr/>
        </p:nvPicPr>
        <p:blipFill>
          <a:blip r:embed="rId3" cstate="print"/>
          <a:stretch>
            <a:fillRect/>
          </a:stretch>
        </p:blipFill>
        <p:spPr>
          <a:xfrm>
            <a:off x="6485810" y="1035849"/>
            <a:ext cx="4189873" cy="4559794"/>
          </a:xfrm>
          <a:prstGeom prst="rect">
            <a:avLst/>
          </a:prstGeom>
          <a:ln>
            <a:solidFill>
              <a:schemeClr val="tx1"/>
            </a:solidFill>
          </a:ln>
        </p:spPr>
      </p:pic>
    </p:spTree>
    <p:extLst>
      <p:ext uri="{BB962C8B-B14F-4D97-AF65-F5344CB8AC3E}">
        <p14:creationId xmlns:p14="http://schemas.microsoft.com/office/powerpoint/2010/main" val="59517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Three Pillars of Investment</a:t>
            </a:r>
          </a:p>
        </p:txBody>
      </p:sp>
      <p:sp>
        <p:nvSpPr>
          <p:cNvPr id="188" name="Shape 188"/>
          <p:cNvSpPr/>
          <p:nvPr/>
        </p:nvSpPr>
        <p:spPr>
          <a:xfrm>
            <a:off x="4792517" y="2250610"/>
            <a:ext cx="3197967" cy="2985547"/>
          </a:xfrm>
          <a:prstGeom prst="ellips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Growth</a:t>
            </a:r>
            <a:endParaRPr lang="en" sz="1600" dirty="0">
              <a:latin typeface="Calibri" pitchFamily="34" charset="0"/>
              <a:ea typeface="Quattrocento Sans"/>
              <a:cs typeface="Calibri" pitchFamily="34" charset="0"/>
              <a:sym typeface="Quattrocento Sans"/>
            </a:endParaRPr>
          </a:p>
        </p:txBody>
      </p:sp>
      <p:sp>
        <p:nvSpPr>
          <p:cNvPr id="189" name="Shape 189"/>
          <p:cNvSpPr/>
          <p:nvPr/>
        </p:nvSpPr>
        <p:spPr>
          <a:xfrm>
            <a:off x="1828325" y="2250610"/>
            <a:ext cx="3197967" cy="2985547"/>
          </a:xfrm>
          <a:prstGeom prst="ellips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Safety</a:t>
            </a:r>
            <a:endParaRPr lang="en" sz="1600" dirty="0">
              <a:latin typeface="Calibri" pitchFamily="34" charset="0"/>
              <a:ea typeface="Quattrocento Sans"/>
              <a:cs typeface="Calibri" pitchFamily="34" charset="0"/>
              <a:sym typeface="Quattrocento Sans"/>
            </a:endParaRPr>
          </a:p>
        </p:txBody>
      </p:sp>
      <p:sp>
        <p:nvSpPr>
          <p:cNvPr id="190" name="Shape 190"/>
          <p:cNvSpPr/>
          <p:nvPr/>
        </p:nvSpPr>
        <p:spPr>
          <a:xfrm>
            <a:off x="7771977" y="2250610"/>
            <a:ext cx="3197967" cy="2985547"/>
          </a:xfrm>
          <a:prstGeom prst="ellips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Liquidity</a:t>
            </a:r>
            <a:endParaRPr lang="en" sz="1600" dirty="0">
              <a:latin typeface="Calibri" pitchFamily="34" charset="0"/>
              <a:ea typeface="Quattrocento Sans"/>
              <a:cs typeface="Calibri" pitchFamily="34" charset="0"/>
              <a:sym typeface="Quattrocento Sans"/>
            </a:endParaRP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28" y="1098866"/>
            <a:ext cx="6094413" cy="4700744"/>
          </a:xfrm>
          <a:prstGeom prst="rect">
            <a:avLst/>
          </a:prstGeom>
        </p:spPr>
        <p:txBody>
          <a:bodyPr lIns="118845" tIns="59421" rIns="118845" bIns="59421">
            <a:spAutoFit/>
          </a:bodyPr>
          <a:lstStyle/>
          <a:p>
            <a:pPr marL="395337" indent="-395337" algn="just">
              <a:spcBef>
                <a:spcPts val="1041"/>
              </a:spcBef>
              <a:buFont typeface="Wingdings" pitchFamily="2" charset="2"/>
              <a:buChar char="Ø"/>
            </a:pPr>
            <a:r>
              <a:rPr lang="en-US" sz="2100" dirty="0">
                <a:latin typeface="Georgia" pitchFamily="18" charset="0"/>
                <a:ea typeface="Roboto Slab" charset="0"/>
              </a:rPr>
              <a:t>Free of cost to everyone</a:t>
            </a:r>
            <a:endParaRPr lang="en-US" sz="2100" dirty="0">
              <a:latin typeface="Georgia"/>
            </a:endParaRPr>
          </a:p>
          <a:p>
            <a:pPr marL="395337" indent="-395337" algn="just">
              <a:spcBef>
                <a:spcPts val="1041"/>
              </a:spcBef>
              <a:buFont typeface="Wingdings" pitchFamily="2" charset="2"/>
              <a:buChar char="Ø"/>
            </a:pPr>
            <a:r>
              <a:rPr lang="en-US" sz="2100" dirty="0">
                <a:latin typeface="Georgia"/>
              </a:rPr>
              <a:t>Topics from banking, insurance, securities markets, insurance and pension products</a:t>
            </a:r>
          </a:p>
          <a:p>
            <a:pPr marL="395337" indent="-395337" algn="just">
              <a:spcBef>
                <a:spcPts val="1041"/>
              </a:spcBef>
              <a:buFont typeface="Wingdings" pitchFamily="2" charset="2"/>
              <a:buChar char="Ø"/>
            </a:pPr>
            <a:r>
              <a:rPr lang="en-US" sz="2100" dirty="0">
                <a:latin typeface="Georgia"/>
              </a:rPr>
              <a:t>5 hours and 20 modules</a:t>
            </a:r>
          </a:p>
          <a:p>
            <a:pPr marL="395337" indent="-395337" algn="just">
              <a:spcBef>
                <a:spcPts val="1041"/>
              </a:spcBef>
              <a:buFont typeface="Wingdings" pitchFamily="2" charset="2"/>
              <a:buChar char="Ø"/>
            </a:pPr>
            <a:r>
              <a:rPr lang="en-US" sz="2100" dirty="0">
                <a:latin typeface="Georgia"/>
              </a:rPr>
              <a:t>Certificate after complementing the course</a:t>
            </a:r>
          </a:p>
          <a:p>
            <a:pPr marL="395337" indent="-395337" algn="just">
              <a:spcBef>
                <a:spcPts val="1041"/>
              </a:spcBef>
              <a:buFont typeface="Wingdings" pitchFamily="2" charset="2"/>
              <a:buChar char="Ø"/>
            </a:pPr>
            <a:r>
              <a:rPr lang="en-US" sz="2100" dirty="0">
                <a:latin typeface="Georgia" pitchFamily="18" charset="0"/>
                <a:ea typeface="Roboto Slab" charset="0"/>
              </a:rPr>
              <a:t>Anywhere anytime learning at own space</a:t>
            </a:r>
          </a:p>
          <a:p>
            <a:pPr marL="395337" indent="-395337" algn="just">
              <a:spcBef>
                <a:spcPts val="1041"/>
              </a:spcBef>
              <a:buFont typeface="Wingdings" pitchFamily="2" charset="2"/>
              <a:buChar char="Ø"/>
            </a:pPr>
            <a:r>
              <a:rPr lang="en-US" sz="2100" dirty="0">
                <a:latin typeface="Georgia" pitchFamily="18" charset="0"/>
                <a:ea typeface="Roboto Slab" charset="0"/>
              </a:rPr>
              <a:t>Mobile phone friendly</a:t>
            </a:r>
          </a:p>
          <a:p>
            <a:pPr marL="395337" indent="-395337" algn="just">
              <a:spcBef>
                <a:spcPts val="1041"/>
              </a:spcBef>
              <a:buFont typeface="Wingdings" pitchFamily="2" charset="2"/>
              <a:buChar char="Ø"/>
            </a:pPr>
            <a:r>
              <a:rPr lang="en-US" sz="2100" dirty="0">
                <a:latin typeface="Georgia" pitchFamily="18" charset="0"/>
                <a:ea typeface="Roboto Slab" charset="0"/>
              </a:rPr>
              <a:t>Use of audio visual for easy understanding</a:t>
            </a:r>
          </a:p>
          <a:p>
            <a:pPr marL="395337" indent="-395337">
              <a:spcBef>
                <a:spcPts val="1041"/>
              </a:spcBef>
              <a:buFont typeface="Wingdings" pitchFamily="2" charset="2"/>
              <a:buChar char="Ø"/>
            </a:pPr>
            <a:r>
              <a:rPr lang="en-US" sz="2100" dirty="0">
                <a:latin typeface="Georgia" pitchFamily="18" charset="0"/>
                <a:ea typeface="Roboto Slab" charset="0"/>
              </a:rPr>
              <a:t>Link for sample video: </a:t>
            </a:r>
            <a:r>
              <a:rPr lang="en-US" sz="2100" dirty="0">
                <a:latin typeface="Georgia" pitchFamily="18" charset="0"/>
                <a:ea typeface="Roboto Slab" charset="0"/>
                <a:hlinkClick r:id="rId2"/>
              </a:rPr>
              <a:t>https://ncfe.org.in/program/e-lms</a:t>
            </a:r>
            <a:endParaRPr lang="en-US" sz="2100" dirty="0">
              <a:latin typeface="Georgia" pitchFamily="18" charset="0"/>
              <a:ea typeface="Roboto Slab" charset="0"/>
            </a:endParaRPr>
          </a:p>
          <a:p>
            <a:pPr>
              <a:spcBef>
                <a:spcPts val="1041"/>
              </a:spcBef>
            </a:pPr>
            <a:endParaRPr lang="en-US" sz="2100" dirty="0">
              <a:solidFill>
                <a:schemeClr val="tx2"/>
              </a:solidFill>
              <a:latin typeface="Georgia" pitchFamily="18" charset="0"/>
              <a:ea typeface="Roboto Slab"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13" y="289881"/>
            <a:ext cx="10517188"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515" y="990600"/>
            <a:ext cx="5155738" cy="4661973"/>
          </a:xfrm>
          <a:prstGeom prst="rect">
            <a:avLst/>
          </a:prstGeom>
        </p:spPr>
      </p:pic>
    </p:spTree>
    <p:extLst>
      <p:ext uri="{BB962C8B-B14F-4D97-AF65-F5344CB8AC3E}">
        <p14:creationId xmlns:p14="http://schemas.microsoft.com/office/powerpoint/2010/main" val="35105684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subTitle" idx="4294967295"/>
          </p:nvPr>
        </p:nvSpPr>
        <p:spPr>
          <a:xfrm>
            <a:off x="3161191" y="2318601"/>
            <a:ext cx="6693455" cy="976639"/>
          </a:xfrm>
          <a:prstGeom prst="rect">
            <a:avLst/>
          </a:prstGeom>
        </p:spPr>
        <p:txBody>
          <a:bodyPr lIns="118823" tIns="118823" rIns="118823" bIns="118823" anchor="t" anchorCtr="0">
            <a:noAutofit/>
          </a:bodyPr>
          <a:lstStyle/>
          <a:p>
            <a:pPr>
              <a:spcBef>
                <a:spcPts val="0"/>
              </a:spcBef>
              <a:buNone/>
            </a:pPr>
            <a:r>
              <a:rPr lang="en" sz="4700" b="1" i="1" dirty="0">
                <a:latin typeface="Lora"/>
                <a:ea typeface="Lora"/>
                <a:cs typeface="Lora"/>
                <a:sym typeface="Lora"/>
              </a:rPr>
              <a:t>Any questions ?</a:t>
            </a:r>
          </a:p>
        </p:txBody>
      </p:sp>
      <p:cxnSp>
        <p:nvCxnSpPr>
          <p:cNvPr id="377" name="Shape 377"/>
          <p:cNvCxnSpPr/>
          <p:nvPr/>
        </p:nvCxnSpPr>
        <p:spPr>
          <a:xfrm>
            <a:off x="8601" y="1778000"/>
            <a:ext cx="3195566" cy="0"/>
          </a:xfrm>
          <a:prstGeom prst="straightConnector1">
            <a:avLst/>
          </a:prstGeom>
          <a:noFill/>
          <a:ln w="9525" cap="flat" cmpd="sng">
            <a:solidFill>
              <a:srgbClr val="CCCCCC"/>
            </a:solidFill>
            <a:prstDash val="solid"/>
            <a:round/>
            <a:headEnd type="none" w="lg" len="lg"/>
            <a:tailEnd type="none" w="lg" len="lg"/>
          </a:ln>
        </p:spPr>
      </p:cxnSp>
      <p:sp>
        <p:nvSpPr>
          <p:cNvPr id="378" name="Shape 378"/>
          <p:cNvSpPr txBox="1">
            <a:spLocks noGrp="1"/>
          </p:cNvSpPr>
          <p:nvPr>
            <p:ph type="ctrTitle" idx="4294967295"/>
          </p:nvPr>
        </p:nvSpPr>
        <p:spPr>
          <a:xfrm>
            <a:off x="3161343" y="1016164"/>
            <a:ext cx="6542296" cy="1443305"/>
          </a:xfrm>
          <a:prstGeom prst="rect">
            <a:avLst/>
          </a:prstGeom>
        </p:spPr>
        <p:txBody>
          <a:bodyPr lIns="118823" tIns="118823" rIns="118823" bIns="118823" anchor="ctr" anchorCtr="0">
            <a:noAutofit/>
          </a:bodyPr>
          <a:lstStyle/>
          <a:p>
            <a:r>
              <a:rPr lang="en" sz="7800"/>
              <a:t>Thanks!</a:t>
            </a:r>
          </a:p>
        </p:txBody>
      </p:sp>
      <p:cxnSp>
        <p:nvCxnSpPr>
          <p:cNvPr id="379" name="Shape 379"/>
          <p:cNvCxnSpPr/>
          <p:nvPr/>
        </p:nvCxnSpPr>
        <p:spPr>
          <a:xfrm>
            <a:off x="7451126" y="1778000"/>
            <a:ext cx="4737566" cy="0"/>
          </a:xfrm>
          <a:prstGeom prst="straightConnector1">
            <a:avLst/>
          </a:prstGeom>
          <a:noFill/>
          <a:ln w="9525" cap="flat" cmpd="sng">
            <a:solidFill>
              <a:srgbClr val="CCCCCC"/>
            </a:solidFill>
            <a:prstDash val="solid"/>
            <a:round/>
            <a:headEnd type="none" w="lg" len="lg"/>
            <a:tailEnd type="none" w="lg" len="lg"/>
          </a:ln>
        </p:spPr>
      </p:cxnSp>
      <p:sp>
        <p:nvSpPr>
          <p:cNvPr id="380" name="Shape 380"/>
          <p:cNvSpPr/>
          <p:nvPr/>
        </p:nvSpPr>
        <p:spPr>
          <a:xfrm>
            <a:off x="1108945" y="1069195"/>
            <a:ext cx="1518404" cy="1417547"/>
          </a:xfrm>
          <a:prstGeom prst="ellipse">
            <a:avLst/>
          </a:prstGeom>
          <a:solidFill>
            <a:srgbClr val="FFCD00"/>
          </a:solidFill>
          <a:ln>
            <a:noFill/>
          </a:ln>
        </p:spPr>
        <p:txBody>
          <a:bodyPr lIns="118823" tIns="118823" rIns="118823" bIns="118823" anchor="ctr" anchorCtr="0">
            <a:noAutofit/>
          </a:bodyPr>
          <a:lstStyle/>
          <a:p>
            <a:endParaRPr/>
          </a:p>
        </p:txBody>
      </p:sp>
      <p:grpSp>
        <p:nvGrpSpPr>
          <p:cNvPr id="2" name="Shape 381"/>
          <p:cNvGrpSpPr/>
          <p:nvPr/>
        </p:nvGrpSpPr>
        <p:grpSpPr>
          <a:xfrm>
            <a:off x="1531452" y="1481835"/>
            <a:ext cx="674120" cy="592066"/>
            <a:chOff x="5972700" y="2330200"/>
            <a:chExt cx="411625" cy="387275"/>
          </a:xfrm>
        </p:grpSpPr>
        <p:sp>
          <p:nvSpPr>
            <p:cNvPr id="382" name="Shape 38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83" name="Shape 38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0" name="Shape 376"/>
          <p:cNvSpPr txBox="1">
            <a:spLocks/>
          </p:cNvSpPr>
          <p:nvPr/>
        </p:nvSpPr>
        <p:spPr>
          <a:xfrm>
            <a:off x="609441" y="4124960"/>
            <a:ext cx="10868369" cy="900853"/>
          </a:xfrm>
          <a:prstGeom prst="rect">
            <a:avLst/>
          </a:prstGeom>
          <a:noFill/>
          <a:ln>
            <a:noFill/>
          </a:ln>
        </p:spPr>
        <p:txBody>
          <a:bodyPr lIns="118823" tIns="118823" rIns="118823" bIns="118823" anchor="t" anchorCtr="0">
            <a:noAutofit/>
          </a:bodyPr>
          <a:lstStyle/>
          <a:p>
            <a:pPr algn="ctr" defTabSz="1188478">
              <a:buClr>
                <a:srgbClr val="FFCD00"/>
              </a:buClr>
              <a:buSzPct val="100000"/>
              <a:defRPr/>
            </a:pPr>
            <a:r>
              <a:rPr lang="en-US" b="1" dirty="0">
                <a:highlight>
                  <a:srgbClr val="FFCD00"/>
                </a:highlight>
                <a:latin typeface="Calibri" pitchFamily="34" charset="0"/>
                <a:ea typeface="Lora"/>
                <a:cs typeface="Calibri" pitchFamily="34" charset="0"/>
                <a:sym typeface="Quattrocento Sans"/>
              </a:rPr>
              <a:t>You </a:t>
            </a:r>
            <a:r>
              <a:rPr lang="en-US" b="1">
                <a:highlight>
                  <a:srgbClr val="FFCD00"/>
                </a:highlight>
                <a:latin typeface="Calibri" pitchFamily="34" charset="0"/>
                <a:ea typeface="Lora"/>
                <a:cs typeface="Calibri" pitchFamily="34" charset="0"/>
                <a:sym typeface="Quattrocento Sans"/>
              </a:rPr>
              <a:t>can reach us </a:t>
            </a:r>
            <a:r>
              <a:rPr lang="en-US" b="1" dirty="0">
                <a:highlight>
                  <a:srgbClr val="FFCD00"/>
                </a:highlight>
                <a:latin typeface="Calibri" pitchFamily="34" charset="0"/>
                <a:ea typeface="Lora"/>
                <a:cs typeface="Calibri" pitchFamily="34" charset="0"/>
                <a:sym typeface="Quattrocento Sans"/>
              </a:rPr>
              <a:t>at</a:t>
            </a:r>
          </a:p>
          <a:p>
            <a:pPr algn="ctr" defTabSz="1188478">
              <a:buClr>
                <a:srgbClr val="FFCD00"/>
              </a:buClr>
              <a:buSzPct val="100000"/>
              <a:defRPr/>
            </a:pPr>
            <a:endParaRPr lang="en-US" sz="2000" dirty="0">
              <a:solidFill>
                <a:schemeClr val="dk1"/>
              </a:solidFill>
              <a:latin typeface="Calibri" pitchFamily="34" charset="0"/>
              <a:ea typeface="Quattrocento Sans"/>
              <a:cs typeface="Calibri" pitchFamily="34" charset="0"/>
              <a:sym typeface="Quattrocento Sans"/>
            </a:endParaRPr>
          </a:p>
          <a:p>
            <a:pPr marL="594241" indent="-445679" algn="ctr" defTabSz="1188478">
              <a:buClr>
                <a:srgbClr val="FFCD00"/>
              </a:buClr>
              <a:buSzPct val="100000"/>
              <a:defRPr/>
            </a:pPr>
            <a:r>
              <a:rPr lang="en-US" sz="1600" i="1" dirty="0">
                <a:solidFill>
                  <a:schemeClr val="dk1"/>
                </a:solidFill>
                <a:latin typeface="Georgia" panose="02040502050405020303" pitchFamily="18" charset="0"/>
                <a:ea typeface="Quattrocento Sans"/>
                <a:cs typeface="Calibri" pitchFamily="34" charset="0"/>
                <a:sym typeface="Quattrocento Sans"/>
              </a:rPr>
              <a:t>National Centre for Financial Education, NISM </a:t>
            </a:r>
            <a:r>
              <a:rPr lang="en-US" sz="1600" i="1" dirty="0" err="1">
                <a:solidFill>
                  <a:schemeClr val="dk1"/>
                </a:solidFill>
                <a:latin typeface="Georgia" panose="02040502050405020303" pitchFamily="18" charset="0"/>
                <a:ea typeface="Quattrocento Sans"/>
                <a:cs typeface="Calibri" pitchFamily="34" charset="0"/>
                <a:sym typeface="Quattrocento Sans"/>
              </a:rPr>
              <a:t>Bhavan</a:t>
            </a:r>
            <a:r>
              <a:rPr lang="en-US" sz="1600" i="1" dirty="0">
                <a:solidFill>
                  <a:schemeClr val="dk1"/>
                </a:solidFill>
                <a:latin typeface="Georgia" panose="02040502050405020303" pitchFamily="18" charset="0"/>
                <a:ea typeface="Quattrocento Sans"/>
                <a:cs typeface="Calibri" pitchFamily="34" charset="0"/>
                <a:sym typeface="Quattrocento Sans"/>
              </a:rPr>
              <a:t>, Plot No 82, Sector 17, </a:t>
            </a:r>
            <a:r>
              <a:rPr lang="en-US" sz="1600" i="1" dirty="0" err="1">
                <a:solidFill>
                  <a:schemeClr val="dk1"/>
                </a:solidFill>
                <a:latin typeface="Georgia" panose="02040502050405020303" pitchFamily="18" charset="0"/>
                <a:ea typeface="Quattrocento Sans"/>
                <a:cs typeface="Calibri" pitchFamily="34" charset="0"/>
                <a:sym typeface="Quattrocento Sans"/>
              </a:rPr>
              <a:t>Vashi</a:t>
            </a:r>
            <a:r>
              <a:rPr lang="en-US" sz="1600" i="1" dirty="0">
                <a:solidFill>
                  <a:schemeClr val="dk1"/>
                </a:solidFill>
                <a:latin typeface="Georgia" panose="02040502050405020303" pitchFamily="18" charset="0"/>
                <a:ea typeface="Quattrocento Sans"/>
                <a:cs typeface="Calibri" pitchFamily="34" charset="0"/>
                <a:sym typeface="Quattrocento Sans"/>
              </a:rPr>
              <a:t>, </a:t>
            </a:r>
            <a:r>
              <a:rPr lang="en-US" sz="1600" i="1" dirty="0" err="1">
                <a:solidFill>
                  <a:schemeClr val="dk1"/>
                </a:solidFill>
                <a:latin typeface="Georgia" panose="02040502050405020303" pitchFamily="18" charset="0"/>
                <a:ea typeface="Quattrocento Sans"/>
                <a:cs typeface="Calibri" pitchFamily="34" charset="0"/>
                <a:sym typeface="Quattrocento Sans"/>
              </a:rPr>
              <a:t>Navi</a:t>
            </a:r>
            <a:r>
              <a:rPr lang="en-US" sz="1600" i="1" dirty="0">
                <a:solidFill>
                  <a:schemeClr val="dk1"/>
                </a:solidFill>
                <a:latin typeface="Georgia" panose="02040502050405020303" pitchFamily="18" charset="0"/>
                <a:ea typeface="Quattrocento Sans"/>
                <a:cs typeface="Calibri" pitchFamily="34" charset="0"/>
                <a:sym typeface="Quattrocento Sans"/>
              </a:rPr>
              <a:t> Mumbai 400703</a:t>
            </a:r>
          </a:p>
        </p:txBody>
      </p:sp>
      <p:grpSp>
        <p:nvGrpSpPr>
          <p:cNvPr id="12" name="Group 11"/>
          <p:cNvGrpSpPr/>
          <p:nvPr/>
        </p:nvGrpSpPr>
        <p:grpSpPr>
          <a:xfrm>
            <a:off x="1221596" y="5257800"/>
            <a:ext cx="9485528" cy="779340"/>
            <a:chOff x="352732" y="5107307"/>
            <a:chExt cx="7847431" cy="779340"/>
          </a:xfrm>
        </p:grpSpPr>
        <p:pic>
          <p:nvPicPr>
            <p:cNvPr id="13" name="図プレースホルダー 8"/>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a:xfrm>
              <a:off x="3276600" y="5107307"/>
              <a:ext cx="457200" cy="457200"/>
            </a:xfrm>
            <a:prstGeom prst="rect">
              <a:avLst/>
            </a:prstGeom>
          </p:spPr>
        </p:pic>
        <p:pic>
          <p:nvPicPr>
            <p:cNvPr id="14" name="図プレースホルダー 12"/>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a:xfrm>
              <a:off x="5410200" y="5107307"/>
              <a:ext cx="457200" cy="457200"/>
            </a:xfrm>
            <a:prstGeom prst="rect">
              <a:avLst/>
            </a:prstGeom>
          </p:spPr>
        </p:pic>
        <p:pic>
          <p:nvPicPr>
            <p:cNvPr id="15" name="図プレースホルダー 16"/>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a:xfrm>
              <a:off x="7543800" y="5107307"/>
              <a:ext cx="457200" cy="457200"/>
            </a:xfrm>
            <a:prstGeom prst="rect">
              <a:avLst/>
            </a:prstGeom>
          </p:spPr>
        </p:pic>
        <p:pic>
          <p:nvPicPr>
            <p:cNvPr id="16" name="図プレースホルダー 20"/>
            <p:cNvPicPr>
              <a:picLocks noChangeAspect="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a:xfrm>
              <a:off x="1143000" y="5107307"/>
              <a:ext cx="457200" cy="457200"/>
            </a:xfrm>
            <a:prstGeom prst="rect">
              <a:avLst/>
            </a:prstGeom>
          </p:spPr>
        </p:pic>
        <p:sp>
          <p:nvSpPr>
            <p:cNvPr id="17" name="TextBox 16"/>
            <p:cNvSpPr txBox="1"/>
            <p:nvPr/>
          </p:nvSpPr>
          <p:spPr>
            <a:xfrm>
              <a:off x="352732" y="5558393"/>
              <a:ext cx="2037737" cy="307777"/>
            </a:xfrm>
            <a:prstGeom prst="rect">
              <a:avLst/>
            </a:prstGeom>
            <a:noFill/>
          </p:spPr>
          <p:txBody>
            <a:bodyPr wrap="none" rtlCol="0">
              <a:spAutoFit/>
            </a:bodyPr>
            <a:lstStyle/>
            <a:p>
              <a:r>
                <a:rPr lang="en-US" sz="1400" dirty="0">
                  <a:latin typeface="Roboto Condensed light" pitchFamily="2" charset="0"/>
                  <a:ea typeface="Roboto Condensed light" pitchFamily="2" charset="0"/>
                </a:rPr>
                <a:t>facebook.com/</a:t>
              </a:r>
              <a:r>
                <a:rPr lang="en-US" sz="1400" spc="100" dirty="0" err="1">
                  <a:latin typeface="Roboto Condensed light" pitchFamily="2" charset="0"/>
                  <a:ea typeface="Roboto Condensed light" pitchFamily="2" charset="0"/>
                </a:rPr>
                <a:t>ncfeindia</a:t>
              </a:r>
              <a:endParaRPr lang="en-US" sz="1400" spc="100" dirty="0">
                <a:latin typeface="Roboto Condensed light" pitchFamily="2" charset="0"/>
                <a:ea typeface="Roboto Condensed light" pitchFamily="2" charset="0"/>
              </a:endParaRPr>
            </a:p>
          </p:txBody>
        </p:sp>
        <p:sp>
          <p:nvSpPr>
            <p:cNvPr id="18" name="TextBox 17"/>
            <p:cNvSpPr txBox="1"/>
            <p:nvPr/>
          </p:nvSpPr>
          <p:spPr>
            <a:xfrm>
              <a:off x="2579795" y="5578870"/>
              <a:ext cx="1838965" cy="307777"/>
            </a:xfrm>
            <a:prstGeom prst="rect">
              <a:avLst/>
            </a:prstGeom>
            <a:noFill/>
          </p:spPr>
          <p:txBody>
            <a:bodyPr wrap="none" rtlCol="0">
              <a:spAutoFit/>
            </a:bodyPr>
            <a:lstStyle/>
            <a:p>
              <a:r>
                <a:rPr lang="en-US" sz="1400" dirty="0">
                  <a:latin typeface="Roboto Condensed light" pitchFamily="2" charset="0"/>
                  <a:ea typeface="Roboto Condensed light" pitchFamily="2" charset="0"/>
                </a:rPr>
                <a:t>twitter.com/</a:t>
              </a:r>
              <a:r>
                <a:rPr lang="en-US" sz="1400" spc="100" dirty="0" err="1">
                  <a:latin typeface="Roboto Condensed light" pitchFamily="2" charset="0"/>
                  <a:ea typeface="Roboto Condensed light" pitchFamily="2" charset="0"/>
                </a:rPr>
                <a:t>ncfeindia</a:t>
              </a:r>
              <a:endParaRPr lang="en-US" sz="1400" spc="100" dirty="0">
                <a:latin typeface="Roboto Condensed light" pitchFamily="2" charset="0"/>
                <a:ea typeface="Roboto Condensed light" pitchFamily="2" charset="0"/>
              </a:endParaRPr>
            </a:p>
          </p:txBody>
        </p:sp>
        <p:sp>
          <p:nvSpPr>
            <p:cNvPr id="19" name="TextBox 18"/>
            <p:cNvSpPr txBox="1"/>
            <p:nvPr/>
          </p:nvSpPr>
          <p:spPr>
            <a:xfrm>
              <a:off x="4867595" y="5567035"/>
              <a:ext cx="1507144" cy="307777"/>
            </a:xfrm>
            <a:prstGeom prst="rect">
              <a:avLst/>
            </a:prstGeom>
            <a:noFill/>
          </p:spPr>
          <p:txBody>
            <a:bodyPr wrap="none" rtlCol="0">
              <a:spAutoFit/>
            </a:bodyPr>
            <a:lstStyle/>
            <a:p>
              <a:r>
                <a:rPr lang="en-US" sz="1400" spc="100" dirty="0">
                  <a:latin typeface="Roboto Condensed light" pitchFamily="2" charset="0"/>
                  <a:ea typeface="Roboto Condensed light" pitchFamily="2" charset="0"/>
                </a:rPr>
                <a:t>info@ncfe.org.in</a:t>
              </a:r>
            </a:p>
          </p:txBody>
        </p:sp>
        <p:sp>
          <p:nvSpPr>
            <p:cNvPr id="20" name="TextBox 19"/>
            <p:cNvSpPr txBox="1"/>
            <p:nvPr/>
          </p:nvSpPr>
          <p:spPr>
            <a:xfrm>
              <a:off x="6942685" y="5564507"/>
              <a:ext cx="1257478" cy="307777"/>
            </a:xfrm>
            <a:prstGeom prst="rect">
              <a:avLst/>
            </a:prstGeom>
            <a:noFill/>
          </p:spPr>
          <p:txBody>
            <a:bodyPr wrap="none" rtlCol="0">
              <a:spAutoFit/>
            </a:bodyPr>
            <a:lstStyle/>
            <a:p>
              <a:r>
                <a:rPr lang="en-US" sz="1400" spc="100" dirty="0">
                  <a:latin typeface="Roboto Condensed light" pitchFamily="2" charset="0"/>
                  <a:ea typeface="Roboto Condensed light" pitchFamily="2" charset="0"/>
                </a:rPr>
                <a:t>022 6826 </a:t>
              </a:r>
              <a:r>
                <a:rPr lang="en-US" sz="1400" spc="100" dirty="0" smtClean="0">
                  <a:latin typeface="Roboto Condensed light" pitchFamily="2" charset="0"/>
                  <a:ea typeface="Roboto Condensed light" pitchFamily="2" charset="0"/>
                </a:rPr>
                <a:t>5-115/</a:t>
              </a:r>
              <a:endParaRPr lang="en-US" sz="1400" spc="100" dirty="0">
                <a:latin typeface="Roboto Condensed light" pitchFamily="2" charset="0"/>
                <a:ea typeface="Roboto Condensed light" pitchFamily="2" charset="0"/>
              </a:endParaRPr>
            </a:p>
          </p:txBody>
        </p:sp>
      </p:gr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7271C9-9E2C-4E44-8D93-002843D74A1F}"/>
              </a:ext>
            </a:extLst>
          </p:cNvPr>
          <p:cNvSpPr>
            <a:spLocks noGrp="1"/>
          </p:cNvSpPr>
          <p:nvPr>
            <p:ph type="title"/>
          </p:nvPr>
        </p:nvSpPr>
        <p:spPr>
          <a:xfrm>
            <a:off x="1892792" y="1430086"/>
            <a:ext cx="9717541" cy="278810"/>
          </a:xfrm>
        </p:spPr>
        <p:txBody>
          <a:bodyPr/>
          <a:lstStyle/>
          <a:p>
            <a:r>
              <a:rPr lang="en-IN" dirty="0"/>
              <a:t>Inflation &amp; Its impact on savings</a:t>
            </a:r>
          </a:p>
        </p:txBody>
      </p:sp>
      <p:graphicFrame>
        <p:nvGraphicFramePr>
          <p:cNvPr id="6" name="Content Placeholder 5">
            <a:extLst>
              <a:ext uri="{FF2B5EF4-FFF2-40B4-BE49-F238E27FC236}">
                <a16:creationId xmlns="" xmlns:a16="http://schemas.microsoft.com/office/drawing/2014/main" id="{2112B0F3-8C9C-48CC-A093-EDC37C011121}"/>
              </a:ext>
            </a:extLst>
          </p:cNvPr>
          <p:cNvGraphicFramePr>
            <a:graphicFrameLocks noGrp="1"/>
          </p:cNvGraphicFramePr>
          <p:nvPr>
            <p:ph idx="1"/>
            <p:extLst>
              <p:ext uri="{D42A27DB-BD31-4B8C-83A1-F6EECF244321}">
                <p14:modId xmlns:p14="http://schemas.microsoft.com/office/powerpoint/2010/main" val="803629282"/>
              </p:ext>
            </p:extLst>
          </p:nvPr>
        </p:nvGraphicFramePr>
        <p:xfrm>
          <a:off x="498637" y="2014372"/>
          <a:ext cx="5100606" cy="2682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 xmlns:a16="http://schemas.microsoft.com/office/drawing/2014/main" id="{7CBE5B69-5F42-49E9-856E-BC4F0A2223F6}"/>
              </a:ext>
            </a:extLst>
          </p:cNvPr>
          <p:cNvGraphicFramePr>
            <a:graphicFrameLocks/>
          </p:cNvGraphicFramePr>
          <p:nvPr>
            <p:extLst>
              <p:ext uri="{D42A27DB-BD31-4B8C-83A1-F6EECF244321}">
                <p14:modId xmlns:p14="http://schemas.microsoft.com/office/powerpoint/2010/main" val="2288745453"/>
              </p:ext>
            </p:extLst>
          </p:nvPr>
        </p:nvGraphicFramePr>
        <p:xfrm>
          <a:off x="6094413" y="2014372"/>
          <a:ext cx="5595778" cy="268268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 xmlns:a16="http://schemas.microsoft.com/office/drawing/2014/main" id="{7BFF2B40-ED67-4311-8F8D-D8D4BF761AD4}"/>
              </a:ext>
            </a:extLst>
          </p:cNvPr>
          <p:cNvSpPr txBox="1"/>
          <p:nvPr/>
        </p:nvSpPr>
        <p:spPr>
          <a:xfrm>
            <a:off x="1553189" y="4954093"/>
            <a:ext cx="3736525" cy="342369"/>
          </a:xfrm>
          <a:prstGeom prst="rect">
            <a:avLst/>
          </a:prstGeom>
          <a:noFill/>
        </p:spPr>
        <p:txBody>
          <a:bodyPr wrap="square" lIns="95224" tIns="47609" rIns="95224" bIns="47609" rtlCol="0">
            <a:spAutoFit/>
          </a:bodyPr>
          <a:lstStyle/>
          <a:p>
            <a:r>
              <a:rPr lang="en-IN" sz="1600" dirty="0"/>
              <a:t>* </a:t>
            </a:r>
            <a:r>
              <a:rPr lang="en-IN" sz="1600" b="1" i="1" dirty="0"/>
              <a:t>Inflation @ 6% p.a.</a:t>
            </a:r>
          </a:p>
        </p:txBody>
      </p:sp>
      <p:sp>
        <p:nvSpPr>
          <p:cNvPr id="3" name="object 2">
            <a:extLst>
              <a:ext uri="{FF2B5EF4-FFF2-40B4-BE49-F238E27FC236}">
                <a16:creationId xmlns="" xmlns:a16="http://schemas.microsoft.com/office/drawing/2014/main" id="{FE75FC4B-E029-45B0-90ED-97BBE8C39E9E}"/>
              </a:ext>
            </a:extLst>
          </p:cNvPr>
          <p:cNvSpPr/>
          <p:nvPr/>
        </p:nvSpPr>
        <p:spPr>
          <a:xfrm>
            <a:off x="14" y="1556708"/>
            <a:ext cx="1834249" cy="0"/>
          </a:xfrm>
          <a:custGeom>
            <a:avLst/>
            <a:gdLst/>
            <a:ahLst/>
            <a:cxnLst/>
            <a:rect l="l" t="t" r="r" b="b"/>
            <a:pathLst>
              <a:path w="1376045">
                <a:moveTo>
                  <a:pt x="0" y="0"/>
                </a:moveTo>
                <a:lnTo>
                  <a:pt x="1375791" y="0"/>
                </a:lnTo>
              </a:path>
            </a:pathLst>
          </a:custGeom>
          <a:ln w="9144">
            <a:solidFill>
              <a:srgbClr val="CCCCCC"/>
            </a:solidFill>
          </a:ln>
        </p:spPr>
        <p:txBody>
          <a:bodyPr wrap="square" lIns="0" tIns="0" rIns="0" bIns="0" rtlCol="0"/>
          <a:lstStyle/>
          <a:p>
            <a:endParaRPr sz="2100"/>
          </a:p>
        </p:txBody>
      </p:sp>
      <p:sp>
        <p:nvSpPr>
          <p:cNvPr id="4" name="object 3">
            <a:extLst>
              <a:ext uri="{FF2B5EF4-FFF2-40B4-BE49-F238E27FC236}">
                <a16:creationId xmlns="" xmlns:a16="http://schemas.microsoft.com/office/drawing/2014/main" id="{CF9606FA-FEC4-4AC4-B5AC-E89844DD1AB7}"/>
              </a:ext>
            </a:extLst>
          </p:cNvPr>
          <p:cNvSpPr/>
          <p:nvPr/>
        </p:nvSpPr>
        <p:spPr>
          <a:xfrm>
            <a:off x="1088867" y="1420261"/>
            <a:ext cx="542571" cy="368725"/>
          </a:xfrm>
          <a:custGeom>
            <a:avLst/>
            <a:gdLst/>
            <a:ahLst/>
            <a:cxnLst/>
            <a:rect l="l" t="t" r="r" b="b"/>
            <a:pathLst>
              <a:path w="407034" h="407034">
                <a:moveTo>
                  <a:pt x="203454" y="0"/>
                </a:moveTo>
                <a:lnTo>
                  <a:pt x="156802" y="5371"/>
                </a:lnTo>
                <a:lnTo>
                  <a:pt x="113977" y="20673"/>
                </a:lnTo>
                <a:lnTo>
                  <a:pt x="76201" y="44686"/>
                </a:lnTo>
                <a:lnTo>
                  <a:pt x="44694" y="76191"/>
                </a:lnTo>
                <a:lnTo>
                  <a:pt x="20678" y="113966"/>
                </a:lnTo>
                <a:lnTo>
                  <a:pt x="5373" y="156794"/>
                </a:lnTo>
                <a:lnTo>
                  <a:pt x="0" y="203454"/>
                </a:lnTo>
                <a:lnTo>
                  <a:pt x="5373" y="250113"/>
                </a:lnTo>
                <a:lnTo>
                  <a:pt x="20678" y="292941"/>
                </a:lnTo>
                <a:lnTo>
                  <a:pt x="44694" y="330716"/>
                </a:lnTo>
                <a:lnTo>
                  <a:pt x="76201" y="362221"/>
                </a:lnTo>
                <a:lnTo>
                  <a:pt x="113977" y="386234"/>
                </a:lnTo>
                <a:lnTo>
                  <a:pt x="156802" y="401536"/>
                </a:lnTo>
                <a:lnTo>
                  <a:pt x="203454" y="406908"/>
                </a:lnTo>
                <a:lnTo>
                  <a:pt x="250105" y="401536"/>
                </a:lnTo>
                <a:lnTo>
                  <a:pt x="292930" y="386234"/>
                </a:lnTo>
                <a:lnTo>
                  <a:pt x="330706" y="362221"/>
                </a:lnTo>
                <a:lnTo>
                  <a:pt x="362213" y="330716"/>
                </a:lnTo>
                <a:lnTo>
                  <a:pt x="386229" y="292941"/>
                </a:lnTo>
                <a:lnTo>
                  <a:pt x="401534" y="250113"/>
                </a:lnTo>
                <a:lnTo>
                  <a:pt x="406908" y="203454"/>
                </a:lnTo>
                <a:lnTo>
                  <a:pt x="401534" y="156794"/>
                </a:lnTo>
                <a:lnTo>
                  <a:pt x="386229" y="113966"/>
                </a:lnTo>
                <a:lnTo>
                  <a:pt x="362213" y="76191"/>
                </a:lnTo>
                <a:lnTo>
                  <a:pt x="330706" y="44686"/>
                </a:lnTo>
                <a:lnTo>
                  <a:pt x="292930" y="20673"/>
                </a:lnTo>
                <a:lnTo>
                  <a:pt x="250105" y="5371"/>
                </a:lnTo>
                <a:lnTo>
                  <a:pt x="203454" y="0"/>
                </a:lnTo>
                <a:close/>
              </a:path>
            </a:pathLst>
          </a:custGeom>
          <a:solidFill>
            <a:srgbClr val="FFCD00"/>
          </a:solidFill>
        </p:spPr>
        <p:txBody>
          <a:bodyPr wrap="square" lIns="0" tIns="0" rIns="0" bIns="0" rtlCol="0"/>
          <a:lstStyle/>
          <a:p>
            <a:endParaRPr sz="2100"/>
          </a:p>
        </p:txBody>
      </p:sp>
      <p:sp>
        <p:nvSpPr>
          <p:cNvPr id="5" name="object 4">
            <a:extLst>
              <a:ext uri="{FF2B5EF4-FFF2-40B4-BE49-F238E27FC236}">
                <a16:creationId xmlns="" xmlns:a16="http://schemas.microsoft.com/office/drawing/2014/main" id="{BFBECEF1-7033-40D7-B8DC-2F661FB80346}"/>
              </a:ext>
            </a:extLst>
          </p:cNvPr>
          <p:cNvSpPr/>
          <p:nvPr/>
        </p:nvSpPr>
        <p:spPr>
          <a:xfrm flipV="1">
            <a:off x="7161571" y="1556708"/>
            <a:ext cx="5027254" cy="24268"/>
          </a:xfrm>
          <a:custGeom>
            <a:avLst/>
            <a:gdLst/>
            <a:ahLst/>
            <a:cxnLst/>
            <a:rect l="l" t="t" r="r" b="b"/>
            <a:pathLst>
              <a:path w="3878579">
                <a:moveTo>
                  <a:pt x="0" y="0"/>
                </a:moveTo>
                <a:lnTo>
                  <a:pt x="3878453" y="0"/>
                </a:lnTo>
              </a:path>
            </a:pathLst>
          </a:custGeom>
          <a:ln w="9144">
            <a:solidFill>
              <a:srgbClr val="CCCCCC"/>
            </a:solidFill>
          </a:ln>
        </p:spPr>
        <p:txBody>
          <a:bodyPr wrap="square" lIns="0" tIns="0" rIns="0" bIns="0" rtlCol="0"/>
          <a:lstStyle/>
          <a:p>
            <a:endParaRPr sz="2100"/>
          </a:p>
        </p:txBody>
      </p:sp>
      <p:sp>
        <p:nvSpPr>
          <p:cNvPr id="13" name="object 15">
            <a:extLst>
              <a:ext uri="{FF2B5EF4-FFF2-40B4-BE49-F238E27FC236}">
                <a16:creationId xmlns="" xmlns:a16="http://schemas.microsoft.com/office/drawing/2014/main" id="{B7DFBA25-00B0-4900-8D24-612A8068E0A6}"/>
              </a:ext>
            </a:extLst>
          </p:cNvPr>
          <p:cNvSpPr/>
          <p:nvPr/>
        </p:nvSpPr>
        <p:spPr>
          <a:xfrm>
            <a:off x="1214851" y="1482775"/>
            <a:ext cx="298609" cy="202943"/>
          </a:xfrm>
          <a:prstGeom prst="rect">
            <a:avLst/>
          </a:prstGeom>
          <a:blipFill>
            <a:blip r:embed="rId5" cstate="print"/>
            <a:stretch>
              <a:fillRect/>
            </a:stretch>
          </a:blipFill>
        </p:spPr>
        <p:txBody>
          <a:bodyPr wrap="square" lIns="0" tIns="0" rIns="0" bIns="0" rtlCol="0"/>
          <a:lstStyle/>
          <a:p>
            <a:endParaRPr sz="2100"/>
          </a:p>
        </p:txBody>
      </p:sp>
      <p:sp>
        <p:nvSpPr>
          <p:cNvPr id="11" name="object 18"/>
          <p:cNvSpPr txBox="1"/>
          <p:nvPr/>
        </p:nvSpPr>
        <p:spPr>
          <a:xfrm>
            <a:off x="4266090" y="4857081"/>
            <a:ext cx="7414869" cy="645554"/>
          </a:xfrm>
          <a:prstGeom prst="rect">
            <a:avLst/>
          </a:prstGeom>
        </p:spPr>
        <p:txBody>
          <a:bodyPr vert="horz" wrap="square" lIns="0" tIns="13823" rIns="0" bIns="0" rtlCol="0">
            <a:spAutoFit/>
          </a:bodyPr>
          <a:lstStyle/>
          <a:p>
            <a:pPr marL="14550" marR="5825" algn="just">
              <a:lnSpc>
                <a:spcPct val="113999"/>
              </a:lnSpc>
              <a:spcBef>
                <a:spcPts val="109"/>
              </a:spcBef>
            </a:pPr>
            <a:r>
              <a:rPr spc="-7" dirty="0">
                <a:latin typeface="Calibri"/>
                <a:cs typeface="Calibri"/>
              </a:rPr>
              <a:t>What we see </a:t>
            </a:r>
            <a:r>
              <a:rPr lang="en-US" dirty="0">
                <a:latin typeface="Calibri"/>
                <a:cs typeface="Calibri"/>
              </a:rPr>
              <a:t>in</a:t>
            </a:r>
            <a:r>
              <a:rPr dirty="0">
                <a:latin typeface="Calibri"/>
                <a:cs typeface="Calibri"/>
              </a:rPr>
              <a:t> </a:t>
            </a:r>
            <a:r>
              <a:rPr spc="-12" dirty="0">
                <a:latin typeface="Calibri"/>
                <a:cs typeface="Calibri"/>
              </a:rPr>
              <a:t>our  passbook </a:t>
            </a:r>
            <a:r>
              <a:rPr dirty="0">
                <a:latin typeface="Calibri"/>
                <a:cs typeface="Calibri"/>
              </a:rPr>
              <a:t>is </a:t>
            </a:r>
            <a:r>
              <a:rPr spc="-7" dirty="0">
                <a:latin typeface="Calibri"/>
                <a:cs typeface="Calibri"/>
              </a:rPr>
              <a:t>called  nominal rate of interest.  An </a:t>
            </a:r>
            <a:r>
              <a:rPr spc="-12" dirty="0">
                <a:latin typeface="Calibri"/>
                <a:cs typeface="Calibri"/>
              </a:rPr>
              <a:t>investor </a:t>
            </a:r>
            <a:r>
              <a:rPr spc="-7" dirty="0">
                <a:latin typeface="Calibri"/>
                <a:cs typeface="Calibri"/>
              </a:rPr>
              <a:t>must look at  real rate of interest  (nominal-inflation).</a:t>
            </a:r>
            <a:endParaRPr dirty="0">
              <a:latin typeface="Calibri"/>
              <a:cs typeface="Calibri"/>
            </a:endParaRPr>
          </a:p>
        </p:txBody>
      </p:sp>
    </p:spTree>
    <p:extLst>
      <p:ext uri="{BB962C8B-B14F-4D97-AF65-F5344CB8AC3E}">
        <p14:creationId xmlns:p14="http://schemas.microsoft.com/office/powerpoint/2010/main" val="105174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875530" y="2580567"/>
            <a:ext cx="6703854" cy="280084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Nominal rate is reported or stated</a:t>
            </a:r>
          </a:p>
          <a:p>
            <a:pPr marL="594241" indent="-297119">
              <a:lnSpc>
                <a:spcPct val="114000"/>
              </a:lnSpc>
              <a:spcBef>
                <a:spcPts val="0"/>
              </a:spcBef>
            </a:pPr>
            <a:r>
              <a:rPr lang="en" sz="2100" dirty="0">
                <a:latin typeface="Calibri" pitchFamily="34" charset="0"/>
                <a:cs typeface="Calibri" pitchFamily="34" charset="0"/>
              </a:rPr>
              <a:t>What you see is not necessarily what you get</a:t>
            </a:r>
          </a:p>
          <a:p>
            <a:pPr marL="594241" indent="-297119">
              <a:lnSpc>
                <a:spcPct val="114000"/>
              </a:lnSpc>
              <a:spcBef>
                <a:spcPts val="0"/>
              </a:spcBef>
            </a:pPr>
            <a:r>
              <a:rPr lang="en" sz="2100" dirty="0">
                <a:latin typeface="Calibri" pitchFamily="34" charset="0"/>
                <a:cs typeface="Calibri" pitchFamily="34" charset="0"/>
              </a:rPr>
              <a:t>Nominal rate does not take inflation into account</a:t>
            </a:r>
          </a:p>
          <a:p>
            <a:pPr marL="594241" indent="-297119">
              <a:lnSpc>
                <a:spcPct val="114000"/>
              </a:lnSpc>
              <a:spcBef>
                <a:spcPts val="0"/>
              </a:spcBef>
            </a:pPr>
            <a:r>
              <a:rPr lang="en" sz="2100" dirty="0">
                <a:latin typeface="Calibri" pitchFamily="34" charset="0"/>
                <a:cs typeface="Calibri" pitchFamily="34" charset="0"/>
              </a:rPr>
              <a:t>Real rate is (Nominal rate – Inflation)</a:t>
            </a:r>
          </a:p>
          <a:p>
            <a:pPr marL="594241" indent="-297119">
              <a:lnSpc>
                <a:spcPct val="114000"/>
              </a:lnSpc>
              <a:spcBef>
                <a:spcPts val="0"/>
              </a:spcBef>
            </a:pPr>
            <a:r>
              <a:rPr lang="en" sz="2100" dirty="0">
                <a:latin typeface="Calibri" pitchFamily="34" charset="0"/>
                <a:cs typeface="Calibri" pitchFamily="34" charset="0"/>
              </a:rPr>
              <a:t>An investor must look at real rate of return</a:t>
            </a:r>
          </a:p>
          <a:p>
            <a:pPr>
              <a:spcBef>
                <a:spcPts val="0"/>
              </a:spcBef>
              <a:buNone/>
            </a:pPr>
            <a:endParaRP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Nominal vs Real return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3"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descr="interest_rate.jpg"/>
          <p:cNvPicPr>
            <a:picLocks noChangeAspect="1"/>
          </p:cNvPicPr>
          <p:nvPr/>
        </p:nvPicPr>
        <p:blipFill>
          <a:blip r:embed="rId3"/>
          <a:srcRect l="14815" t="19259" r="11111" b="21482"/>
          <a:stretch>
            <a:fillRect/>
          </a:stretch>
        </p:blipFill>
        <p:spPr>
          <a:xfrm>
            <a:off x="1117309" y="2365925"/>
            <a:ext cx="3656648" cy="2731008"/>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6500707" y="2346961"/>
            <a:ext cx="4469236" cy="2939627"/>
          </a:xfrm>
          <a:prstGeom prst="rect">
            <a:avLst/>
          </a:prstGeom>
        </p:spPr>
        <p:txBody>
          <a:bodyPr lIns="118823" tIns="118823" rIns="118823" bIns="118823" anchor="ctr" anchorCtr="0">
            <a:noAutofit/>
          </a:bodyPr>
          <a:lstStyle/>
          <a:p>
            <a:pPr marL="594241" indent="-297119">
              <a:lnSpc>
                <a:spcPct val="114000"/>
              </a:lnSpc>
              <a:spcBef>
                <a:spcPts val="0"/>
              </a:spcBef>
            </a:pPr>
            <a:r>
              <a:rPr lang="en" sz="2100" dirty="0">
                <a:latin typeface="Calibri" pitchFamily="34" charset="0"/>
                <a:cs typeface="Calibri" pitchFamily="34" charset="0"/>
              </a:rPr>
              <a:t>Identify things you don’t need (track your spending)</a:t>
            </a:r>
          </a:p>
          <a:p>
            <a:pPr marL="594241" indent="-297119">
              <a:lnSpc>
                <a:spcPct val="114000"/>
              </a:lnSpc>
              <a:spcBef>
                <a:spcPts val="0"/>
              </a:spcBef>
            </a:pPr>
            <a:r>
              <a:rPr lang="en" sz="2100" dirty="0">
                <a:latin typeface="Calibri" pitchFamily="34" charset="0"/>
                <a:cs typeface="Calibri" pitchFamily="34" charset="0"/>
              </a:rPr>
              <a:t>Before buying ask yourself if you need it</a:t>
            </a:r>
          </a:p>
          <a:p>
            <a:pPr marL="594241" indent="-297119">
              <a:lnSpc>
                <a:spcPct val="114000"/>
              </a:lnSpc>
              <a:spcBef>
                <a:spcPts val="0"/>
              </a:spcBef>
            </a:pPr>
            <a:r>
              <a:rPr lang="en" sz="2100" dirty="0">
                <a:latin typeface="Calibri" pitchFamily="34" charset="0"/>
                <a:cs typeface="Calibri" pitchFamily="34" charset="0"/>
              </a:rPr>
              <a:t>Delay your wants until you can afford them</a:t>
            </a: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vs Want</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6" name="Group 15"/>
          <p:cNvGrpSpPr/>
          <p:nvPr/>
        </p:nvGrpSpPr>
        <p:grpSpPr>
          <a:xfrm>
            <a:off x="1320456" y="2346961"/>
            <a:ext cx="4875530" cy="2939627"/>
            <a:chOff x="960120" y="1962150"/>
            <a:chExt cx="2194560" cy="1463040"/>
          </a:xfrm>
        </p:grpSpPr>
        <p:pic>
          <p:nvPicPr>
            <p:cNvPr id="14" name="Picture 1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057400" y="1962150"/>
              <a:ext cx="1097280" cy="1463040"/>
            </a:xfrm>
            <a:prstGeom prst="rect">
              <a:avLst/>
            </a:prstGeom>
            <a:ln>
              <a:noFill/>
            </a:ln>
            <a:effectLst>
              <a:outerShdw blurRad="190500" algn="tl" rotWithShape="0">
                <a:srgbClr val="000000">
                  <a:alpha val="70000"/>
                </a:srgbClr>
              </a:outerShdw>
            </a:effectLst>
          </p:spPr>
        </p:pic>
        <p:pic>
          <p:nvPicPr>
            <p:cNvPr id="15" name="Picture 1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960120" y="1962150"/>
              <a:ext cx="1097280" cy="1463040"/>
            </a:xfrm>
            <a:prstGeom prst="rect">
              <a:avLst/>
            </a:prstGeom>
            <a:ln>
              <a:noFill/>
            </a:ln>
            <a:effectLst>
              <a:outerShdw blurRad="190500" algn="tl" rotWithShape="0">
                <a:srgbClr val="000000">
                  <a:alpha val="70000"/>
                </a:srgbClr>
              </a:outerShdw>
            </a:effectLst>
          </p:spPr>
        </p:pic>
      </p:gr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951454"/>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vs Want Matrix</a:t>
            </a:r>
          </a:p>
        </p:txBody>
      </p:sp>
      <p:cxnSp>
        <p:nvCxnSpPr>
          <p:cNvPr id="20" name="Shape 24"/>
          <p:cNvCxnSpPr>
            <a:endCxn id="21" idx="2"/>
          </p:cNvCxnSpPr>
          <p:nvPr/>
        </p:nvCxnSpPr>
        <p:spPr>
          <a:xfrm flipV="1">
            <a:off x="0" y="1238757"/>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986210"/>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222481"/>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099989"/>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5" name="Group 34"/>
          <p:cNvGrpSpPr/>
          <p:nvPr/>
        </p:nvGrpSpPr>
        <p:grpSpPr>
          <a:xfrm>
            <a:off x="1669630" y="1695028"/>
            <a:ext cx="8849595" cy="4065692"/>
            <a:chOff x="1252538" y="1276350"/>
            <a:chExt cx="6638925" cy="3267074"/>
          </a:xfrm>
        </p:grpSpPr>
        <p:grpSp>
          <p:nvGrpSpPr>
            <p:cNvPr id="30" name="Group 29"/>
            <p:cNvGrpSpPr/>
            <p:nvPr/>
          </p:nvGrpSpPr>
          <p:grpSpPr>
            <a:xfrm>
              <a:off x="1252538" y="1276350"/>
              <a:ext cx="6638925" cy="3267074"/>
              <a:chOff x="1252538" y="1276350"/>
              <a:chExt cx="6638925" cy="3267074"/>
            </a:xfrm>
          </p:grpSpPr>
          <p:pic>
            <p:nvPicPr>
              <p:cNvPr id="17" name="Picture 16" descr="competence-matrix.jpg"/>
              <p:cNvPicPr>
                <a:picLocks noChangeAspect="1"/>
              </p:cNvPicPr>
              <p:nvPr/>
            </p:nvPicPr>
            <p:blipFill>
              <a:blip r:embed="rId3"/>
              <a:stretch>
                <a:fillRect/>
              </a:stretch>
            </p:blipFill>
            <p:spPr>
              <a:xfrm>
                <a:off x="1252538" y="1276350"/>
                <a:ext cx="6638925" cy="3267074"/>
              </a:xfrm>
              <a:prstGeom prst="rect">
                <a:avLst/>
              </a:prstGeom>
            </p:spPr>
          </p:pic>
          <p:sp>
            <p:nvSpPr>
              <p:cNvPr id="18" name="TextBox 17"/>
              <p:cNvSpPr txBox="1"/>
              <p:nvPr/>
            </p:nvSpPr>
            <p:spPr>
              <a:xfrm>
                <a:off x="1676400" y="150495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URGENT</a:t>
                </a:r>
              </a:p>
              <a:p>
                <a:pPr algn="ctr"/>
                <a:r>
                  <a:rPr lang="en-US" dirty="0">
                    <a:solidFill>
                      <a:schemeClr val="bg1"/>
                    </a:solidFill>
                    <a:latin typeface="Zurich Cn BT" pitchFamily="34" charset="0"/>
                    <a:cs typeface="Calibri" pitchFamily="34" charset="0"/>
                  </a:rPr>
                  <a:t>IMPORTANT</a:t>
                </a:r>
              </a:p>
            </p:txBody>
          </p:sp>
          <p:sp>
            <p:nvSpPr>
              <p:cNvPr id="23" name="TextBox 22"/>
              <p:cNvSpPr txBox="1"/>
              <p:nvPr/>
            </p:nvSpPr>
            <p:spPr>
              <a:xfrm>
                <a:off x="1676400" y="319153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URGENT</a:t>
                </a:r>
              </a:p>
              <a:p>
                <a:pPr algn="ctr"/>
                <a:r>
                  <a:rPr lang="en-US" dirty="0">
                    <a:solidFill>
                      <a:schemeClr val="bg1"/>
                    </a:solidFill>
                    <a:latin typeface="Zurich Cn BT" pitchFamily="34" charset="0"/>
                    <a:cs typeface="Calibri" pitchFamily="34" charset="0"/>
                  </a:rPr>
                  <a:t>NOT IMPORTANT</a:t>
                </a:r>
              </a:p>
            </p:txBody>
          </p:sp>
          <p:sp>
            <p:nvSpPr>
              <p:cNvPr id="28" name="TextBox 27"/>
              <p:cNvSpPr txBox="1"/>
              <p:nvPr/>
            </p:nvSpPr>
            <p:spPr>
              <a:xfrm>
                <a:off x="4953000" y="150495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NOT URGENT</a:t>
                </a:r>
              </a:p>
              <a:p>
                <a:pPr algn="ctr"/>
                <a:r>
                  <a:rPr lang="en-US" dirty="0">
                    <a:solidFill>
                      <a:schemeClr val="bg1"/>
                    </a:solidFill>
                    <a:latin typeface="Zurich Cn BT" pitchFamily="34" charset="0"/>
                    <a:cs typeface="Calibri" pitchFamily="34" charset="0"/>
                  </a:rPr>
                  <a:t>IMPORTANT</a:t>
                </a:r>
              </a:p>
            </p:txBody>
          </p:sp>
          <p:sp>
            <p:nvSpPr>
              <p:cNvPr id="29" name="TextBox 28"/>
              <p:cNvSpPr txBox="1"/>
              <p:nvPr/>
            </p:nvSpPr>
            <p:spPr>
              <a:xfrm>
                <a:off x="4953000" y="319153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NOT URGENT</a:t>
                </a:r>
              </a:p>
              <a:p>
                <a:pPr algn="ctr"/>
                <a:r>
                  <a:rPr lang="en-US" dirty="0">
                    <a:solidFill>
                      <a:schemeClr val="bg1"/>
                    </a:solidFill>
                    <a:latin typeface="Zurich Cn BT" pitchFamily="34" charset="0"/>
                    <a:cs typeface="Calibri" pitchFamily="34" charset="0"/>
                  </a:rPr>
                  <a:t>NOT IMPORTANT</a:t>
                </a:r>
              </a:p>
            </p:txBody>
          </p:sp>
        </p:grpSp>
        <p:sp>
          <p:nvSpPr>
            <p:cNvPr id="31" name="TextBox 30"/>
            <p:cNvSpPr txBox="1"/>
            <p:nvPr/>
          </p:nvSpPr>
          <p:spPr>
            <a:xfrm>
              <a:off x="1752600" y="21907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Buy now</a:t>
              </a:r>
            </a:p>
          </p:txBody>
        </p:sp>
        <p:sp>
          <p:nvSpPr>
            <p:cNvPr id="32" name="TextBox 31"/>
            <p:cNvSpPr txBox="1"/>
            <p:nvPr/>
          </p:nvSpPr>
          <p:spPr>
            <a:xfrm>
              <a:off x="5029200" y="21907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Plan to buy later</a:t>
              </a:r>
            </a:p>
          </p:txBody>
        </p:sp>
        <p:sp>
          <p:nvSpPr>
            <p:cNvPr id="33" name="TextBox 32"/>
            <p:cNvSpPr txBox="1"/>
            <p:nvPr/>
          </p:nvSpPr>
          <p:spPr>
            <a:xfrm>
              <a:off x="5029200" y="3787973"/>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Do not buy</a:t>
              </a:r>
            </a:p>
          </p:txBody>
        </p:sp>
        <p:sp>
          <p:nvSpPr>
            <p:cNvPr id="34" name="TextBox 33"/>
            <p:cNvSpPr txBox="1"/>
            <p:nvPr/>
          </p:nvSpPr>
          <p:spPr>
            <a:xfrm>
              <a:off x="1752600" y="37909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Buy if you can afford</a:t>
              </a:r>
            </a:p>
          </p:txBody>
        </p:sp>
      </p:gr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Time Value of Money</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descr="blue_money_time_value_blue_dice.png"/>
          <p:cNvPicPr>
            <a:picLocks noChangeAspect="1"/>
          </p:cNvPicPr>
          <p:nvPr/>
        </p:nvPicPr>
        <p:blipFill>
          <a:blip r:embed="rId3"/>
          <a:srcRect l="5200" t="3600" r="14800" b="2000"/>
          <a:stretch>
            <a:fillRect/>
          </a:stretch>
        </p:blipFill>
        <p:spPr>
          <a:xfrm>
            <a:off x="8593121" y="2142888"/>
            <a:ext cx="2681542" cy="2954045"/>
          </a:xfrm>
          <a:prstGeom prst="rect">
            <a:avLst/>
          </a:prstGeom>
        </p:spPr>
      </p:pic>
      <p:graphicFrame>
        <p:nvGraphicFramePr>
          <p:cNvPr id="17" name="Diagram 16"/>
          <p:cNvGraphicFramePr/>
          <p:nvPr/>
        </p:nvGraphicFramePr>
        <p:xfrm>
          <a:off x="1015735" y="2346960"/>
          <a:ext cx="1422030" cy="1864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Chevron 29"/>
          <p:cNvSpPr/>
          <p:nvPr/>
        </p:nvSpPr>
        <p:spPr>
          <a:xfrm>
            <a:off x="5462673" y="2964492"/>
            <a:ext cx="1263479" cy="471821"/>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7313295" y="2157308"/>
            <a:ext cx="1263479" cy="471821"/>
            <a:chOff x="1508739" y="559728"/>
            <a:chExt cx="947856" cy="379142"/>
          </a:xfrm>
        </p:grpSpPr>
        <p:sp>
          <p:nvSpPr>
            <p:cNvPr id="33" name="Chevron 32"/>
            <p:cNvSpPr/>
            <p:nvPr/>
          </p:nvSpPr>
          <p:spPr>
            <a:xfrm>
              <a:off x="1508739" y="559728"/>
              <a:ext cx="947856" cy="379142"/>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4" name="Chevron 4"/>
            <p:cNvSpPr/>
            <p:nvPr/>
          </p:nvSpPr>
          <p:spPr>
            <a:xfrm>
              <a:off x="1698310" y="559728"/>
              <a:ext cx="568714" cy="3791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algn="ctr" defTabSz="924374">
                <a:lnSpc>
                  <a:spcPct val="90000"/>
                </a:lnSpc>
                <a:spcBef>
                  <a:spcPct val="0"/>
                </a:spcBef>
                <a:spcAft>
                  <a:spcPct val="35000"/>
                </a:spcAft>
              </a:pPr>
              <a:endParaRPr lang="en-US" sz="2100" kern="1200" dirty="0">
                <a:latin typeface="Calibri" pitchFamily="34" charset="0"/>
                <a:cs typeface="Calibri" pitchFamily="34" charset="0"/>
              </a:endParaRPr>
            </a:p>
          </p:txBody>
        </p:sp>
      </p:grpSp>
      <p:sp>
        <p:nvSpPr>
          <p:cNvPr id="35" name="TextBox 34"/>
          <p:cNvSpPr txBox="1"/>
          <p:nvPr/>
        </p:nvSpPr>
        <p:spPr>
          <a:xfrm>
            <a:off x="2437765" y="2469291"/>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A rupee today is worth more than a rupee tomorrow</a:t>
            </a:r>
          </a:p>
        </p:txBody>
      </p:sp>
      <p:sp>
        <p:nvSpPr>
          <p:cNvPr id="36" name="TextBox 35"/>
          <p:cNvSpPr txBox="1"/>
          <p:nvPr/>
        </p:nvSpPr>
        <p:spPr>
          <a:xfrm>
            <a:off x="2437765" y="3072388"/>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Inflation, Uncertainty and Opportunity cost</a:t>
            </a:r>
          </a:p>
        </p:txBody>
      </p:sp>
      <p:sp>
        <p:nvSpPr>
          <p:cNvPr id="37" name="TextBox 36"/>
          <p:cNvSpPr txBox="1"/>
          <p:nvPr/>
        </p:nvSpPr>
        <p:spPr>
          <a:xfrm>
            <a:off x="2437765" y="3674536"/>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Present  and Future Value are linked by a formula</a:t>
            </a:r>
          </a:p>
        </p:txBody>
      </p:sp>
      <p:sp>
        <p:nvSpPr>
          <p:cNvPr id="40" name="TextBox 39"/>
          <p:cNvSpPr txBox="1"/>
          <p:nvPr/>
        </p:nvSpPr>
        <p:spPr>
          <a:xfrm>
            <a:off x="1117309" y="4447672"/>
            <a:ext cx="7719589" cy="486232"/>
          </a:xfrm>
          <a:prstGeom prst="rect">
            <a:avLst/>
          </a:prstGeom>
          <a:solidFill>
            <a:schemeClr val="bg1">
              <a:lumMod val="85000"/>
            </a:schemeClr>
          </a:solidFill>
        </p:spPr>
        <p:txBody>
          <a:bodyPr wrap="square" lIns="118845" tIns="118845" rIns="118845" bIns="118845" rtlCol="0">
            <a:spAutoFit/>
          </a:bodyPr>
          <a:lstStyle/>
          <a:p>
            <a:pPr algn="ctr">
              <a:spcAft>
                <a:spcPts val="781"/>
              </a:spcAft>
            </a:pPr>
            <a:r>
              <a:rPr lang="en-US" sz="1600" b="1" i="1" dirty="0">
                <a:latin typeface="Lora" charset="0"/>
                <a:ea typeface="Roboto Condensed" pitchFamily="2" charset="0"/>
                <a:cs typeface="Calibri" pitchFamily="34" charset="0"/>
              </a:rPr>
              <a:t>FV = PV (1+r)</a:t>
            </a:r>
            <a:r>
              <a:rPr lang="en-US" sz="1600" b="1" i="1" baseline="30000" dirty="0">
                <a:latin typeface="Lora" charset="0"/>
                <a:ea typeface="Roboto Condensed" pitchFamily="2" charset="0"/>
                <a:cs typeface="Calibri" pitchFamily="34" charset="0"/>
              </a:rPr>
              <a:t>n</a:t>
            </a:r>
          </a:p>
        </p:txBody>
      </p:sp>
      <p:sp>
        <p:nvSpPr>
          <p:cNvPr id="3" name="TextBox 2">
            <a:extLst>
              <a:ext uri="{FF2B5EF4-FFF2-40B4-BE49-F238E27FC236}">
                <a16:creationId xmlns="" xmlns:a16="http://schemas.microsoft.com/office/drawing/2014/main" id="{B499A682-83DB-4BD4-9BB6-5C1766CD5AA3}"/>
              </a:ext>
            </a:extLst>
          </p:cNvPr>
          <p:cNvSpPr txBox="1"/>
          <p:nvPr/>
        </p:nvSpPr>
        <p:spPr>
          <a:xfrm>
            <a:off x="836612" y="5486400"/>
            <a:ext cx="7162800" cy="646331"/>
          </a:xfrm>
          <a:prstGeom prst="rect">
            <a:avLst/>
          </a:prstGeom>
          <a:noFill/>
        </p:spPr>
        <p:txBody>
          <a:bodyPr wrap="square" rtlCol="0">
            <a:spAutoFit/>
          </a:bodyPr>
          <a:lstStyle/>
          <a:p>
            <a:r>
              <a:rPr lang="en-IN" dirty="0"/>
              <a:t>Example: Current monthly exp : 30000. assume inflation of 6% p.a. 20 years later it will be </a:t>
            </a:r>
            <a:r>
              <a:rPr lang="en-IN" dirty="0" err="1"/>
              <a:t>Fv</a:t>
            </a:r>
            <a:r>
              <a:rPr lang="en-IN" dirty="0"/>
              <a:t> = 30000(1+0.6)</a:t>
            </a:r>
            <a:r>
              <a:rPr lang="en-IN" baseline="30000" dirty="0"/>
              <a:t>20 </a:t>
            </a:r>
            <a:r>
              <a:rPr lang="en-IN" dirty="0"/>
              <a:t>= 96214</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1625177" y="2654228"/>
            <a:ext cx="8938472" cy="1684105"/>
          </a:xfrm>
          <a:prstGeom prst="rect">
            <a:avLst/>
          </a:prstGeom>
        </p:spPr>
        <p:txBody>
          <a:bodyPr lIns="118823" tIns="118823" rIns="118823" bIns="118823" anchor="ctr" anchorCtr="0">
            <a:noAutofit/>
          </a:bodyPr>
          <a:lstStyle/>
          <a:p>
            <a:pPr>
              <a:buNone/>
            </a:pPr>
            <a:r>
              <a:rPr lang="en-US" dirty="0"/>
              <a:t>Compound interest is the eighth wonder of the world. Those who understand it, earn it; </a:t>
            </a:r>
          </a:p>
          <a:p>
            <a:pPr>
              <a:buNone/>
            </a:pPr>
            <a:r>
              <a:rPr lang="en-US" dirty="0"/>
              <a:t>those who don’t, pay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63" y="603098"/>
            <a:ext cx="2072100" cy="19344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National Centre for </a:t>
            </a:r>
            <a:br>
              <a:rPr lang="en" dirty="0"/>
            </a:br>
            <a:r>
              <a:rPr lang="en" dirty="0"/>
              <a:t>Financial Education (NCFE)</a:t>
            </a:r>
          </a:p>
        </p:txBody>
      </p:sp>
      <p:grpSp>
        <p:nvGrpSpPr>
          <p:cNvPr id="77" name="Shape 77"/>
          <p:cNvGrpSpPr/>
          <p:nvPr/>
        </p:nvGrpSpPr>
        <p:grpSpPr>
          <a:xfrm>
            <a:off x="1221627" y="1269022"/>
            <a:ext cx="286091" cy="267088"/>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82" name="Shape 82"/>
          <p:cNvSpPr txBox="1"/>
          <p:nvPr/>
        </p:nvSpPr>
        <p:spPr>
          <a:xfrm>
            <a:off x="1751025" y="1752602"/>
            <a:ext cx="9372357" cy="1389211"/>
          </a:xfrm>
          <a:prstGeom prst="rect">
            <a:avLst/>
          </a:prstGeom>
          <a:noFill/>
          <a:ln>
            <a:noFill/>
          </a:ln>
        </p:spPr>
        <p:txBody>
          <a:bodyPr lIns="118823" tIns="118823" rIns="118823" bIns="118823" anchor="t" anchorCtr="0">
            <a:noAutofit/>
          </a:bodyPr>
          <a:lstStyle/>
          <a:p>
            <a:pPr algn="just"/>
            <a:r>
              <a:rPr lang="en-US" sz="1600" dirty="0">
                <a:latin typeface="Calibri" pitchFamily="34" charset="0"/>
                <a:ea typeface="Quattrocento Sans"/>
                <a:cs typeface="Calibri" pitchFamily="34" charset="0"/>
                <a:sym typeface="Quattrocento Sans"/>
              </a:rPr>
              <a:t>National Centre for Financial Education (NCFE) is a Section 8 (Not for Profit) Company promoted by Reserve Bank of India (RBI), Securities and Exchange Board of India (SEBI), Insurance Regulatory and Development Authority of India (IRDAI) and Pension Fund Regulatory and Development Authority (PFRDA).</a:t>
            </a:r>
          </a:p>
          <a:p>
            <a:pPr algn="just"/>
            <a:endParaRPr lang="en-US" sz="1600" dirty="0">
              <a:latin typeface="Calibri" pitchFamily="34" charset="0"/>
              <a:ea typeface="Quattrocento Sans"/>
              <a:cs typeface="Calibri" pitchFamily="34" charset="0"/>
              <a:sym typeface="Quattrocento Sans"/>
            </a:endParaRPr>
          </a:p>
          <a:p>
            <a:pPr algn="just"/>
            <a:r>
              <a:rPr lang="en-US" sz="1600" dirty="0">
                <a:latin typeface="Calibri" pitchFamily="34" charset="0"/>
                <a:ea typeface="Quattrocento Sans"/>
                <a:cs typeface="Calibri" pitchFamily="34" charset="0"/>
                <a:sym typeface="Quattrocento Sans"/>
              </a:rPr>
              <a:t>NCFE has been mandated to develop and implement the National strategy for Financial Inclusion (NSFE). This NSFE has been prepared  for the period 2020-25</a:t>
            </a:r>
          </a:p>
          <a:p>
            <a:r>
              <a:rPr lang="en-US" sz="1600" dirty="0"/>
              <a:t> </a:t>
            </a:r>
          </a:p>
          <a:p>
            <a:pPr algn="just">
              <a:lnSpc>
                <a:spcPct val="114000"/>
              </a:lnSpc>
              <a:spcBef>
                <a:spcPts val="781"/>
              </a:spcBef>
            </a:pPr>
            <a:endParaRPr lang="en-US" sz="1600" dirty="0">
              <a:latin typeface="Calibri" pitchFamily="34" charset="0"/>
              <a:ea typeface="Quattrocento Sans"/>
              <a:cs typeface="Calibri" pitchFamily="34" charset="0"/>
              <a:sym typeface="Quattrocento Sans"/>
            </a:endParaRPr>
          </a:p>
        </p:txBody>
      </p:sp>
      <p:sp>
        <p:nvSpPr>
          <p:cNvPr id="83" name="Shape 83"/>
          <p:cNvSpPr txBox="1"/>
          <p:nvPr/>
        </p:nvSpPr>
        <p:spPr>
          <a:xfrm>
            <a:off x="1749437" y="3434586"/>
            <a:ext cx="4301280" cy="2089920"/>
          </a:xfrm>
          <a:prstGeom prst="rect">
            <a:avLst/>
          </a:prstGeom>
          <a:noFill/>
          <a:ln>
            <a:noFill/>
          </a:ln>
        </p:spPr>
        <p:txBody>
          <a:bodyPr lIns="118823" tIns="118823" rIns="118823" bIns="118823" anchor="t" anchorCtr="0">
            <a:noAutofit/>
          </a:bodyPr>
          <a:lstStyle/>
          <a:p>
            <a:pPr>
              <a:spcBef>
                <a:spcPts val="781"/>
              </a:spcBef>
            </a:pPr>
            <a:r>
              <a:rPr lang="en" sz="1600" b="1" dirty="0">
                <a:highlight>
                  <a:srgbClr val="FFCD00"/>
                </a:highlight>
                <a:latin typeface="Quattrocento Sans"/>
                <a:ea typeface="Quattrocento Sans"/>
                <a:cs typeface="Quattrocento Sans"/>
                <a:sym typeface="Quattrocento Sans"/>
              </a:rPr>
              <a:t>VISION</a:t>
            </a:r>
          </a:p>
          <a:p>
            <a:pPr algn="just">
              <a:spcBef>
                <a:spcPts val="781"/>
              </a:spcBef>
            </a:pPr>
            <a:r>
              <a:rPr lang="en-US" sz="1600" dirty="0">
                <a:latin typeface="Calibri" pitchFamily="34" charset="0"/>
                <a:ea typeface="Quattrocento Sans"/>
                <a:cs typeface="Calibri" pitchFamily="34" charset="0"/>
                <a:sym typeface="Nixie One"/>
              </a:rPr>
              <a:t>A financially aware and empowered India.</a:t>
            </a:r>
            <a:endParaRPr lang="en" sz="1600" dirty="0">
              <a:latin typeface="Calibri" pitchFamily="34" charset="0"/>
              <a:ea typeface="Quattrocento Sans"/>
              <a:cs typeface="Calibri" pitchFamily="34" charset="0"/>
              <a:sym typeface="Nixie One"/>
            </a:endParaRPr>
          </a:p>
          <a:p>
            <a:pPr>
              <a:spcBef>
                <a:spcPts val="781"/>
              </a:spcBef>
            </a:pPr>
            <a:endParaRPr lang="en" sz="1600" dirty="0">
              <a:latin typeface="Calibri" pitchFamily="34" charset="0"/>
              <a:ea typeface="Quattrocento Sans"/>
              <a:cs typeface="Calibri" pitchFamily="34" charset="0"/>
              <a:sym typeface="Quattrocento Sans"/>
            </a:endParaRPr>
          </a:p>
        </p:txBody>
      </p:sp>
      <p:sp>
        <p:nvSpPr>
          <p:cNvPr id="84" name="Shape 84"/>
          <p:cNvSpPr txBox="1"/>
          <p:nvPr/>
        </p:nvSpPr>
        <p:spPr>
          <a:xfrm>
            <a:off x="6780212" y="3204114"/>
            <a:ext cx="4488829" cy="2089920"/>
          </a:xfrm>
          <a:prstGeom prst="rect">
            <a:avLst/>
          </a:prstGeom>
          <a:noFill/>
          <a:ln>
            <a:noFill/>
          </a:ln>
        </p:spPr>
        <p:txBody>
          <a:bodyPr lIns="118823" tIns="118823" rIns="118823" bIns="118823" anchor="t" anchorCtr="0">
            <a:noAutofit/>
          </a:bodyPr>
          <a:lstStyle/>
          <a:p>
            <a:pPr>
              <a:spcBef>
                <a:spcPts val="781"/>
              </a:spcBef>
            </a:pPr>
            <a:r>
              <a:rPr lang="en" sz="1600" b="1" dirty="0">
                <a:highlight>
                  <a:srgbClr val="FFCD00"/>
                </a:highlight>
                <a:latin typeface="Quattrocento Sans"/>
                <a:ea typeface="Quattrocento Sans"/>
                <a:cs typeface="Quattrocento Sans"/>
                <a:sym typeface="Quattrocento Sans"/>
              </a:rPr>
              <a:t>MISSION</a:t>
            </a:r>
          </a:p>
          <a:p>
            <a:pPr algn="just">
              <a:lnSpc>
                <a:spcPct val="114000"/>
              </a:lnSpc>
              <a:spcBef>
                <a:spcPts val="781"/>
              </a:spcBef>
            </a:pPr>
            <a:r>
              <a:rPr lang="en-US" sz="1600" dirty="0">
                <a:latin typeface="Calibri" pitchFamily="34" charset="0"/>
                <a:ea typeface="Quattrocento Sans"/>
                <a:cs typeface="Calibri" pitchFamily="34" charset="0"/>
                <a:sym typeface="Quattrocento Sans"/>
              </a:rPr>
              <a:t>To undertake massive Financial Education campaign to help people manage money more effectively to achieve financial well being by accessing appropriate financial products and services through regulated entities with fair and transparent machinery for consumer protection and grievance redressal.</a:t>
            </a:r>
          </a:p>
        </p:txBody>
      </p:sp>
      <p:sp>
        <p:nvSpPr>
          <p:cNvPr id="85" name="Shape 85"/>
          <p:cNvSpPr txBox="1"/>
          <p:nvPr/>
        </p:nvSpPr>
        <p:spPr>
          <a:xfrm>
            <a:off x="1799303" y="5524506"/>
            <a:ext cx="9243192" cy="520707"/>
          </a:xfrm>
          <a:prstGeom prst="rect">
            <a:avLst/>
          </a:prstGeom>
          <a:noFill/>
          <a:ln>
            <a:noFill/>
          </a:ln>
        </p:spPr>
        <p:txBody>
          <a:bodyPr lIns="118823" tIns="118823" rIns="118823" bIns="118823" anchor="t" anchorCtr="0">
            <a:noAutofit/>
          </a:bodyPr>
          <a:lstStyle/>
          <a:p>
            <a:pPr>
              <a:spcBef>
                <a:spcPts val="1301"/>
              </a:spcBef>
              <a:spcAft>
                <a:spcPts val="1301"/>
              </a:spcAft>
            </a:pPr>
            <a:r>
              <a:rPr lang="en" sz="1400" b="1" i="1" dirty="0">
                <a:latin typeface="Lora"/>
                <a:ea typeface="Lora"/>
                <a:cs typeface="Lora"/>
                <a:sym typeface="Lora"/>
              </a:rPr>
              <a:t>More info on NCFE and its activites at </a:t>
            </a:r>
            <a:r>
              <a:rPr lang="en" sz="1400" b="1" i="1" u="sng" dirty="0">
                <a:latin typeface="Lora"/>
                <a:ea typeface="Lora"/>
                <a:cs typeface="Lora"/>
                <a:sym typeface="Lora"/>
                <a:hlinkClick r:id="rId3"/>
              </a:rPr>
              <a:t>www.ncfe.org.in</a:t>
            </a:r>
          </a:p>
          <a:p>
            <a:pPr>
              <a:spcBef>
                <a:spcPts val="1301"/>
              </a:spcBef>
              <a:spcAft>
                <a:spcPts val="1301"/>
              </a:spcAft>
            </a:pPr>
            <a:endParaRPr lang="en" sz="1400" i="1" dirty="0">
              <a:latin typeface="Lora"/>
              <a:ea typeface="Lora"/>
              <a:cs typeface="Lora"/>
              <a:sym typeface="Lora"/>
            </a:endParaRPr>
          </a:p>
          <a:p>
            <a:pPr>
              <a:spcBef>
                <a:spcPts val="1301"/>
              </a:spcBef>
              <a:spcAft>
                <a:spcPts val="1301"/>
              </a:spcAft>
            </a:pPr>
            <a:endParaRPr sz="1400" i="1" dirty="0">
              <a:latin typeface="Lora"/>
              <a:ea typeface="Lora"/>
              <a:cs typeface="Lora"/>
              <a:sym typeface="Lora"/>
            </a:endParaRPr>
          </a:p>
          <a:p>
            <a:pPr>
              <a:spcBef>
                <a:spcPts val="1301"/>
              </a:spcBef>
              <a:spcAft>
                <a:spcPts val="1301"/>
              </a:spcAft>
            </a:pPr>
            <a:endParaRPr sz="1400" i="1" dirty="0">
              <a:latin typeface="Lora"/>
              <a:ea typeface="Lora"/>
              <a:cs typeface="Lora"/>
              <a:sym typeface="Lora"/>
            </a:endParaRPr>
          </a:p>
        </p:txBody>
      </p:sp>
    </p:spTree>
    <p:extLst>
      <p:ext uri="{BB962C8B-B14F-4D97-AF65-F5344CB8AC3E}">
        <p14:creationId xmlns:p14="http://schemas.microsoft.com/office/powerpoint/2010/main" val="2185014218"/>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7" name="Picture 16" descr="div.png"/>
          <p:cNvPicPr>
            <a:picLocks noChangeAspect="1"/>
          </p:cNvPicPr>
          <p:nvPr/>
        </p:nvPicPr>
        <p:blipFill>
          <a:blip r:embed="rId3"/>
          <a:stretch>
            <a:fillRect/>
          </a:stretch>
        </p:blipFill>
        <p:spPr>
          <a:xfrm>
            <a:off x="1139871" y="1993392"/>
            <a:ext cx="9909083" cy="3782170"/>
          </a:xfrm>
          <a:prstGeom prst="rect">
            <a:avLst/>
          </a:prstGeom>
        </p:spPr>
      </p:pic>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Power of Compounding</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Chevron 29"/>
          <p:cNvSpPr/>
          <p:nvPr/>
        </p:nvSpPr>
        <p:spPr>
          <a:xfrm>
            <a:off x="5462673" y="2964492"/>
            <a:ext cx="1263479" cy="471821"/>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grpSp>
        <p:nvGrpSpPr>
          <p:cNvPr id="3" name="Group 31"/>
          <p:cNvGrpSpPr/>
          <p:nvPr/>
        </p:nvGrpSpPr>
        <p:grpSpPr>
          <a:xfrm>
            <a:off x="7313295" y="2157308"/>
            <a:ext cx="1263479" cy="471821"/>
            <a:chOff x="1508739" y="559728"/>
            <a:chExt cx="947856" cy="379142"/>
          </a:xfrm>
        </p:grpSpPr>
        <p:sp>
          <p:nvSpPr>
            <p:cNvPr id="33" name="Chevron 32"/>
            <p:cNvSpPr/>
            <p:nvPr/>
          </p:nvSpPr>
          <p:spPr>
            <a:xfrm>
              <a:off x="1508739" y="559728"/>
              <a:ext cx="947856" cy="379142"/>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4" name="Chevron 4"/>
            <p:cNvSpPr/>
            <p:nvPr/>
          </p:nvSpPr>
          <p:spPr>
            <a:xfrm>
              <a:off x="1698310" y="559728"/>
              <a:ext cx="568714" cy="3791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algn="ctr" defTabSz="924374">
                <a:lnSpc>
                  <a:spcPct val="90000"/>
                </a:lnSpc>
                <a:spcBef>
                  <a:spcPct val="0"/>
                </a:spcBef>
                <a:spcAft>
                  <a:spcPct val="35000"/>
                </a:spcAft>
              </a:pPr>
              <a:endParaRPr lang="en-US" sz="2100" kern="1200" dirty="0">
                <a:latin typeface="Calibri" pitchFamily="34" charset="0"/>
                <a:cs typeface="Calibri" pitchFamily="34" charset="0"/>
              </a:endParaRPr>
            </a:p>
          </p:txBody>
        </p:sp>
      </p:grpSp>
      <p:sp>
        <p:nvSpPr>
          <p:cNvPr id="28" name="TextBox 27"/>
          <p:cNvSpPr txBox="1"/>
          <p:nvPr/>
        </p:nvSpPr>
        <p:spPr>
          <a:xfrm>
            <a:off x="1432375" y="2283028"/>
            <a:ext cx="4283426" cy="1089499"/>
          </a:xfrm>
          <a:prstGeom prst="rect">
            <a:avLst/>
          </a:prstGeom>
          <a:noFill/>
        </p:spPr>
        <p:txBody>
          <a:bodyPr wrap="none" lIns="118845" tIns="59421" rIns="118845" bIns="59421" rtlCol="0">
            <a:spAutoFit/>
          </a:bodyPr>
          <a:lstStyle/>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Principal amount Rs. 1,00,000/-</a:t>
            </a:r>
          </a:p>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Interest @10% per annum</a:t>
            </a:r>
          </a:p>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It works best in long-term</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164515" y="2580567"/>
            <a:ext cx="7313295" cy="280084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Delay in investing because  your income is too low is a fallacy</a:t>
            </a:r>
          </a:p>
          <a:p>
            <a:pPr marL="594241" indent="-297119">
              <a:lnSpc>
                <a:spcPct val="114000"/>
              </a:lnSpc>
              <a:spcBef>
                <a:spcPts val="0"/>
              </a:spcBef>
            </a:pPr>
            <a:r>
              <a:rPr lang="en" sz="2100" dirty="0">
                <a:latin typeface="Calibri" pitchFamily="34" charset="0"/>
                <a:cs typeface="Calibri" pitchFamily="34" charset="0"/>
              </a:rPr>
              <a:t>Small amount of investment is more than made up by longer time period</a:t>
            </a:r>
          </a:p>
          <a:p>
            <a:pPr marL="594241" indent="-297119">
              <a:lnSpc>
                <a:spcPct val="114000"/>
              </a:lnSpc>
              <a:spcBef>
                <a:spcPts val="0"/>
              </a:spcBef>
            </a:pPr>
            <a:r>
              <a:rPr lang="en" sz="2100" dirty="0">
                <a:latin typeface="Calibri" pitchFamily="34" charset="0"/>
                <a:cs typeface="Calibri" pitchFamily="34" charset="0"/>
              </a:rPr>
              <a:t>Magic of compounding ensures that small sum grows into a bigger amount over long term</a:t>
            </a:r>
          </a:p>
          <a:p>
            <a:pPr>
              <a:spcBef>
                <a:spcPts val="0"/>
              </a:spcBef>
              <a:buNone/>
            </a:pPr>
            <a:endParaRP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Price of Procrastination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procrastination.jpg"/>
          <p:cNvPicPr>
            <a:picLocks noChangeAspect="1"/>
          </p:cNvPicPr>
          <p:nvPr/>
        </p:nvPicPr>
        <p:blipFill>
          <a:blip r:embed="rId3"/>
          <a:stretch>
            <a:fillRect/>
          </a:stretch>
        </p:blipFill>
        <p:spPr>
          <a:xfrm>
            <a:off x="1320459" y="2346963"/>
            <a:ext cx="2856756" cy="2667000"/>
          </a:xfrm>
          <a:prstGeom prst="rect">
            <a:avLst/>
          </a:prstGeom>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Delay in Investing can be Costly</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5" name="Shape 112"/>
          <p:cNvSpPr txBox="1">
            <a:spLocks noGrp="1"/>
          </p:cNvSpPr>
          <p:nvPr>
            <p:ph type="body" idx="1"/>
          </p:nvPr>
        </p:nvSpPr>
        <p:spPr>
          <a:xfrm>
            <a:off x="812588" y="1967653"/>
            <a:ext cx="9547913" cy="1422400"/>
          </a:xfrm>
          <a:prstGeom prst="rect">
            <a:avLst/>
          </a:prstGeom>
        </p:spPr>
        <p:txBody>
          <a:bodyPr lIns="118823" tIns="118823" rIns="118823" bIns="118823" anchor="t" anchorCtr="0">
            <a:noAutofit/>
          </a:bodyPr>
          <a:lstStyle/>
          <a:p>
            <a:pPr marL="594241" indent="-297119">
              <a:spcBef>
                <a:spcPts val="0"/>
              </a:spcBef>
            </a:pPr>
            <a:r>
              <a:rPr lang="en" sz="2100" dirty="0">
                <a:latin typeface="Calibri" pitchFamily="34" charset="0"/>
                <a:cs typeface="Calibri" pitchFamily="34" charset="0"/>
              </a:rPr>
              <a:t>If you invest Rs. 5000/- per month</a:t>
            </a:r>
          </a:p>
          <a:p>
            <a:pPr marL="594241" indent="-297119">
              <a:spcBef>
                <a:spcPts val="0"/>
              </a:spcBef>
            </a:pPr>
            <a:r>
              <a:rPr lang="en-US" sz="2100" dirty="0">
                <a:latin typeface="Calibri" pitchFamily="34" charset="0"/>
                <a:cs typeface="Calibri" pitchFamily="34" charset="0"/>
              </a:rPr>
              <a:t>A</a:t>
            </a:r>
            <a:r>
              <a:rPr lang="en" sz="2100" dirty="0">
                <a:latin typeface="Calibri" pitchFamily="34" charset="0"/>
                <a:cs typeface="Calibri" pitchFamily="34" charset="0"/>
              </a:rPr>
              <a:t>t 12% annual return</a:t>
            </a:r>
          </a:p>
          <a:p>
            <a:pPr marL="594241" indent="-297119">
              <a:spcBef>
                <a:spcPts val="0"/>
              </a:spcBef>
            </a:pPr>
            <a:r>
              <a:rPr lang="en" sz="2100" dirty="0">
                <a:latin typeface="Calibri" pitchFamily="34" charset="0"/>
                <a:cs typeface="Calibri" pitchFamily="34" charset="0"/>
              </a:rPr>
              <a:t>Your corpus after 30 years</a:t>
            </a:r>
          </a:p>
          <a:p>
            <a:pPr marL="594241" indent="-297119">
              <a:spcBef>
                <a:spcPts val="0"/>
              </a:spcBef>
            </a:pPr>
            <a:endParaRPr lang="en" sz="1800" dirty="0">
              <a:latin typeface="Calibri" pitchFamily="34" charset="0"/>
              <a:cs typeface="Calibri" pitchFamily="34" charset="0"/>
            </a:endParaRPr>
          </a:p>
          <a:p>
            <a:pPr>
              <a:spcBef>
                <a:spcPts val="0"/>
              </a:spcBef>
              <a:buClr>
                <a:schemeClr val="dk1"/>
              </a:buClr>
              <a:buSzPct val="45833"/>
              <a:buNone/>
            </a:pPr>
            <a:endParaRPr sz="1800">
              <a:latin typeface="Calibri" pitchFamily="34" charset="0"/>
              <a:cs typeface="Calibri" pitchFamily="34" charset="0"/>
            </a:endParaRPr>
          </a:p>
          <a:p>
            <a:pPr>
              <a:spcBef>
                <a:spcPts val="0"/>
              </a:spcBef>
              <a:buNone/>
            </a:pPr>
            <a:endParaRPr sz="1800">
              <a:latin typeface="Calibri" pitchFamily="34" charset="0"/>
              <a:cs typeface="Calibri" pitchFamily="34" charset="0"/>
            </a:endParaRPr>
          </a:p>
        </p:txBody>
      </p:sp>
      <p:grpSp>
        <p:nvGrpSpPr>
          <p:cNvPr id="60" name="Group 59"/>
          <p:cNvGrpSpPr/>
          <p:nvPr/>
        </p:nvGrpSpPr>
        <p:grpSpPr>
          <a:xfrm>
            <a:off x="1117309" y="2157308"/>
            <a:ext cx="9954207" cy="3318933"/>
            <a:chOff x="838200" y="1581150"/>
            <a:chExt cx="7467600" cy="2667000"/>
          </a:xfrm>
        </p:grpSpPr>
        <p:grpSp>
          <p:nvGrpSpPr>
            <p:cNvPr id="45" name="Group 44"/>
            <p:cNvGrpSpPr/>
            <p:nvPr/>
          </p:nvGrpSpPr>
          <p:grpSpPr>
            <a:xfrm>
              <a:off x="838200" y="2647950"/>
              <a:ext cx="7467600" cy="1600200"/>
              <a:chOff x="838200" y="2647950"/>
              <a:chExt cx="7467600" cy="1600200"/>
            </a:xfrm>
          </p:grpSpPr>
          <p:grpSp>
            <p:nvGrpSpPr>
              <p:cNvPr id="36" name="Group 35"/>
              <p:cNvGrpSpPr/>
              <p:nvPr/>
            </p:nvGrpSpPr>
            <p:grpSpPr>
              <a:xfrm>
                <a:off x="838200" y="2647950"/>
                <a:ext cx="7467600" cy="1600200"/>
                <a:chOff x="838200" y="2266950"/>
                <a:chExt cx="7467600" cy="1600200"/>
              </a:xfrm>
            </p:grpSpPr>
            <p:grpSp>
              <p:nvGrpSpPr>
                <p:cNvPr id="17" name="Group 16"/>
                <p:cNvGrpSpPr/>
                <p:nvPr/>
              </p:nvGrpSpPr>
              <p:grpSpPr>
                <a:xfrm>
                  <a:off x="838200" y="2266950"/>
                  <a:ext cx="1295400" cy="1600200"/>
                  <a:chOff x="685800" y="2343150"/>
                  <a:chExt cx="1295400" cy="1600200"/>
                </a:xfrm>
              </p:grpSpPr>
              <p:sp>
                <p:nvSpPr>
                  <p:cNvPr id="15"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r>
                      <a:rPr lang="en" sz="2100" dirty="0">
                        <a:latin typeface="Lora" charset="0"/>
                        <a:ea typeface="Quattrocento Sans"/>
                        <a:cs typeface="Quattrocento Sans"/>
                        <a:sym typeface="Quattrocento Sans"/>
                      </a:rPr>
                      <a:t>1.77 cr</a:t>
                    </a:r>
                  </a:p>
                </p:txBody>
              </p:sp>
              <p:sp>
                <p:nvSpPr>
                  <p:cNvPr id="16" name="Rectangle 15"/>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START NOW</a:t>
                    </a:r>
                  </a:p>
                </p:txBody>
              </p:sp>
            </p:grpSp>
            <p:grpSp>
              <p:nvGrpSpPr>
                <p:cNvPr id="18" name="Group 17"/>
                <p:cNvGrpSpPr/>
                <p:nvPr/>
              </p:nvGrpSpPr>
              <p:grpSpPr>
                <a:xfrm>
                  <a:off x="2895600" y="2266950"/>
                  <a:ext cx="1295400" cy="1600200"/>
                  <a:chOff x="685800" y="2343150"/>
                  <a:chExt cx="1295400" cy="1600200"/>
                </a:xfrm>
              </p:grpSpPr>
              <p:sp>
                <p:nvSpPr>
                  <p:cNvPr id="23"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1.22 cr</a:t>
                    </a:r>
                  </a:p>
                </p:txBody>
              </p:sp>
              <p:sp>
                <p:nvSpPr>
                  <p:cNvPr id="28" name="Rectangle 27"/>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3 YRS</a:t>
                    </a:r>
                  </a:p>
                </p:txBody>
              </p:sp>
            </p:grpSp>
            <p:grpSp>
              <p:nvGrpSpPr>
                <p:cNvPr id="29" name="Group 28"/>
                <p:cNvGrpSpPr/>
                <p:nvPr/>
              </p:nvGrpSpPr>
              <p:grpSpPr>
                <a:xfrm>
                  <a:off x="4953000" y="2266950"/>
                  <a:ext cx="1295400" cy="1600200"/>
                  <a:chOff x="685800" y="2343150"/>
                  <a:chExt cx="1295400" cy="1600200"/>
                </a:xfrm>
              </p:grpSpPr>
              <p:sp>
                <p:nvSpPr>
                  <p:cNvPr id="30"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95 lakh</a:t>
                    </a:r>
                  </a:p>
                </p:txBody>
              </p:sp>
              <p:sp>
                <p:nvSpPr>
                  <p:cNvPr id="31" name="Rectangle 30"/>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5 YRS</a:t>
                    </a:r>
                  </a:p>
                </p:txBody>
              </p:sp>
            </p:grpSp>
            <p:grpSp>
              <p:nvGrpSpPr>
                <p:cNvPr id="32" name="Group 31"/>
                <p:cNvGrpSpPr/>
                <p:nvPr/>
              </p:nvGrpSpPr>
              <p:grpSpPr>
                <a:xfrm>
                  <a:off x="7010400" y="2266950"/>
                  <a:ext cx="1295400" cy="1600200"/>
                  <a:chOff x="685800" y="2343150"/>
                  <a:chExt cx="1295400" cy="1600200"/>
                </a:xfrm>
              </p:grpSpPr>
              <p:sp>
                <p:nvSpPr>
                  <p:cNvPr id="33"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50 lakh</a:t>
                    </a:r>
                  </a:p>
                </p:txBody>
              </p:sp>
              <p:sp>
                <p:nvSpPr>
                  <p:cNvPr id="34" name="Rectangle 33"/>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10 YRS</a:t>
                    </a:r>
                  </a:p>
                </p:txBody>
              </p:sp>
            </p:grpSp>
          </p:grpSp>
          <p:sp>
            <p:nvSpPr>
              <p:cNvPr id="42" name="Chord 41"/>
              <p:cNvSpPr/>
              <p:nvPr/>
            </p:nvSpPr>
            <p:spPr>
              <a:xfrm rot="5400000">
                <a:off x="2953512" y="2670048"/>
                <a:ext cx="1188720" cy="1188720"/>
              </a:xfrm>
              <a:prstGeom prst="chord">
                <a:avLst>
                  <a:gd name="adj1" fmla="val 6520099"/>
                  <a:gd name="adj2" fmla="val 15141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rIns="914400" rtlCol="0" anchor="ctr"/>
              <a:lstStyle/>
              <a:p>
                <a:pPr algn="ctr"/>
                <a:r>
                  <a:rPr lang="en-US" sz="1600" dirty="0">
                    <a:solidFill>
                      <a:schemeClr val="tx1"/>
                    </a:solidFill>
                    <a:latin typeface="Lora" charset="0"/>
                  </a:rPr>
                  <a:t>55 </a:t>
                </a:r>
                <a:r>
                  <a:rPr lang="en-US" sz="1600" dirty="0" err="1">
                    <a:solidFill>
                      <a:schemeClr val="tx1"/>
                    </a:solidFill>
                    <a:latin typeface="Lora" charset="0"/>
                  </a:rPr>
                  <a:t>lakh</a:t>
                </a:r>
                <a:endParaRPr lang="en-US" sz="1600" dirty="0">
                  <a:solidFill>
                    <a:schemeClr val="tx1"/>
                  </a:solidFill>
                  <a:latin typeface="Lora" charset="0"/>
                </a:endParaRPr>
              </a:p>
            </p:txBody>
          </p:sp>
          <p:sp>
            <p:nvSpPr>
              <p:cNvPr id="43" name="Chord 42"/>
              <p:cNvSpPr/>
              <p:nvPr/>
            </p:nvSpPr>
            <p:spPr>
              <a:xfrm rot="5400000">
                <a:off x="5020056" y="2678429"/>
                <a:ext cx="1188720" cy="1188720"/>
              </a:xfrm>
              <a:prstGeom prst="chord">
                <a:avLst>
                  <a:gd name="adj1" fmla="val 5840504"/>
                  <a:gd name="adj2" fmla="val 1580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18872" rIns="731520" rtlCol="0" anchor="ctr"/>
              <a:lstStyle/>
              <a:p>
                <a:pPr algn="ctr"/>
                <a:r>
                  <a:rPr lang="en-US" sz="1600" dirty="0">
                    <a:solidFill>
                      <a:schemeClr val="tx1"/>
                    </a:solidFill>
                    <a:latin typeface="Lora" charset="0"/>
                  </a:rPr>
                  <a:t>82 </a:t>
                </a:r>
                <a:r>
                  <a:rPr lang="en-US" sz="1600" dirty="0" err="1">
                    <a:solidFill>
                      <a:schemeClr val="tx1"/>
                    </a:solidFill>
                    <a:latin typeface="Lora" charset="0"/>
                  </a:rPr>
                  <a:t>lakh</a:t>
                </a:r>
                <a:endParaRPr lang="en-US" sz="1600" dirty="0">
                  <a:solidFill>
                    <a:schemeClr val="tx1"/>
                  </a:solidFill>
                  <a:latin typeface="Lora" charset="0"/>
                </a:endParaRPr>
              </a:p>
            </p:txBody>
          </p:sp>
          <p:sp>
            <p:nvSpPr>
              <p:cNvPr id="44" name="Chord 43"/>
              <p:cNvSpPr/>
              <p:nvPr/>
            </p:nvSpPr>
            <p:spPr>
              <a:xfrm rot="5400000">
                <a:off x="7077456" y="2670048"/>
                <a:ext cx="1188720" cy="1188720"/>
              </a:xfrm>
              <a:prstGeom prst="chord">
                <a:avLst>
                  <a:gd name="adj1" fmla="val 4684543"/>
                  <a:gd name="adj2" fmla="val 16922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457200" rtlCol="0" anchor="ctr"/>
              <a:lstStyle/>
              <a:p>
                <a:pPr algn="ctr"/>
                <a:r>
                  <a:rPr lang="en-US" sz="1600" dirty="0">
                    <a:solidFill>
                      <a:schemeClr val="tx1"/>
                    </a:solidFill>
                    <a:latin typeface="Lora" charset="0"/>
                    <a:cs typeface="Calibri" pitchFamily="34" charset="0"/>
                  </a:rPr>
                  <a:t>1.27 </a:t>
                </a:r>
                <a:r>
                  <a:rPr lang="en-US" sz="1600" dirty="0" err="1">
                    <a:solidFill>
                      <a:schemeClr val="tx1"/>
                    </a:solidFill>
                    <a:latin typeface="Lora" charset="0"/>
                    <a:cs typeface="Calibri" pitchFamily="34" charset="0"/>
                  </a:rPr>
                  <a:t>cr</a:t>
                </a:r>
                <a:endParaRPr lang="en-US" sz="1600" dirty="0">
                  <a:solidFill>
                    <a:schemeClr val="tx1"/>
                  </a:solidFill>
                  <a:latin typeface="Lora" charset="0"/>
                  <a:cs typeface="Calibri" pitchFamily="34" charset="0"/>
                </a:endParaRPr>
              </a:p>
            </p:txBody>
          </p:sp>
        </p:grpSp>
        <p:cxnSp>
          <p:nvCxnSpPr>
            <p:cNvPr id="47" name="Straight Connector 46"/>
            <p:cNvCxnSpPr/>
            <p:nvPr/>
          </p:nvCxnSpPr>
          <p:spPr>
            <a:xfrm flipV="1">
              <a:off x="3505200" y="1885950"/>
              <a:ext cx="2819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5486400" y="1962150"/>
              <a:ext cx="9144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6324600" y="1885950"/>
              <a:ext cx="129540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638800" y="1581150"/>
              <a:ext cx="18288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itchFamily="34" charset="0"/>
                  <a:cs typeface="Calibri" pitchFamily="34" charset="0"/>
                </a:rPr>
                <a:t>CORPUS IS SMALLER BY</a:t>
              </a:r>
            </a:p>
          </p:txBody>
        </p:sp>
      </p:gr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Rule of 72</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44" name="Group 43"/>
          <p:cNvGrpSpPr/>
          <p:nvPr/>
        </p:nvGrpSpPr>
        <p:grpSpPr>
          <a:xfrm>
            <a:off x="1828325" y="2062480"/>
            <a:ext cx="9141619" cy="3129280"/>
            <a:chOff x="1371600" y="1657350"/>
            <a:chExt cx="6858000" cy="2514600"/>
          </a:xfrm>
        </p:grpSpPr>
        <p:sp>
          <p:nvSpPr>
            <p:cNvPr id="12" name="Rounded Rectangle 11"/>
            <p:cNvSpPr/>
            <p:nvPr/>
          </p:nvSpPr>
          <p:spPr>
            <a:xfrm>
              <a:off x="1371600" y="1657350"/>
              <a:ext cx="6858000" cy="457200"/>
            </a:xfrm>
            <a:prstGeom prst="roundRect">
              <a:avLst/>
            </a:prstGeom>
            <a:solidFill>
              <a:srgbClr val="0070C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 b="1" dirty="0">
                  <a:latin typeface="Lora" charset="0"/>
                  <a:ea typeface="Lora"/>
                  <a:cs typeface="Calibri" pitchFamily="34" charset="0"/>
                  <a:sym typeface="Lora"/>
                </a:rPr>
                <a:t>How many years it takes for money to double?</a:t>
              </a:r>
            </a:p>
          </p:txBody>
        </p:sp>
        <p:sp>
          <p:nvSpPr>
            <p:cNvPr id="13" name="Rounded Rectangle 12"/>
            <p:cNvSpPr/>
            <p:nvPr/>
          </p:nvSpPr>
          <p:spPr>
            <a:xfrm>
              <a:off x="1371600" y="2343150"/>
              <a:ext cx="9144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72</a:t>
              </a:r>
            </a:p>
          </p:txBody>
        </p:sp>
        <p:sp>
          <p:nvSpPr>
            <p:cNvPr id="15" name="Rounded Rectangle 14"/>
            <p:cNvSpPr/>
            <p:nvPr/>
          </p:nvSpPr>
          <p:spPr>
            <a:xfrm>
              <a:off x="2971800" y="2343150"/>
              <a:ext cx="18288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Rate of Interest</a:t>
              </a:r>
            </a:p>
          </p:txBody>
        </p:sp>
        <p:sp>
          <p:nvSpPr>
            <p:cNvPr id="17" name="Rounded Rectangle 16"/>
            <p:cNvSpPr/>
            <p:nvPr/>
          </p:nvSpPr>
          <p:spPr>
            <a:xfrm>
              <a:off x="5486400" y="2343150"/>
              <a:ext cx="27432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Number of Years</a:t>
              </a:r>
            </a:p>
          </p:txBody>
        </p:sp>
        <p:sp>
          <p:nvSpPr>
            <p:cNvPr id="18" name="Rounded Rectangle 17"/>
            <p:cNvSpPr/>
            <p:nvPr/>
          </p:nvSpPr>
          <p:spPr>
            <a:xfrm>
              <a:off x="5486400" y="3714750"/>
              <a:ext cx="27432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9 Years</a:t>
              </a:r>
            </a:p>
          </p:txBody>
        </p:sp>
        <p:sp>
          <p:nvSpPr>
            <p:cNvPr id="28" name="Rounded Rectangle 27"/>
            <p:cNvSpPr/>
            <p:nvPr/>
          </p:nvSpPr>
          <p:spPr>
            <a:xfrm>
              <a:off x="1371600" y="3028950"/>
              <a:ext cx="6858000" cy="457200"/>
            </a:xfrm>
            <a:prstGeom prst="roundRect">
              <a:avLst/>
            </a:prstGeom>
            <a:solidFill>
              <a:srgbClr val="0070C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Lora" charset="0"/>
                </a:rPr>
                <a:t>For Example:</a:t>
              </a:r>
            </a:p>
          </p:txBody>
        </p:sp>
        <p:sp>
          <p:nvSpPr>
            <p:cNvPr id="31" name="Rounded Rectangle 30"/>
            <p:cNvSpPr/>
            <p:nvPr/>
          </p:nvSpPr>
          <p:spPr>
            <a:xfrm>
              <a:off x="1371600" y="3714750"/>
              <a:ext cx="9144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72</a:t>
              </a:r>
            </a:p>
          </p:txBody>
        </p:sp>
        <p:sp>
          <p:nvSpPr>
            <p:cNvPr id="32" name="Rounded Rectangle 31"/>
            <p:cNvSpPr/>
            <p:nvPr/>
          </p:nvSpPr>
          <p:spPr>
            <a:xfrm>
              <a:off x="2971800" y="3714750"/>
              <a:ext cx="18288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8%</a:t>
              </a:r>
            </a:p>
          </p:txBody>
        </p:sp>
        <p:sp>
          <p:nvSpPr>
            <p:cNvPr id="34" name="Rounded Rectangle 33"/>
            <p:cNvSpPr/>
            <p:nvPr/>
          </p:nvSpPr>
          <p:spPr>
            <a:xfrm>
              <a:off x="2400300" y="23431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7" name="Rounded Rectangle 36"/>
            <p:cNvSpPr/>
            <p:nvPr/>
          </p:nvSpPr>
          <p:spPr>
            <a:xfrm>
              <a:off x="4914900" y="23431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8" name="Rounded Rectangle 37"/>
            <p:cNvSpPr/>
            <p:nvPr/>
          </p:nvSpPr>
          <p:spPr>
            <a:xfrm>
              <a:off x="2400300" y="37147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9" name="Rounded Rectangle 38"/>
            <p:cNvSpPr/>
            <p:nvPr/>
          </p:nvSpPr>
          <p:spPr>
            <a:xfrm>
              <a:off x="4914900" y="37147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Risk vs Return</a:t>
            </a:r>
          </a:p>
        </p:txBody>
      </p:sp>
      <p:sp>
        <p:nvSpPr>
          <p:cNvPr id="188" name="Shape 188"/>
          <p:cNvSpPr/>
          <p:nvPr/>
        </p:nvSpPr>
        <p:spPr>
          <a:xfrm>
            <a:off x="3588933" y="2250609"/>
            <a:ext cx="2437765" cy="22758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Risk and return relationship is a tradeoff.</a:t>
            </a:r>
          </a:p>
        </p:txBody>
      </p:sp>
      <p:sp>
        <p:nvSpPr>
          <p:cNvPr id="189" name="Shape 189"/>
          <p:cNvSpPr/>
          <p:nvPr/>
        </p:nvSpPr>
        <p:spPr>
          <a:xfrm>
            <a:off x="1015735" y="2250609"/>
            <a:ext cx="2437765" cy="22758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No such thing as risk free investment.</a:t>
            </a:r>
          </a:p>
        </p:txBody>
      </p:sp>
      <p:sp>
        <p:nvSpPr>
          <p:cNvPr id="190" name="Shape 190"/>
          <p:cNvSpPr/>
          <p:nvPr/>
        </p:nvSpPr>
        <p:spPr>
          <a:xfrm>
            <a:off x="6162128" y="2250609"/>
            <a:ext cx="2437765" cy="22758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Risk can not be eliminated, but managed.</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Shape 190"/>
          <p:cNvSpPr/>
          <p:nvPr/>
        </p:nvSpPr>
        <p:spPr>
          <a:xfrm>
            <a:off x="8735326" y="2252133"/>
            <a:ext cx="2437765" cy="22758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Manage your risk through diversification</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773956" y="2296087"/>
            <a:ext cx="6703854" cy="308532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Don’t put all eggs in one basket</a:t>
            </a:r>
          </a:p>
          <a:p>
            <a:pPr marL="594241" indent="-297119">
              <a:lnSpc>
                <a:spcPct val="114000"/>
              </a:lnSpc>
              <a:spcBef>
                <a:spcPts val="0"/>
              </a:spcBef>
            </a:pPr>
            <a:r>
              <a:rPr lang="en" sz="2100" dirty="0">
                <a:latin typeface="Calibri" pitchFamily="34" charset="0"/>
                <a:cs typeface="Calibri" pitchFamily="34" charset="0"/>
              </a:rPr>
              <a:t>Diversification is allocating investment in various financial instruments</a:t>
            </a:r>
          </a:p>
          <a:p>
            <a:pPr marL="594241" indent="-297119">
              <a:lnSpc>
                <a:spcPct val="114000"/>
              </a:lnSpc>
              <a:spcBef>
                <a:spcPts val="0"/>
              </a:spcBef>
            </a:pPr>
            <a:r>
              <a:rPr lang="en" sz="2100" dirty="0">
                <a:latin typeface="Calibri" pitchFamily="34" charset="0"/>
                <a:cs typeface="Calibri" pitchFamily="34" charset="0"/>
              </a:rPr>
              <a:t>Goal is to find an appropriate balance between risk and return</a:t>
            </a:r>
          </a:p>
          <a:p>
            <a:pPr marL="594241" indent="-297119">
              <a:lnSpc>
                <a:spcPct val="114000"/>
              </a:lnSpc>
              <a:spcBef>
                <a:spcPts val="0"/>
              </a:spcBef>
            </a:pPr>
            <a:r>
              <a:rPr lang="en" sz="2100" dirty="0">
                <a:latin typeface="Calibri" pitchFamily="34" charset="0"/>
                <a:cs typeface="Calibri" pitchFamily="34" charset="0"/>
              </a:rPr>
              <a:t>Systematic risk like inflation, exchange rate, political instability etc. </a:t>
            </a:r>
            <a:r>
              <a:rPr lang="en-US" sz="2100" dirty="0">
                <a:latin typeface="Calibri" pitchFamily="34" charset="0"/>
                <a:cs typeface="Calibri" pitchFamily="34" charset="0"/>
              </a:rPr>
              <a:t>are</a:t>
            </a:r>
            <a:r>
              <a:rPr lang="en" sz="2100" dirty="0">
                <a:latin typeface="Calibri" pitchFamily="34" charset="0"/>
                <a:cs typeface="Calibri" pitchFamily="34" charset="0"/>
              </a:rPr>
              <a:t> not diversifiable</a:t>
            </a:r>
          </a:p>
          <a:p>
            <a:pPr>
              <a:spcBef>
                <a:spcPts val="0"/>
              </a:spcBef>
              <a:buNone/>
            </a:pPr>
            <a:endParaRPr dirty="0"/>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Diversification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Diversification.jpg"/>
          <p:cNvPicPr>
            <a:picLocks noChangeAspect="1"/>
          </p:cNvPicPr>
          <p:nvPr/>
        </p:nvPicPr>
        <p:blipFill>
          <a:blip r:embed="rId3"/>
          <a:srcRect r="11616"/>
          <a:stretch>
            <a:fillRect/>
          </a:stretch>
        </p:blipFill>
        <p:spPr>
          <a:xfrm>
            <a:off x="1320456" y="2346973"/>
            <a:ext cx="3555074" cy="2485801"/>
          </a:xfrm>
          <a:prstGeom prst="rect">
            <a:avLst/>
          </a:prstGeom>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6547594" cy="1443305"/>
          </a:xfrm>
          <a:prstGeom prst="rect">
            <a:avLst/>
          </a:prstGeom>
        </p:spPr>
        <p:txBody>
          <a:bodyPr lIns="118823" tIns="118823" rIns="118823" bIns="118823" anchor="b" anchorCtr="0">
            <a:noAutofit/>
          </a:bodyPr>
          <a:lstStyle/>
          <a:p>
            <a:r>
              <a:rPr lang="en" sz="3100" dirty="0"/>
              <a:t>Banking and Digital Payment</a:t>
            </a:r>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Saving, transaction and borrowing related prodcuts and services. Use of technology in the banking sector.</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2</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sp>
        <p:nvSpPr>
          <p:cNvPr id="167" name="Shape 167"/>
          <p:cNvSpPr txBox="1">
            <a:spLocks noGrp="1"/>
          </p:cNvSpPr>
          <p:nvPr>
            <p:ph type="body" idx="4294967295"/>
          </p:nvPr>
        </p:nvSpPr>
        <p:spPr>
          <a:xfrm>
            <a:off x="5814452" y="1967668"/>
            <a:ext cx="5562551" cy="2844799"/>
          </a:xfrm>
          <a:prstGeom prst="rect">
            <a:avLst/>
          </a:prstGeom>
          <a:noFill/>
        </p:spPr>
        <p:txBody>
          <a:bodyPr lIns="118823" tIns="118823" rIns="118823" bIns="118823" anchor="ctr" anchorCtr="0">
            <a:noAutofit/>
          </a:bodyPr>
          <a:lstStyle/>
          <a:p>
            <a:pPr algn="just">
              <a:spcBef>
                <a:spcPts val="0"/>
              </a:spcBef>
              <a:buNone/>
            </a:pPr>
            <a:r>
              <a:rPr lang="en-US" sz="2600" dirty="0"/>
              <a:t>A Bank is a financial institution which accepts deposits, facilitates transfer of funds and also lends money to individuals and business firms that need it.</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13" name="Shape 77"/>
          <p:cNvGrpSpPr/>
          <p:nvPr/>
        </p:nvGrpSpPr>
        <p:grpSpPr>
          <a:xfrm>
            <a:off x="1201038" y="1274929"/>
            <a:ext cx="286091" cy="267088"/>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50" y="1968709"/>
            <a:ext cx="4613642" cy="2596987"/>
          </a:xfrm>
          <a:prstGeom prst="rect">
            <a:avLst/>
          </a:prstGeom>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Banks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traight Connector 3"/>
          <p:cNvSpPr/>
          <p:nvPr/>
        </p:nvSpPr>
        <p:spPr>
          <a:xfrm>
            <a:off x="5571146" y="2144936"/>
            <a:ext cx="967193" cy="313420"/>
          </a:xfrm>
          <a:custGeom>
            <a:avLst/>
            <a:gdLst/>
            <a:ahLst/>
            <a:cxnLst/>
            <a:rect l="0" t="0" r="0" b="0"/>
            <a:pathLst>
              <a:path>
                <a:moveTo>
                  <a:pt x="0" y="0"/>
                </a:moveTo>
                <a:lnTo>
                  <a:pt x="0" y="125927"/>
                </a:lnTo>
                <a:lnTo>
                  <a:pt x="725584" y="125927"/>
                </a:lnTo>
                <a:lnTo>
                  <a:pt x="725584"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Straight Connector 4"/>
          <p:cNvSpPr/>
          <p:nvPr/>
        </p:nvSpPr>
        <p:spPr>
          <a:xfrm>
            <a:off x="4603953" y="2144936"/>
            <a:ext cx="967193" cy="313420"/>
          </a:xfrm>
          <a:custGeom>
            <a:avLst/>
            <a:gdLst/>
            <a:ahLst/>
            <a:cxnLst/>
            <a:rect l="0" t="0" r="0" b="0"/>
            <a:pathLst>
              <a:path>
                <a:moveTo>
                  <a:pt x="725584" y="0"/>
                </a:moveTo>
                <a:lnTo>
                  <a:pt x="725584" y="125927"/>
                </a:lnTo>
                <a:lnTo>
                  <a:pt x="0" y="125927"/>
                </a:lnTo>
                <a:lnTo>
                  <a:pt x="0"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18" name="Group 17"/>
          <p:cNvGrpSpPr/>
          <p:nvPr/>
        </p:nvGrpSpPr>
        <p:grpSpPr>
          <a:xfrm>
            <a:off x="4771813" y="1411068"/>
            <a:ext cx="1598666" cy="746239"/>
            <a:chOff x="726223" y="1306415"/>
            <a:chExt cx="1199312" cy="599656"/>
          </a:xfrm>
          <a:solidFill>
            <a:srgbClr val="FFC000"/>
          </a:solidFill>
        </p:grpSpPr>
        <p:sp>
          <p:nvSpPr>
            <p:cNvPr id="33" name="Rectangle 32"/>
            <p:cNvSpPr/>
            <p:nvPr/>
          </p:nvSpPr>
          <p:spPr>
            <a:xfrm>
              <a:off x="726223" y="1306415"/>
              <a:ext cx="1199312" cy="59965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726223" y="1306415"/>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Banks</a:t>
              </a:r>
            </a:p>
          </p:txBody>
        </p:sp>
      </p:grpSp>
      <p:grpSp>
        <p:nvGrpSpPr>
          <p:cNvPr id="23" name="Group 22"/>
          <p:cNvGrpSpPr/>
          <p:nvPr/>
        </p:nvGrpSpPr>
        <p:grpSpPr>
          <a:xfrm>
            <a:off x="3804620" y="2458355"/>
            <a:ext cx="1598666" cy="746239"/>
            <a:chOff x="639" y="2157927"/>
            <a:chExt cx="1199312" cy="599656"/>
          </a:xfrm>
          <a:solidFill>
            <a:srgbClr val="00B0F0"/>
          </a:solidFill>
        </p:grpSpPr>
        <p:sp>
          <p:nvSpPr>
            <p:cNvPr id="31" name="Rectangle 30"/>
            <p:cNvSpPr/>
            <p:nvPr/>
          </p:nvSpPr>
          <p:spPr>
            <a:xfrm>
              <a:off x="639"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Rectangle 31"/>
            <p:cNvSpPr/>
            <p:nvPr/>
          </p:nvSpPr>
          <p:spPr>
            <a:xfrm>
              <a:off x="639"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Non Scheduled</a:t>
              </a:r>
            </a:p>
          </p:txBody>
        </p:sp>
      </p:grpSp>
      <p:grpSp>
        <p:nvGrpSpPr>
          <p:cNvPr id="28" name="Group 27"/>
          <p:cNvGrpSpPr/>
          <p:nvPr/>
        </p:nvGrpSpPr>
        <p:grpSpPr>
          <a:xfrm>
            <a:off x="5739007" y="2458355"/>
            <a:ext cx="1598666" cy="746239"/>
            <a:chOff x="1451807" y="2157927"/>
            <a:chExt cx="1199312" cy="599656"/>
          </a:xfrm>
          <a:solidFill>
            <a:srgbClr val="00B0F0"/>
          </a:solidFill>
        </p:grpSpPr>
        <p:sp>
          <p:nvSpPr>
            <p:cNvPr id="29" name="Rectangle 28"/>
            <p:cNvSpPr/>
            <p:nvPr/>
          </p:nvSpPr>
          <p:spPr>
            <a:xfrm>
              <a:off x="1451807"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Rectangle 29"/>
            <p:cNvSpPr/>
            <p:nvPr/>
          </p:nvSpPr>
          <p:spPr>
            <a:xfrm>
              <a:off x="1451807"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Scheduled</a:t>
              </a:r>
            </a:p>
          </p:txBody>
        </p:sp>
      </p:grpSp>
      <p:sp>
        <p:nvSpPr>
          <p:cNvPr id="35" name="Straight Connector 3"/>
          <p:cNvSpPr/>
          <p:nvPr/>
        </p:nvSpPr>
        <p:spPr>
          <a:xfrm>
            <a:off x="6564862" y="3204594"/>
            <a:ext cx="967193" cy="313420"/>
          </a:xfrm>
          <a:custGeom>
            <a:avLst/>
            <a:gdLst/>
            <a:ahLst/>
            <a:cxnLst/>
            <a:rect l="0" t="0" r="0" b="0"/>
            <a:pathLst>
              <a:path>
                <a:moveTo>
                  <a:pt x="0" y="0"/>
                </a:moveTo>
                <a:lnTo>
                  <a:pt x="0" y="125927"/>
                </a:lnTo>
                <a:lnTo>
                  <a:pt x="725584" y="125927"/>
                </a:lnTo>
                <a:lnTo>
                  <a:pt x="725584" y="251855"/>
                </a:lnTo>
              </a:path>
            </a:pathLst>
          </a:custGeom>
          <a:noFill/>
          <a:ln>
            <a:solidFill>
              <a:srgbClr val="00B05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7" name="Straight Connector 4"/>
          <p:cNvSpPr/>
          <p:nvPr/>
        </p:nvSpPr>
        <p:spPr>
          <a:xfrm>
            <a:off x="5597667" y="3204594"/>
            <a:ext cx="967193" cy="313420"/>
          </a:xfrm>
          <a:custGeom>
            <a:avLst/>
            <a:gdLst/>
            <a:ahLst/>
            <a:cxnLst/>
            <a:rect l="0" t="0" r="0" b="0"/>
            <a:pathLst>
              <a:path>
                <a:moveTo>
                  <a:pt x="725584" y="0"/>
                </a:moveTo>
                <a:lnTo>
                  <a:pt x="725584" y="125927"/>
                </a:lnTo>
                <a:lnTo>
                  <a:pt x="0" y="125927"/>
                </a:lnTo>
                <a:lnTo>
                  <a:pt x="0" y="251855"/>
                </a:lnTo>
              </a:path>
            </a:pathLst>
          </a:custGeom>
          <a:noFill/>
          <a:ln>
            <a:solidFill>
              <a:srgbClr val="00B05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38" name="Group 37"/>
          <p:cNvGrpSpPr/>
          <p:nvPr/>
        </p:nvGrpSpPr>
        <p:grpSpPr>
          <a:xfrm>
            <a:off x="4798334" y="3518013"/>
            <a:ext cx="1598666" cy="746239"/>
            <a:chOff x="639" y="2157927"/>
            <a:chExt cx="1199312" cy="599656"/>
          </a:xfrm>
          <a:solidFill>
            <a:srgbClr val="00B050"/>
          </a:solidFill>
        </p:grpSpPr>
        <p:sp>
          <p:nvSpPr>
            <p:cNvPr id="39" name="Rectangle 38"/>
            <p:cNvSpPr/>
            <p:nvPr/>
          </p:nvSpPr>
          <p:spPr>
            <a:xfrm>
              <a:off x="639"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0" name="Rectangle 39"/>
            <p:cNvSpPr/>
            <p:nvPr/>
          </p:nvSpPr>
          <p:spPr>
            <a:xfrm>
              <a:off x="639"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Commercial</a:t>
              </a:r>
            </a:p>
          </p:txBody>
        </p:sp>
      </p:grpSp>
      <p:grpSp>
        <p:nvGrpSpPr>
          <p:cNvPr id="41" name="Group 40"/>
          <p:cNvGrpSpPr/>
          <p:nvPr/>
        </p:nvGrpSpPr>
        <p:grpSpPr>
          <a:xfrm>
            <a:off x="6732721" y="3518013"/>
            <a:ext cx="1598666" cy="746239"/>
            <a:chOff x="1451807" y="2157927"/>
            <a:chExt cx="1199312" cy="599656"/>
          </a:xfrm>
          <a:solidFill>
            <a:srgbClr val="00B050"/>
          </a:solidFill>
        </p:grpSpPr>
        <p:sp>
          <p:nvSpPr>
            <p:cNvPr id="42" name="Rectangle 41"/>
            <p:cNvSpPr/>
            <p:nvPr/>
          </p:nvSpPr>
          <p:spPr>
            <a:xfrm>
              <a:off x="1451807"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Cooperative</a:t>
              </a:r>
            </a:p>
          </p:txBody>
        </p:sp>
        <p:sp>
          <p:nvSpPr>
            <p:cNvPr id="43" name="Rectangle 42"/>
            <p:cNvSpPr/>
            <p:nvPr/>
          </p:nvSpPr>
          <p:spPr>
            <a:xfrm>
              <a:off x="1451807"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Cooperative</a:t>
              </a:r>
            </a:p>
          </p:txBody>
        </p:sp>
      </p:grpSp>
      <p:grpSp>
        <p:nvGrpSpPr>
          <p:cNvPr id="85" name="Group 84"/>
          <p:cNvGrpSpPr/>
          <p:nvPr/>
        </p:nvGrpSpPr>
        <p:grpSpPr>
          <a:xfrm>
            <a:off x="9296011" y="3014938"/>
            <a:ext cx="1596736" cy="751027"/>
            <a:chOff x="1584037" y="1242136"/>
            <a:chExt cx="1129605" cy="564802"/>
          </a:xfrm>
          <a:solidFill>
            <a:schemeClr val="accent5">
              <a:lumMod val="75000"/>
            </a:schemeClr>
          </a:solidFill>
        </p:grpSpPr>
        <p:sp>
          <p:nvSpPr>
            <p:cNvPr id="92" name="Rectangle 91"/>
            <p:cNvSpPr/>
            <p:nvPr/>
          </p:nvSpPr>
          <p:spPr>
            <a:xfrm>
              <a:off x="1584037" y="1242136"/>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Urban</a:t>
              </a:r>
            </a:p>
          </p:txBody>
        </p:sp>
        <p:sp>
          <p:nvSpPr>
            <p:cNvPr id="93" name="Rectangle 92"/>
            <p:cNvSpPr/>
            <p:nvPr/>
          </p:nvSpPr>
          <p:spPr>
            <a:xfrm>
              <a:off x="1584037" y="1242136"/>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Urban</a:t>
              </a:r>
            </a:p>
          </p:txBody>
        </p:sp>
      </p:grpSp>
      <p:grpSp>
        <p:nvGrpSpPr>
          <p:cNvPr id="87" name="Group 86"/>
          <p:cNvGrpSpPr/>
          <p:nvPr/>
        </p:nvGrpSpPr>
        <p:grpSpPr>
          <a:xfrm>
            <a:off x="9296011" y="3970792"/>
            <a:ext cx="1596736" cy="751027"/>
            <a:chOff x="1584037" y="1891659"/>
            <a:chExt cx="1129605" cy="564802"/>
          </a:xfrm>
          <a:solidFill>
            <a:schemeClr val="accent5">
              <a:lumMod val="75000"/>
            </a:schemeClr>
          </a:solidFill>
        </p:grpSpPr>
        <p:sp>
          <p:nvSpPr>
            <p:cNvPr id="88" name="Rectangle 87"/>
            <p:cNvSpPr/>
            <p:nvPr/>
          </p:nvSpPr>
          <p:spPr>
            <a:xfrm>
              <a:off x="1584037" y="1891659"/>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9" name="Rectangle 88"/>
            <p:cNvSpPr/>
            <p:nvPr/>
          </p:nvSpPr>
          <p:spPr>
            <a:xfrm>
              <a:off x="1584037" y="1891659"/>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Rural</a:t>
              </a:r>
            </a:p>
          </p:txBody>
        </p:sp>
      </p:grpSp>
      <p:grpSp>
        <p:nvGrpSpPr>
          <p:cNvPr id="142" name="Group 141"/>
          <p:cNvGrpSpPr/>
          <p:nvPr/>
        </p:nvGrpSpPr>
        <p:grpSpPr>
          <a:xfrm>
            <a:off x="2133044" y="4819273"/>
            <a:ext cx="1596736" cy="751027"/>
            <a:chOff x="890659" y="1220256"/>
            <a:chExt cx="735778" cy="367889"/>
          </a:xfrm>
          <a:solidFill>
            <a:srgbClr val="EE8512"/>
          </a:solidFill>
        </p:grpSpPr>
        <p:sp>
          <p:nvSpPr>
            <p:cNvPr id="152" name="Rectangle 151"/>
            <p:cNvSpPr/>
            <p:nvPr/>
          </p:nvSpPr>
          <p:spPr>
            <a:xfrm>
              <a:off x="890659"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3" name="Rectangle 152"/>
            <p:cNvSpPr/>
            <p:nvPr/>
          </p:nvSpPr>
          <p:spPr>
            <a:xfrm>
              <a:off x="890659"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Public</a:t>
              </a:r>
            </a:p>
          </p:txBody>
        </p:sp>
      </p:grpSp>
      <p:grpSp>
        <p:nvGrpSpPr>
          <p:cNvPr id="143" name="Group 142"/>
          <p:cNvGrpSpPr/>
          <p:nvPr/>
        </p:nvGrpSpPr>
        <p:grpSpPr>
          <a:xfrm>
            <a:off x="3924802" y="4819273"/>
            <a:ext cx="1596736" cy="751027"/>
            <a:chOff x="1780950" y="1220256"/>
            <a:chExt cx="735778" cy="367889"/>
          </a:xfrm>
          <a:solidFill>
            <a:srgbClr val="EE8512"/>
          </a:solidFill>
        </p:grpSpPr>
        <p:sp>
          <p:nvSpPr>
            <p:cNvPr id="150" name="Rectangle 149"/>
            <p:cNvSpPr/>
            <p:nvPr/>
          </p:nvSpPr>
          <p:spPr>
            <a:xfrm>
              <a:off x="1780950"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Rectangle 150"/>
            <p:cNvSpPr/>
            <p:nvPr/>
          </p:nvSpPr>
          <p:spPr>
            <a:xfrm>
              <a:off x="1780950"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Private</a:t>
              </a:r>
            </a:p>
          </p:txBody>
        </p:sp>
      </p:grpSp>
      <p:grpSp>
        <p:nvGrpSpPr>
          <p:cNvPr id="144" name="Group 143"/>
          <p:cNvGrpSpPr/>
          <p:nvPr/>
        </p:nvGrpSpPr>
        <p:grpSpPr>
          <a:xfrm>
            <a:off x="5716559" y="4819273"/>
            <a:ext cx="1596736" cy="751027"/>
            <a:chOff x="2671242" y="1220256"/>
            <a:chExt cx="735778" cy="367889"/>
          </a:xfrm>
          <a:solidFill>
            <a:srgbClr val="EE8512"/>
          </a:solidFill>
        </p:grpSpPr>
        <p:sp>
          <p:nvSpPr>
            <p:cNvPr id="148" name="Rectangle 147"/>
            <p:cNvSpPr/>
            <p:nvPr/>
          </p:nvSpPr>
          <p:spPr>
            <a:xfrm>
              <a:off x="2671242"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9" name="Rectangle 148"/>
            <p:cNvSpPr/>
            <p:nvPr/>
          </p:nvSpPr>
          <p:spPr>
            <a:xfrm>
              <a:off x="2671242"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Foreign</a:t>
              </a:r>
            </a:p>
          </p:txBody>
        </p:sp>
      </p:grpSp>
      <p:grpSp>
        <p:nvGrpSpPr>
          <p:cNvPr id="145" name="Group 144"/>
          <p:cNvGrpSpPr/>
          <p:nvPr/>
        </p:nvGrpSpPr>
        <p:grpSpPr>
          <a:xfrm>
            <a:off x="7520505" y="4816646"/>
            <a:ext cx="1596736" cy="751027"/>
            <a:chOff x="3561534" y="1220256"/>
            <a:chExt cx="735778" cy="367889"/>
          </a:xfrm>
          <a:solidFill>
            <a:srgbClr val="EE8512"/>
          </a:solidFill>
        </p:grpSpPr>
        <p:sp>
          <p:nvSpPr>
            <p:cNvPr id="146" name="Rectangle 145"/>
            <p:cNvSpPr/>
            <p:nvPr/>
          </p:nvSpPr>
          <p:spPr>
            <a:xfrm>
              <a:off x="3561534"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7" name="Rectangle 146"/>
            <p:cNvSpPr/>
            <p:nvPr/>
          </p:nvSpPr>
          <p:spPr>
            <a:xfrm>
              <a:off x="3561534"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RRBs</a:t>
              </a:r>
            </a:p>
          </p:txBody>
        </p:sp>
      </p:grpSp>
      <p:cxnSp>
        <p:nvCxnSpPr>
          <p:cNvPr id="170" name="Elbow Connector 169"/>
          <p:cNvCxnSpPr>
            <a:stCxn id="40" idx="2"/>
            <a:endCxn id="147" idx="0"/>
          </p:cNvCxnSpPr>
          <p:nvPr/>
        </p:nvCxnSpPr>
        <p:spPr>
          <a:xfrm rot="16200000" flipH="1">
            <a:off x="6682087" y="3179843"/>
            <a:ext cx="552395" cy="2721206"/>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43" idx="3"/>
            <a:endCxn id="93" idx="1"/>
          </p:cNvCxnSpPr>
          <p:nvPr/>
        </p:nvCxnSpPr>
        <p:spPr>
          <a:xfrm flipV="1">
            <a:off x="8331387" y="3390464"/>
            <a:ext cx="964623" cy="500679"/>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85" name="Straight Connector 184"/>
          <p:cNvCxnSpPr>
            <a:stCxn id="89" idx="1"/>
            <a:endCxn id="43" idx="3"/>
          </p:cNvCxnSpPr>
          <p:nvPr/>
        </p:nvCxnSpPr>
        <p:spPr>
          <a:xfrm rot="10800000">
            <a:off x="8331387" y="3891132"/>
            <a:ext cx="964623" cy="455174"/>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59" name="Oval 58"/>
          <p:cNvSpPr/>
          <p:nvPr/>
        </p:nvSpPr>
        <p:spPr>
          <a:xfrm>
            <a:off x="1218884" y="3010747"/>
            <a:ext cx="1584547" cy="147929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r>
              <a:rPr lang="en-US" dirty="0">
                <a:latin typeface="Calibri" pitchFamily="34" charset="0"/>
                <a:cs typeface="Calibri" pitchFamily="34" charset="0"/>
              </a:rPr>
              <a:t>Payment Banks</a:t>
            </a:r>
          </a:p>
        </p:txBody>
      </p:sp>
      <p:cxnSp>
        <p:nvCxnSpPr>
          <p:cNvPr id="63" name="Shape 62"/>
          <p:cNvCxnSpPr>
            <a:stCxn id="40" idx="1"/>
            <a:endCxn id="59" idx="6"/>
          </p:cNvCxnSpPr>
          <p:nvPr/>
        </p:nvCxnSpPr>
        <p:spPr>
          <a:xfrm rot="10800000">
            <a:off x="2803430" y="3750409"/>
            <a:ext cx="1994904" cy="140735"/>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931414" y="4540445"/>
            <a:ext cx="4229524" cy="2628"/>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flipH="1" flipV="1">
            <a:off x="6498688" y="4540449"/>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72" name="Straight Connector 71"/>
          <p:cNvCxnSpPr/>
          <p:nvPr/>
        </p:nvCxnSpPr>
        <p:spPr>
          <a:xfrm flipH="1" flipV="1">
            <a:off x="4745073" y="4527976"/>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flipH="1" flipV="1">
            <a:off x="2940796" y="4545860"/>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Primary Functions</a:t>
            </a:r>
          </a:p>
        </p:txBody>
      </p:sp>
      <p:sp>
        <p:nvSpPr>
          <p:cNvPr id="188" name="Shape 188"/>
          <p:cNvSpPr/>
          <p:nvPr/>
        </p:nvSpPr>
        <p:spPr>
          <a:xfrm>
            <a:off x="4618242" y="2441787"/>
            <a:ext cx="3169095" cy="2275840"/>
          </a:xfrm>
          <a:prstGeom prst="homePlat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Providing </a:t>
            </a:r>
          </a:p>
          <a:p>
            <a:pPr algn="ctr"/>
            <a:r>
              <a:rPr lang="en" sz="2300" dirty="0">
                <a:latin typeface="Calibri" pitchFamily="34" charset="0"/>
                <a:ea typeface="Quattrocento Sans"/>
                <a:cs typeface="Calibri" pitchFamily="34" charset="0"/>
                <a:sym typeface="Quattrocento Sans"/>
              </a:rPr>
              <a:t>Credit</a:t>
            </a:r>
          </a:p>
        </p:txBody>
      </p:sp>
      <p:sp>
        <p:nvSpPr>
          <p:cNvPr id="189" name="Shape 189"/>
          <p:cNvSpPr/>
          <p:nvPr/>
        </p:nvSpPr>
        <p:spPr>
          <a:xfrm>
            <a:off x="1654049" y="2441787"/>
            <a:ext cx="3169095" cy="2275840"/>
          </a:xfrm>
          <a:prstGeom prst="homePlat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Accepting Deposits</a:t>
            </a:r>
          </a:p>
        </p:txBody>
      </p:sp>
      <p:sp>
        <p:nvSpPr>
          <p:cNvPr id="190" name="Shape 190"/>
          <p:cNvSpPr/>
          <p:nvPr/>
        </p:nvSpPr>
        <p:spPr>
          <a:xfrm>
            <a:off x="7597702" y="2441787"/>
            <a:ext cx="3169095" cy="2275840"/>
          </a:xfrm>
          <a:prstGeom prst="homePlat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Transferring </a:t>
            </a:r>
          </a:p>
          <a:p>
            <a:pPr algn="ctr"/>
            <a:r>
              <a:rPr lang="en" sz="2300" dirty="0">
                <a:latin typeface="Calibri" pitchFamily="34" charset="0"/>
                <a:ea typeface="Quattrocento Sans"/>
                <a:cs typeface="Calibri" pitchFamily="34" charset="0"/>
                <a:sym typeface="Quattrocento Sans"/>
              </a:rPr>
              <a:t>Money</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cxnSp>
        <p:nvCxnSpPr>
          <p:cNvPr id="91" name="Shape 91"/>
          <p:cNvCxnSpPr>
            <a:endCxn id="93" idx="1"/>
          </p:cNvCxnSpPr>
          <p:nvPr/>
        </p:nvCxnSpPr>
        <p:spPr>
          <a:xfrm flipV="1">
            <a:off x="8598" y="1303866"/>
            <a:ext cx="3444904" cy="3236"/>
          </a:xfrm>
          <a:prstGeom prst="straightConnector1">
            <a:avLst/>
          </a:prstGeom>
          <a:noFill/>
          <a:ln w="9525" cap="flat" cmpd="sng">
            <a:solidFill>
              <a:srgbClr val="CCCCCC"/>
            </a:solidFill>
            <a:prstDash val="solid"/>
            <a:round/>
            <a:headEnd type="none" w="lg" len="lg"/>
            <a:tailEnd type="none" w="lg" len="lg"/>
          </a:ln>
        </p:spPr>
      </p:cxnSp>
      <p:sp>
        <p:nvSpPr>
          <p:cNvPr id="93" name="Shape 93"/>
          <p:cNvSpPr txBox="1">
            <a:spLocks noGrp="1"/>
          </p:cNvSpPr>
          <p:nvPr>
            <p:ph type="ctrTitle" idx="4294967295"/>
          </p:nvPr>
        </p:nvSpPr>
        <p:spPr>
          <a:xfrm>
            <a:off x="3453503" y="734907"/>
            <a:ext cx="3351927" cy="1137920"/>
          </a:xfrm>
          <a:prstGeom prst="rect">
            <a:avLst/>
          </a:prstGeom>
        </p:spPr>
        <p:txBody>
          <a:bodyPr lIns="118823" tIns="118823" rIns="118823" bIns="118823" anchor="ctr" anchorCtr="0">
            <a:noAutofit/>
          </a:bodyPr>
          <a:lstStyle/>
          <a:p>
            <a:pPr algn="ctr"/>
            <a:r>
              <a:rPr lang="en" sz="5200" dirty="0"/>
              <a:t>Sessions</a:t>
            </a:r>
          </a:p>
        </p:txBody>
      </p:sp>
      <p:cxnSp>
        <p:nvCxnSpPr>
          <p:cNvPr id="94" name="Shape 94"/>
          <p:cNvCxnSpPr>
            <a:stCxn id="93" idx="3"/>
          </p:cNvCxnSpPr>
          <p:nvPr/>
        </p:nvCxnSpPr>
        <p:spPr>
          <a:xfrm>
            <a:off x="6805443" y="1303866"/>
            <a:ext cx="5383263" cy="3236"/>
          </a:xfrm>
          <a:prstGeom prst="straightConnector1">
            <a:avLst/>
          </a:prstGeom>
          <a:noFill/>
          <a:ln w="9525" cap="flat" cmpd="sng">
            <a:solidFill>
              <a:srgbClr val="CCCCCC"/>
            </a:solidFill>
            <a:prstDash val="solid"/>
            <a:round/>
            <a:headEnd type="none" w="lg" len="lg"/>
            <a:tailEnd type="none" w="lg" len="lg"/>
          </a:ln>
        </p:spPr>
      </p:cxnSp>
      <p:pic>
        <p:nvPicPr>
          <p:cNvPr id="71" name="Picture 70" descr="members_radiopoint.png"/>
          <p:cNvPicPr>
            <a:picLocks noChangeAspect="1"/>
          </p:cNvPicPr>
          <p:nvPr/>
        </p:nvPicPr>
        <p:blipFill>
          <a:blip r:embed="rId3"/>
          <a:stretch>
            <a:fillRect/>
          </a:stretch>
        </p:blipFill>
        <p:spPr>
          <a:xfrm>
            <a:off x="1912486" y="567454"/>
            <a:ext cx="1584547" cy="1479296"/>
          </a:xfrm>
          <a:prstGeom prst="rect">
            <a:avLst/>
          </a:prstGeom>
        </p:spPr>
      </p:pic>
      <p:sp>
        <p:nvSpPr>
          <p:cNvPr id="5" name="Rectangle 4"/>
          <p:cNvSpPr/>
          <p:nvPr/>
        </p:nvSpPr>
        <p:spPr>
          <a:xfrm>
            <a:off x="3047206" y="2070528"/>
            <a:ext cx="6703854" cy="3444121"/>
          </a:xfrm>
          <a:prstGeom prst="rect">
            <a:avLst/>
          </a:prstGeom>
        </p:spPr>
        <p:txBody>
          <a:bodyPr wrap="square" lIns="118845" tIns="59421" rIns="118845" bIns="59421">
            <a:spAutoFit/>
          </a:bodyPr>
          <a:lstStyle/>
          <a:p>
            <a:pPr marL="445679" indent="-445679">
              <a:lnSpc>
                <a:spcPct val="150000"/>
              </a:lnSpc>
              <a:buFont typeface="+mj-lt"/>
              <a:buAutoNum type="arabicParenR"/>
            </a:pPr>
            <a:r>
              <a:rPr lang="en-US" dirty="0">
                <a:latin typeface="Georgia" panose="02040502050405020303" pitchFamily="18" charset="0"/>
              </a:rPr>
              <a:t>Financial literacy Concepts</a:t>
            </a:r>
          </a:p>
          <a:p>
            <a:pPr marL="445679" indent="-445679">
              <a:lnSpc>
                <a:spcPct val="150000"/>
              </a:lnSpc>
              <a:buFont typeface="+mj-lt"/>
              <a:buAutoNum type="arabicParenR"/>
            </a:pPr>
            <a:r>
              <a:rPr lang="en-US" dirty="0">
                <a:latin typeface="Georgia" panose="02040502050405020303" pitchFamily="18" charset="0"/>
              </a:rPr>
              <a:t>Banking and Digital Payments</a:t>
            </a:r>
          </a:p>
          <a:p>
            <a:pPr marL="445679" indent="-445679">
              <a:lnSpc>
                <a:spcPct val="150000"/>
              </a:lnSpc>
              <a:buFont typeface="+mj-lt"/>
              <a:buAutoNum type="arabicParenR"/>
            </a:pPr>
            <a:r>
              <a:rPr lang="en-US" dirty="0">
                <a:latin typeface="Georgia" panose="02040502050405020303" pitchFamily="18" charset="0"/>
              </a:rPr>
              <a:t>Investment - Stocks, Bonds, Mutual Funds, etc.</a:t>
            </a:r>
          </a:p>
          <a:p>
            <a:pPr marL="445679" indent="-445679">
              <a:lnSpc>
                <a:spcPct val="150000"/>
              </a:lnSpc>
              <a:buFont typeface="+mj-lt"/>
              <a:buAutoNum type="arabicParenR"/>
            </a:pPr>
            <a:r>
              <a:rPr lang="en-US" dirty="0">
                <a:latin typeface="Georgia" panose="02040502050405020303" pitchFamily="18" charset="0"/>
              </a:rPr>
              <a:t>Various Financial Inclusion Schemes, Pension Products</a:t>
            </a:r>
          </a:p>
          <a:p>
            <a:pPr marL="445679" indent="-445679">
              <a:lnSpc>
                <a:spcPct val="150000"/>
              </a:lnSpc>
              <a:buFont typeface="+mj-lt"/>
              <a:buAutoNum type="arabicParenR"/>
            </a:pPr>
            <a:r>
              <a:rPr lang="en-US" dirty="0">
                <a:latin typeface="Georgia" panose="02040502050405020303" pitchFamily="18" charset="0"/>
              </a:rPr>
              <a:t>Insurance - Products and Services</a:t>
            </a:r>
          </a:p>
          <a:p>
            <a:pPr marL="445679" indent="-445679">
              <a:lnSpc>
                <a:spcPct val="150000"/>
              </a:lnSpc>
              <a:buFont typeface="+mj-lt"/>
              <a:buAutoNum type="arabicParenR"/>
            </a:pPr>
            <a:r>
              <a:rPr lang="en-US" dirty="0">
                <a:latin typeface="Georgia" panose="02040502050405020303" pitchFamily="18" charset="0"/>
              </a:rPr>
              <a:t>Consumer Protection and Grievance Redressal</a:t>
            </a:r>
          </a:p>
          <a:p>
            <a:pPr marL="445679" indent="-445679">
              <a:lnSpc>
                <a:spcPct val="150000"/>
              </a:lnSpc>
              <a:buFont typeface="+mj-lt"/>
              <a:buAutoNum type="arabicParenR"/>
            </a:pPr>
            <a:r>
              <a:rPr lang="en-US" dirty="0">
                <a:latin typeface="Georgia" panose="02040502050405020303" pitchFamily="18" charset="0"/>
              </a:rPr>
              <a:t>Financial Planning</a:t>
            </a:r>
          </a:p>
          <a:p>
            <a:pPr marL="445679" indent="-445679">
              <a:lnSpc>
                <a:spcPct val="150000"/>
              </a:lnSpc>
              <a:buFont typeface="+mj-lt"/>
              <a:buAutoNum type="arabicParenR"/>
            </a:pPr>
            <a:r>
              <a:rPr lang="en-US" dirty="0">
                <a:latin typeface="Georgia" panose="02040502050405020303" pitchFamily="18" charset="0"/>
              </a:rPr>
              <a:t>Implementing Financial Literacy in Schools</a:t>
            </a:r>
          </a:p>
        </p:txBody>
      </p:sp>
    </p:spTree>
    <p:extLst>
      <p:ext uri="{BB962C8B-B14F-4D97-AF65-F5344CB8AC3E}">
        <p14:creationId xmlns:p14="http://schemas.microsoft.com/office/powerpoint/2010/main" val="867969103"/>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Accepting Deposits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74" name="Diagram 73"/>
          <p:cNvGraphicFramePr/>
          <p:nvPr>
            <p:extLst>
              <p:ext uri="{D42A27DB-BD31-4B8C-83A1-F6EECF244321}">
                <p14:modId xmlns:p14="http://schemas.microsoft.com/office/powerpoint/2010/main" val="2809754727"/>
              </p:ext>
            </p:extLst>
          </p:nvPr>
        </p:nvGraphicFramePr>
        <p:xfrm>
          <a:off x="2031471" y="2062480"/>
          <a:ext cx="8125883" cy="347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Bank account for Minors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122.JPG"/>
          <p:cNvPicPr>
            <a:picLocks noChangeAspect="1"/>
          </p:cNvPicPr>
          <p:nvPr/>
        </p:nvPicPr>
        <p:blipFill>
          <a:blip r:embed="rId3"/>
          <a:srcRect l="45000" r="10833"/>
          <a:stretch>
            <a:fillRect/>
          </a:stretch>
        </p:blipFill>
        <p:spPr>
          <a:xfrm>
            <a:off x="6703868" y="2062480"/>
            <a:ext cx="4374009" cy="3413760"/>
          </a:xfrm>
          <a:prstGeom prst="rect">
            <a:avLst/>
          </a:prstGeom>
        </p:spPr>
      </p:pic>
      <p:sp>
        <p:nvSpPr>
          <p:cNvPr id="15" name="Shape 112"/>
          <p:cNvSpPr txBox="1">
            <a:spLocks noGrp="1"/>
          </p:cNvSpPr>
          <p:nvPr>
            <p:ph type="body" idx="1"/>
          </p:nvPr>
        </p:nvSpPr>
        <p:spPr>
          <a:xfrm>
            <a:off x="1422029" y="2390914"/>
            <a:ext cx="4977104" cy="2800846"/>
          </a:xfrm>
          <a:prstGeom prst="rect">
            <a:avLst/>
          </a:prstGeom>
        </p:spPr>
        <p:txBody>
          <a:bodyPr lIns="118823" tIns="118823" rIns="118823" bIns="118823" anchor="t" anchorCtr="0">
            <a:noAutofit/>
          </a:bodyPr>
          <a:lstStyle/>
          <a:p>
            <a:pPr marL="594241" indent="-297119">
              <a:lnSpc>
                <a:spcPct val="114000"/>
              </a:lnSpc>
              <a:spcBef>
                <a:spcPts val="0"/>
              </a:spcBef>
              <a:spcAft>
                <a:spcPts val="1561"/>
              </a:spcAft>
            </a:pPr>
            <a:r>
              <a:rPr lang="en-US" sz="1800" dirty="0">
                <a:latin typeface="Calibri" pitchFamily="34" charset="0"/>
                <a:cs typeface="Calibri" pitchFamily="34" charset="0"/>
              </a:rPr>
              <a:t>A savings /fixed / recurring bank deposit account can be opened by a minor of any age through his/her natural or legally appointed guardian. </a:t>
            </a:r>
          </a:p>
          <a:p>
            <a:pPr marL="594241" indent="-297119">
              <a:lnSpc>
                <a:spcPct val="114000"/>
              </a:lnSpc>
              <a:spcBef>
                <a:spcPts val="0"/>
              </a:spcBef>
            </a:pPr>
            <a:r>
              <a:rPr lang="en-US" sz="1800" dirty="0">
                <a:latin typeface="Calibri" pitchFamily="34" charset="0"/>
                <a:cs typeface="Calibri" pitchFamily="34" charset="0"/>
              </a:rPr>
              <a:t>Minors above the age of 10 years may be allowed to open and operate savings bank accounts independently, if they so desire. </a:t>
            </a:r>
            <a:endParaRPr lang="en" sz="1800" dirty="0">
              <a:latin typeface="Calibri" pitchFamily="34" charset="0"/>
              <a:cs typeface="Calibri" pitchFamily="34" charset="0"/>
            </a:endParaRPr>
          </a:p>
          <a:p>
            <a:pPr>
              <a:spcBef>
                <a:spcPts val="0"/>
              </a:spcBef>
              <a:buNone/>
            </a:pPr>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Providing Credit</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3" name="Group 12"/>
          <p:cNvGrpSpPr/>
          <p:nvPr/>
        </p:nvGrpSpPr>
        <p:grpSpPr>
          <a:xfrm>
            <a:off x="5180252" y="3105573"/>
            <a:ext cx="1828324" cy="1365504"/>
            <a:chOff x="2622476" y="1067544"/>
            <a:chExt cx="814833" cy="760511"/>
          </a:xfrm>
        </p:grpSpPr>
        <p:sp>
          <p:nvSpPr>
            <p:cNvPr id="46" name="Oval 45"/>
            <p:cNvSpPr/>
            <p:nvPr/>
          </p:nvSpPr>
          <p:spPr>
            <a:xfrm>
              <a:off x="2622476" y="1067544"/>
              <a:ext cx="814833" cy="760511"/>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a:r>
                <a:rPr lang="en-US" dirty="0">
                  <a:latin typeface="Calibri" pitchFamily="34" charset="0"/>
                  <a:cs typeface="Calibri" pitchFamily="34" charset="0"/>
                </a:rPr>
                <a:t>Borrowing related products</a:t>
              </a:r>
            </a:p>
          </p:txBody>
        </p:sp>
        <p:sp>
          <p:nvSpPr>
            <p:cNvPr id="47" name="Oval 4"/>
            <p:cNvSpPr/>
            <p:nvPr/>
          </p:nvSpPr>
          <p:spPr>
            <a:xfrm>
              <a:off x="2779118" y="1178918"/>
              <a:ext cx="537763" cy="537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endParaRPr lang="en-US" kern="1200" dirty="0">
                <a:latin typeface="Calibri" pitchFamily="34" charset="0"/>
                <a:cs typeface="Calibri" pitchFamily="34" charset="0"/>
              </a:endParaRPr>
            </a:p>
          </p:txBody>
        </p:sp>
      </p:grpSp>
      <p:grpSp>
        <p:nvGrpSpPr>
          <p:cNvPr id="14" name="Group 13"/>
          <p:cNvGrpSpPr/>
          <p:nvPr/>
        </p:nvGrpSpPr>
        <p:grpSpPr>
          <a:xfrm>
            <a:off x="5922078" y="2821096"/>
            <a:ext cx="344674" cy="201057"/>
            <a:chOff x="2918712" y="838915"/>
            <a:chExt cx="258573" cy="161564"/>
          </a:xfrm>
        </p:grpSpPr>
        <p:sp>
          <p:nvSpPr>
            <p:cNvPr id="44" name="Right Arrow 43"/>
            <p:cNvSpPr/>
            <p:nvPr/>
          </p:nvSpPr>
          <p:spPr>
            <a:xfrm rot="16200000">
              <a:off x="2967217" y="790410"/>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Right Arrow 6"/>
            <p:cNvSpPr/>
            <p:nvPr/>
          </p:nvSpPr>
          <p:spPr>
            <a:xfrm rot="16200000">
              <a:off x="2991452" y="866360"/>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15" name="Group 14"/>
          <p:cNvGrpSpPr/>
          <p:nvPr/>
        </p:nvGrpSpPr>
        <p:grpSpPr>
          <a:xfrm>
            <a:off x="5180252" y="1778000"/>
            <a:ext cx="1828324" cy="946414"/>
            <a:chOff x="2667744" y="2193"/>
            <a:chExt cx="760511" cy="760511"/>
          </a:xfrm>
        </p:grpSpPr>
        <p:sp>
          <p:nvSpPr>
            <p:cNvPr id="42" name="Frame 41"/>
            <p:cNvSpPr/>
            <p:nvPr/>
          </p:nvSpPr>
          <p:spPr>
            <a:xfrm>
              <a:off x="2667744" y="2193"/>
              <a:ext cx="760511" cy="760511"/>
            </a:xfrm>
            <a:prstGeom prst="fram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Frame 8"/>
            <p:cNvSpPr/>
            <p:nvPr/>
          </p:nvSpPr>
          <p:spPr>
            <a:xfrm>
              <a:off x="2762808" y="97257"/>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Loans</a:t>
              </a:r>
            </a:p>
          </p:txBody>
        </p:sp>
      </p:grpSp>
      <p:grpSp>
        <p:nvGrpSpPr>
          <p:cNvPr id="16" name="Group 15"/>
          <p:cNvGrpSpPr/>
          <p:nvPr/>
        </p:nvGrpSpPr>
        <p:grpSpPr>
          <a:xfrm>
            <a:off x="7110149" y="3611204"/>
            <a:ext cx="215363" cy="321780"/>
            <a:chOff x="3495320" y="1318513"/>
            <a:chExt cx="161564" cy="258573"/>
          </a:xfrm>
        </p:grpSpPr>
        <p:sp>
          <p:nvSpPr>
            <p:cNvPr id="40" name="Right Arrow 39"/>
            <p:cNvSpPr/>
            <p:nvPr/>
          </p:nvSpPr>
          <p:spPr>
            <a:xfrm>
              <a:off x="3495320" y="1318513"/>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1" name="Right Arrow 10"/>
            <p:cNvSpPr/>
            <p:nvPr/>
          </p:nvSpPr>
          <p:spPr>
            <a:xfrm>
              <a:off x="3495320" y="1370228"/>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17" name="Group 16"/>
          <p:cNvGrpSpPr/>
          <p:nvPr/>
        </p:nvGrpSpPr>
        <p:grpSpPr>
          <a:xfrm>
            <a:off x="7414870" y="3298887"/>
            <a:ext cx="1829264" cy="946414"/>
            <a:chOff x="3733094" y="1067544"/>
            <a:chExt cx="760511" cy="760511"/>
          </a:xfrm>
        </p:grpSpPr>
        <p:sp>
          <p:nvSpPr>
            <p:cNvPr id="38" name="Frame 37"/>
            <p:cNvSpPr/>
            <p:nvPr/>
          </p:nvSpPr>
          <p:spPr>
            <a:xfrm>
              <a:off x="3733094" y="1067544"/>
              <a:ext cx="760511" cy="760511"/>
            </a:xfrm>
            <a:prstGeom prst="fram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9" name="Frame 12"/>
            <p:cNvSpPr/>
            <p:nvPr/>
          </p:nvSpPr>
          <p:spPr>
            <a:xfrm>
              <a:off x="3828158" y="116260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Cash Credit</a:t>
              </a:r>
            </a:p>
          </p:txBody>
        </p:sp>
      </p:grpSp>
      <p:grpSp>
        <p:nvGrpSpPr>
          <p:cNvPr id="18" name="Group 17"/>
          <p:cNvGrpSpPr/>
          <p:nvPr/>
        </p:nvGrpSpPr>
        <p:grpSpPr>
          <a:xfrm>
            <a:off x="5922078" y="4516569"/>
            <a:ext cx="344674" cy="201057"/>
            <a:chOff x="2918712" y="1895120"/>
            <a:chExt cx="258573" cy="161564"/>
          </a:xfrm>
        </p:grpSpPr>
        <p:sp>
          <p:nvSpPr>
            <p:cNvPr id="36" name="Right Arrow 35"/>
            <p:cNvSpPr/>
            <p:nvPr/>
          </p:nvSpPr>
          <p:spPr>
            <a:xfrm rot="5400000">
              <a:off x="2967217" y="1846615"/>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7" name="Right Arrow 14"/>
            <p:cNvSpPr/>
            <p:nvPr/>
          </p:nvSpPr>
          <p:spPr>
            <a:xfrm rot="5400000">
              <a:off x="2991452" y="1874096"/>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23" name="Group 22"/>
          <p:cNvGrpSpPr/>
          <p:nvPr/>
        </p:nvGrpSpPr>
        <p:grpSpPr>
          <a:xfrm>
            <a:off x="5180251" y="4814308"/>
            <a:ext cx="1828324" cy="946414"/>
            <a:chOff x="2667744" y="2132894"/>
            <a:chExt cx="760511" cy="760511"/>
          </a:xfrm>
        </p:grpSpPr>
        <p:sp>
          <p:nvSpPr>
            <p:cNvPr id="34" name="Frame 33"/>
            <p:cNvSpPr/>
            <p:nvPr/>
          </p:nvSpPr>
          <p:spPr>
            <a:xfrm>
              <a:off x="2667744" y="2132894"/>
              <a:ext cx="760511" cy="760511"/>
            </a:xfrm>
            <a:prstGeom prst="fram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5" name="Frame 16"/>
            <p:cNvSpPr/>
            <p:nvPr/>
          </p:nvSpPr>
          <p:spPr>
            <a:xfrm>
              <a:off x="2762808" y="222795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Credit Card</a:t>
              </a:r>
            </a:p>
          </p:txBody>
        </p:sp>
      </p:grpSp>
      <p:grpSp>
        <p:nvGrpSpPr>
          <p:cNvPr id="28" name="Group 27"/>
          <p:cNvGrpSpPr/>
          <p:nvPr/>
        </p:nvGrpSpPr>
        <p:grpSpPr>
          <a:xfrm>
            <a:off x="4875531" y="3611204"/>
            <a:ext cx="215363" cy="321780"/>
            <a:chOff x="2439114" y="1318513"/>
            <a:chExt cx="161564" cy="258573"/>
          </a:xfrm>
        </p:grpSpPr>
        <p:sp>
          <p:nvSpPr>
            <p:cNvPr id="32" name="Right Arrow 31"/>
            <p:cNvSpPr/>
            <p:nvPr/>
          </p:nvSpPr>
          <p:spPr>
            <a:xfrm rot="10800000">
              <a:off x="2439114" y="1318513"/>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3" name="Right Arrow 18"/>
            <p:cNvSpPr/>
            <p:nvPr/>
          </p:nvSpPr>
          <p:spPr>
            <a:xfrm rot="21600000">
              <a:off x="2487583" y="1370228"/>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29" name="Group 28"/>
          <p:cNvGrpSpPr/>
          <p:nvPr/>
        </p:nvGrpSpPr>
        <p:grpSpPr>
          <a:xfrm>
            <a:off x="2945633" y="3298887"/>
            <a:ext cx="1828324" cy="946414"/>
            <a:chOff x="1602393" y="1067544"/>
            <a:chExt cx="760511" cy="760511"/>
          </a:xfrm>
        </p:grpSpPr>
        <p:sp>
          <p:nvSpPr>
            <p:cNvPr id="30" name="Frame 29"/>
            <p:cNvSpPr/>
            <p:nvPr/>
          </p:nvSpPr>
          <p:spPr>
            <a:xfrm>
              <a:off x="1602393" y="1067544"/>
              <a:ext cx="760511" cy="760511"/>
            </a:xfrm>
            <a:prstGeom prst="fram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1" name="Frame 20"/>
            <p:cNvSpPr/>
            <p:nvPr/>
          </p:nvSpPr>
          <p:spPr>
            <a:xfrm>
              <a:off x="1697457" y="116260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Overdraft</a:t>
              </a:r>
            </a:p>
          </p:txBody>
        </p:sp>
      </p:gr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Tranfering Money</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8" name="Oval 47"/>
          <p:cNvSpPr/>
          <p:nvPr/>
        </p:nvSpPr>
        <p:spPr>
          <a:xfrm>
            <a:off x="1929897" y="1493520"/>
            <a:ext cx="1828324" cy="1706880"/>
          </a:xfrm>
          <a:prstGeom prst="ellipse">
            <a:avLst/>
          </a:prstGeom>
          <a:ln>
            <a:prstDash val="sysDash"/>
          </a:ln>
          <a:effectLst>
            <a:outerShdw blurRad="190500" sx="105000" sy="105000" algn="ctr" rotWithShape="0">
              <a:prstClr val="black">
                <a:alpha val="40000"/>
              </a:prstClr>
            </a:outerShdw>
          </a:effectLst>
        </p:spPr>
        <p:style>
          <a:lnRef idx="3">
            <a:schemeClr val="lt1">
              <a:hueOff val="0"/>
              <a:satOff val="0"/>
              <a:lumOff val="0"/>
              <a:alphaOff val="0"/>
            </a:schemeClr>
          </a:lnRef>
          <a:fillRef idx="1">
            <a:schemeClr val="accent2">
              <a:hueOff val="0"/>
              <a:satOff val="0"/>
              <a:lumOff val="0"/>
              <a:alphaOff val="0"/>
            </a:schemeClr>
          </a:fillRef>
          <a:effectRef idx="1">
            <a:scrgbClr r="0" g="0" b="0"/>
          </a:effectRef>
          <a:fontRef idx="minor">
            <a:schemeClr val="lt1"/>
          </a:fontRef>
        </p:style>
        <p:txBody>
          <a:bodyPr lIns="118845" tIns="59421" rIns="118845" bIns="59421" anchor="ctr"/>
          <a:lstStyle/>
          <a:p>
            <a:pPr algn="ctr"/>
            <a:r>
              <a:rPr lang="en-US" sz="2100" dirty="0">
                <a:latin typeface="Calibri" pitchFamily="34" charset="0"/>
                <a:cs typeface="Calibri" pitchFamily="34" charset="0"/>
              </a:rPr>
              <a:t>Cheque</a:t>
            </a:r>
          </a:p>
        </p:txBody>
      </p:sp>
      <p:sp>
        <p:nvSpPr>
          <p:cNvPr id="49" name="Oval 48"/>
          <p:cNvSpPr/>
          <p:nvPr/>
        </p:nvSpPr>
        <p:spPr>
          <a:xfrm>
            <a:off x="1903412" y="3769360"/>
            <a:ext cx="1828324" cy="1706880"/>
          </a:xfrm>
          <a:prstGeom prst="ellipse">
            <a:avLst/>
          </a:prstGeom>
          <a:ln>
            <a:prstDash val="sysDash"/>
          </a:ln>
          <a:effectLst>
            <a:outerShdw blurRad="190500" sx="105000" sy="105000" algn="ctr" rotWithShape="0">
              <a:prstClr val="black">
                <a:alpha val="40000"/>
              </a:prstClr>
            </a:outerShdw>
          </a:effectLst>
        </p:spPr>
        <p:style>
          <a:lnRef idx="3">
            <a:schemeClr val="lt1">
              <a:hueOff val="0"/>
              <a:satOff val="0"/>
              <a:lumOff val="0"/>
              <a:alphaOff val="0"/>
            </a:schemeClr>
          </a:lnRef>
          <a:fillRef idx="1">
            <a:schemeClr val="accent5">
              <a:hueOff val="0"/>
              <a:satOff val="0"/>
              <a:lumOff val="0"/>
              <a:alphaOff val="0"/>
            </a:schemeClr>
          </a:fillRef>
          <a:effectRef idx="1">
            <a:scrgbClr r="0" g="0" b="0"/>
          </a:effectRef>
          <a:fontRef idx="minor">
            <a:schemeClr val="lt1"/>
          </a:fontRef>
        </p:style>
        <p:txBody>
          <a:bodyPr lIns="118845" tIns="59421" rIns="118845" bIns="59421" anchor="ctr"/>
          <a:lstStyle/>
          <a:p>
            <a:pPr algn="ctr"/>
            <a:r>
              <a:rPr lang="en-US" dirty="0"/>
              <a:t>Demand Draft</a:t>
            </a:r>
          </a:p>
        </p:txBody>
      </p:sp>
      <p:pic>
        <p:nvPicPr>
          <p:cNvPr id="52" name="Picture 51" descr="sbi_cts.jpg"/>
          <p:cNvPicPr>
            <a:picLocks noChangeAspect="1"/>
          </p:cNvPicPr>
          <p:nvPr/>
        </p:nvPicPr>
        <p:blipFill>
          <a:blip r:embed="rId3"/>
          <a:stretch>
            <a:fillRect/>
          </a:stretch>
        </p:blipFill>
        <p:spPr>
          <a:xfrm>
            <a:off x="5180252" y="1114226"/>
            <a:ext cx="5484971" cy="2300287"/>
          </a:xfrm>
          <a:prstGeom prst="rect">
            <a:avLst/>
          </a:prstGeom>
        </p:spPr>
      </p:pic>
      <p:pic>
        <p:nvPicPr>
          <p:cNvPr id="53" name="Picture 52" descr="d7e86342cfeab28d70b5cb39a7af8e9c3df80f62-tc-img-preview.jpg"/>
          <p:cNvPicPr preferRelativeResize="0">
            <a:picLocks/>
          </p:cNvPicPr>
          <p:nvPr/>
        </p:nvPicPr>
        <p:blipFill>
          <a:blip r:embed="rId4"/>
          <a:stretch>
            <a:fillRect/>
          </a:stretch>
        </p:blipFill>
        <p:spPr>
          <a:xfrm>
            <a:off x="5180252" y="3484880"/>
            <a:ext cx="5484971" cy="2275840"/>
          </a:xfrm>
          <a:prstGeom prst="rect">
            <a:avLst/>
          </a:prstGeom>
        </p:spPr>
      </p:pic>
      <p:cxnSp>
        <p:nvCxnSpPr>
          <p:cNvPr id="55" name="Straight Arrow Connector 54"/>
          <p:cNvCxnSpPr>
            <a:stCxn id="48" idx="6"/>
          </p:cNvCxnSpPr>
          <p:nvPr/>
        </p:nvCxnSpPr>
        <p:spPr>
          <a:xfrm>
            <a:off x="3758221" y="2346960"/>
            <a:ext cx="1320456" cy="1976"/>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9" idx="6"/>
          </p:cNvCxnSpPr>
          <p:nvPr/>
        </p:nvCxnSpPr>
        <p:spPr>
          <a:xfrm>
            <a:off x="3731734" y="4622800"/>
            <a:ext cx="1422030" cy="1976"/>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20094239">
            <a:off x="7374621" y="2307717"/>
            <a:ext cx="1981200" cy="369332"/>
          </a:xfrm>
          <a:prstGeom prst="rect">
            <a:avLst/>
          </a:prstGeom>
          <a:noFill/>
        </p:spPr>
        <p:txBody>
          <a:bodyPr wrap="square" rtlCol="0">
            <a:spAutoFit/>
          </a:bodyPr>
          <a:lstStyle/>
          <a:p>
            <a:r>
              <a:rPr lang="en-US" dirty="0"/>
              <a:t>SAMPLE</a:t>
            </a:r>
          </a:p>
        </p:txBody>
      </p:sp>
      <p:sp>
        <p:nvSpPr>
          <p:cNvPr id="18" name="TextBox 17"/>
          <p:cNvSpPr txBox="1"/>
          <p:nvPr/>
        </p:nvSpPr>
        <p:spPr>
          <a:xfrm rot="20094239">
            <a:off x="6932137" y="4365117"/>
            <a:ext cx="1981200" cy="369332"/>
          </a:xfrm>
          <a:prstGeom prst="rect">
            <a:avLst/>
          </a:prstGeom>
          <a:noFill/>
        </p:spPr>
        <p:txBody>
          <a:bodyPr wrap="square" rtlCol="0">
            <a:spAutoFit/>
          </a:bodyPr>
          <a:lstStyle/>
          <a:p>
            <a:r>
              <a:rPr lang="en-US" dirty="0"/>
              <a:t>SAMPLE</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Cheque and Demand Draft</a:t>
            </a:r>
            <a:endParaRPr lang="en" dirty="0">
              <a:highlight>
                <a:srgbClr val="FFCD00"/>
              </a:highlight>
            </a:endParaRPr>
          </a:p>
        </p:txBody>
      </p:sp>
      <p:graphicFrame>
        <p:nvGraphicFramePr>
          <p:cNvPr id="242" name="Shape 242"/>
          <p:cNvGraphicFramePr/>
          <p:nvPr/>
        </p:nvGraphicFramePr>
        <p:xfrm>
          <a:off x="1929897" y="1872827"/>
          <a:ext cx="8532177" cy="3637128"/>
        </p:xfrm>
        <a:graphic>
          <a:graphicData uri="http://schemas.openxmlformats.org/drawingml/2006/table">
            <a:tbl>
              <a:tblPr>
                <a:noFill/>
                <a:tableStyleId>{499C4232-7DD5-4FC4-B2FA-767C3B36794B}</a:tableStyleId>
              </a:tblPr>
              <a:tblGrid>
                <a:gridCol w="2844059">
                  <a:extLst>
                    <a:ext uri="{9D8B030D-6E8A-4147-A177-3AD203B41FA5}">
                      <a16:colId xmlns="" xmlns:a16="http://schemas.microsoft.com/office/drawing/2014/main" val="20000"/>
                    </a:ext>
                  </a:extLst>
                </a:gridCol>
                <a:gridCol w="2844059">
                  <a:extLst>
                    <a:ext uri="{9D8B030D-6E8A-4147-A177-3AD203B41FA5}">
                      <a16:colId xmlns="" xmlns:a16="http://schemas.microsoft.com/office/drawing/2014/main" val="20001"/>
                    </a:ext>
                  </a:extLst>
                </a:gridCol>
                <a:gridCol w="2844059">
                  <a:extLst>
                    <a:ext uri="{9D8B030D-6E8A-4147-A177-3AD203B41FA5}">
                      <a16:colId xmlns="" xmlns:a16="http://schemas.microsoft.com/office/drawing/2014/main" val="20002"/>
                    </a:ext>
                  </a:extLst>
                </a:gridCol>
              </a:tblGrid>
              <a:tr h="606188">
                <a:tc>
                  <a:txBody>
                    <a:bodyPr/>
                    <a:lstStyle/>
                    <a:p>
                      <a:pPr lvl="0">
                        <a:spcBef>
                          <a:spcPts val="0"/>
                        </a:spcBef>
                        <a:buNone/>
                      </a:pPr>
                      <a:r>
                        <a:rPr lang="en-US" sz="1500" b="1" dirty="0">
                          <a:latin typeface="Calibri" pitchFamily="34" charset="0"/>
                          <a:ea typeface="Quattrocento Sans"/>
                          <a:cs typeface="Calibri" pitchFamily="34" charset="0"/>
                          <a:sym typeface="Quattrocento Sans"/>
                        </a:rPr>
                        <a:t>Key Difference</a:t>
                      </a:r>
                      <a:endParaRPr sz="1500" b="1">
                        <a:latin typeface="Calibri" pitchFamily="34" charset="0"/>
                        <a:ea typeface="Quattrocento Sans"/>
                        <a:cs typeface="Calibri" pitchFamily="34" charset="0"/>
                        <a:sym typeface="Quattrocento Sans"/>
                      </a:endParaRP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Cheque</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Demand Draft</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Payment</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Payable to Order or Bearer</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Always payable</a:t>
                      </a:r>
                      <a:r>
                        <a:rPr lang="en" sz="1500" baseline="0" dirty="0">
                          <a:latin typeface="Calibri" pitchFamily="34" charset="0"/>
                          <a:ea typeface="Quattrocento Sans"/>
                          <a:cs typeface="Calibri" pitchFamily="34" charset="0"/>
                          <a:sym typeface="Quattrocento Sans"/>
                        </a:rPr>
                        <a:t> to Order</a:t>
                      </a:r>
                      <a:endParaRPr lang="en" sz="1500" dirty="0">
                        <a:latin typeface="Calibri" pitchFamily="34" charset="0"/>
                        <a:ea typeface="Quattrocento Sans"/>
                        <a:cs typeface="Calibri" pitchFamily="34" charset="0"/>
                        <a:sym typeface="Quattrocento Sans"/>
                      </a:endParaRPr>
                    </a:p>
                  </a:txBody>
                  <a:tcPr marL="121868" marR="121868" marT="85338" marB="85338" anchor="ctr">
                    <a:lnL w="12700" cap="flat" cmpd="sng" algn="ctr">
                      <a:solidFill>
                        <a:schemeClr val="tx1"/>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1"/>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Issuance</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By A/c holders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By Bank</a:t>
                      </a:r>
                    </a:p>
                  </a:txBody>
                  <a:tcPr marL="121868" marR="121868" marT="85338" marB="85338" anchor="ctr">
                    <a:lnL w="12700" cap="flat" cmpd="sng" algn="ctr">
                      <a:solidFill>
                        <a:schemeClr val="tx1"/>
                      </a:solidFill>
                      <a:prstDash val="solid"/>
                      <a:round/>
                      <a:headEnd type="none" w="med" len="med"/>
                      <a:tailEnd type="none" w="med" len="med"/>
                    </a:lnL>
                    <a:lnR w="9525"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2"/>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Bank Charges</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606188">
                <a:tc>
                  <a:txBody>
                    <a:bodyPr/>
                    <a:lstStyle/>
                    <a:p>
                      <a:pPr lvl="0" algn="l" rtl="0">
                        <a:spcBef>
                          <a:spcPts val="0"/>
                        </a:spcBef>
                        <a:buNone/>
                      </a:pPr>
                      <a:r>
                        <a:rPr lang="en" sz="1500" dirty="0">
                          <a:latin typeface="Calibri" pitchFamily="34" charset="0"/>
                          <a:ea typeface="Quattrocento Sans"/>
                          <a:cs typeface="Calibri" pitchFamily="34" charset="0"/>
                          <a:sym typeface="Quattrocento Sans"/>
                        </a:rPr>
                        <a:t>Dishonour</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Yes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4"/>
                  </a:ext>
                </a:extLst>
              </a:tr>
              <a:tr h="606188">
                <a:tc>
                  <a:txBody>
                    <a:bodyPr/>
                    <a:lstStyle/>
                    <a:p>
                      <a:pPr lvl="0" algn="l" rtl="0">
                        <a:spcBef>
                          <a:spcPts val="0"/>
                        </a:spcBef>
                        <a:buNone/>
                      </a:pPr>
                      <a:r>
                        <a:rPr lang="en" sz="1500" dirty="0">
                          <a:latin typeface="Calibri" pitchFamily="34" charset="0"/>
                          <a:ea typeface="Quattrocento Sans"/>
                          <a:cs typeface="Calibri" pitchFamily="34" charset="0"/>
                          <a:sym typeface="Quattrocento Sans"/>
                        </a:rPr>
                        <a:t>Facility</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Only to a/c holders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For all</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5"/>
                  </a:ext>
                </a:extLst>
              </a:tr>
            </a:tbl>
          </a:graphicData>
        </a:graphic>
      </p:graphicFrame>
      <p:grpSp>
        <p:nvGrpSpPr>
          <p:cNvPr id="2" name="Shape 243"/>
          <p:cNvGrpSpPr/>
          <p:nvPr/>
        </p:nvGrpSpPr>
        <p:grpSpPr>
          <a:xfrm>
            <a:off x="1221627" y="1269022"/>
            <a:ext cx="286091" cy="267088"/>
            <a:chOff x="2594050" y="1631825"/>
            <a:chExt cx="439625" cy="439625"/>
          </a:xfrm>
        </p:grpSpPr>
        <p:sp>
          <p:nvSpPr>
            <p:cNvPr id="244" name="Shape 24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5" name="Shape 24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6" name="Shape 24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7" name="Shape 24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01940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Technology and Banking</a:t>
            </a:r>
          </a:p>
        </p:txBody>
      </p:sp>
      <p:cxnSp>
        <p:nvCxnSpPr>
          <p:cNvPr id="20" name="Shape 24"/>
          <p:cNvCxnSpPr>
            <a:endCxn id="21" idx="2"/>
          </p:cNvCxnSpPr>
          <p:nvPr/>
        </p:nvCxnSpPr>
        <p:spPr>
          <a:xfrm flipV="1">
            <a:off x="0" y="130670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05415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29042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16793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6" name="Diagram 15"/>
          <p:cNvGraphicFramePr/>
          <p:nvPr>
            <p:extLst>
              <p:ext uri="{D42A27DB-BD31-4B8C-83A1-F6EECF244321}">
                <p14:modId xmlns:p14="http://schemas.microsoft.com/office/powerpoint/2010/main" val="2323549072"/>
              </p:ext>
            </p:extLst>
          </p:nvPr>
        </p:nvGraphicFramePr>
        <p:xfrm>
          <a:off x="2437765" y="1967653"/>
          <a:ext cx="7313295" cy="350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5890" name="AutoShape 2" descr="BHIM - Making India Cashless | Download BHIM App For Android &amp;amp; i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descr="2.0_BHIM_mobile.png"/>
          <p:cNvPicPr>
            <a:picLocks noChangeAspect="1"/>
          </p:cNvPicPr>
          <p:nvPr/>
        </p:nvPicPr>
        <p:blipFill>
          <a:blip r:embed="rId8"/>
          <a:stretch>
            <a:fillRect/>
          </a:stretch>
        </p:blipFill>
        <p:spPr>
          <a:xfrm>
            <a:off x="8380412" y="838200"/>
            <a:ext cx="4224337" cy="5083004"/>
          </a:xfrm>
          <a:prstGeom prst="rect">
            <a:avLst/>
          </a:prstGeom>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539352" y="2083791"/>
            <a:ext cx="8274345" cy="1443339"/>
          </a:xfrm>
          <a:prstGeom prst="rect">
            <a:avLst/>
          </a:prstGeom>
        </p:spPr>
        <p:txBody>
          <a:bodyPr lIns="118823" tIns="118823" rIns="118823" bIns="118823" anchor="b" anchorCtr="0">
            <a:noAutofit/>
          </a:bodyPr>
          <a:lstStyle/>
          <a:p>
            <a:pPr lvl="0"/>
            <a:r>
              <a:rPr lang="en" sz="2600" dirty="0"/>
              <a:t>Investment - </a:t>
            </a:r>
            <a:r>
              <a:rPr lang="en-US" sz="2600" dirty="0"/>
              <a:t>Stocks, Bonds, Mutual Funds, etc.</a:t>
            </a:r>
            <a:endParaRPr lang="en" sz="2600" dirty="0"/>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Investment prodcuts and services. Stocks, Bonds, MFs, EPF, PPF etc.</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3</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Financial Market</a:t>
            </a:r>
          </a:p>
        </p:txBody>
      </p:sp>
      <p:sp>
        <p:nvSpPr>
          <p:cNvPr id="155" name="Shape 155"/>
          <p:cNvSpPr txBox="1">
            <a:spLocks noGrp="1"/>
          </p:cNvSpPr>
          <p:nvPr>
            <p:ph type="body" idx="1"/>
          </p:nvPr>
        </p:nvSpPr>
        <p:spPr>
          <a:xfrm>
            <a:off x="1828324" y="2054673"/>
            <a:ext cx="3124052"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Money market</a:t>
            </a:r>
          </a:p>
          <a:p>
            <a:pPr indent="-237698">
              <a:lnSpc>
                <a:spcPct val="114000"/>
              </a:lnSpc>
            </a:pPr>
            <a:r>
              <a:rPr lang="en" sz="1800" dirty="0">
                <a:latin typeface="Calibri" pitchFamily="34" charset="0"/>
                <a:cs typeface="Calibri" pitchFamily="34" charset="0"/>
              </a:rPr>
              <a:t>Highly liquid</a:t>
            </a:r>
          </a:p>
          <a:p>
            <a:pPr indent="-237698">
              <a:lnSpc>
                <a:spcPct val="114000"/>
              </a:lnSpc>
            </a:pPr>
            <a:r>
              <a:rPr lang="en" sz="1800" dirty="0">
                <a:latin typeface="Calibri" pitchFamily="34" charset="0"/>
                <a:cs typeface="Calibri" pitchFamily="34" charset="0"/>
              </a:rPr>
              <a:t>Short-term, under a year</a:t>
            </a:r>
          </a:p>
          <a:p>
            <a:pPr indent="-237698">
              <a:lnSpc>
                <a:spcPct val="114000"/>
              </a:lnSpc>
            </a:pPr>
            <a:r>
              <a:rPr lang="en" sz="1800" dirty="0">
                <a:latin typeface="Calibri" pitchFamily="34" charset="0"/>
                <a:cs typeface="Calibri" pitchFamily="34" charset="0"/>
              </a:rPr>
              <a:t>Usually, less risky</a:t>
            </a:r>
          </a:p>
          <a:p>
            <a:pPr indent="-237698">
              <a:lnSpc>
                <a:spcPct val="114000"/>
              </a:lnSpc>
            </a:pPr>
            <a:r>
              <a:rPr lang="en" sz="1800" dirty="0">
                <a:latin typeface="Calibri" pitchFamily="34" charset="0"/>
                <a:cs typeface="Calibri" pitchFamily="34" charset="0"/>
              </a:rPr>
              <a:t>High volume</a:t>
            </a:r>
          </a:p>
          <a:p>
            <a:pPr indent="-237698">
              <a:lnSpc>
                <a:spcPct val="114000"/>
              </a:lnSpc>
            </a:pPr>
            <a:r>
              <a:rPr lang="en" sz="1800" dirty="0">
                <a:latin typeface="Calibri" pitchFamily="34" charset="0"/>
                <a:cs typeface="Calibri" pitchFamily="34" charset="0"/>
              </a:rPr>
              <a:t>Institutional participation</a:t>
            </a:r>
          </a:p>
          <a:p>
            <a:pPr indent="-237698">
              <a:lnSpc>
                <a:spcPct val="114000"/>
              </a:lnSpc>
            </a:pPr>
            <a:r>
              <a:rPr lang="en" sz="1800" dirty="0">
                <a:latin typeface="Calibri" pitchFamily="34" charset="0"/>
                <a:cs typeface="Calibri" pitchFamily="34" charset="0"/>
              </a:rPr>
              <a:t>T-bills, CDs, CPs, etc.</a:t>
            </a:r>
          </a:p>
        </p:txBody>
      </p:sp>
      <p:sp>
        <p:nvSpPr>
          <p:cNvPr id="156" name="Shape 156"/>
          <p:cNvSpPr txBox="1">
            <a:spLocks noGrp="1"/>
          </p:cNvSpPr>
          <p:nvPr>
            <p:ph type="body" idx="2"/>
          </p:nvPr>
        </p:nvSpPr>
        <p:spPr>
          <a:xfrm>
            <a:off x="5111885" y="2054673"/>
            <a:ext cx="3111188"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Capital market</a:t>
            </a:r>
          </a:p>
          <a:p>
            <a:pPr indent="-237698">
              <a:lnSpc>
                <a:spcPct val="114000"/>
              </a:lnSpc>
            </a:pPr>
            <a:r>
              <a:rPr lang="en" sz="1800" dirty="0">
                <a:latin typeface="Calibri" pitchFamily="34" charset="0"/>
                <a:cs typeface="Calibri" pitchFamily="34" charset="0"/>
              </a:rPr>
              <a:t>Primary and Secondary</a:t>
            </a:r>
          </a:p>
          <a:p>
            <a:pPr indent="-237698">
              <a:lnSpc>
                <a:spcPct val="114000"/>
              </a:lnSpc>
            </a:pPr>
            <a:r>
              <a:rPr lang="en" sz="1800" dirty="0">
                <a:latin typeface="Calibri" pitchFamily="34" charset="0"/>
                <a:cs typeface="Calibri" pitchFamily="34" charset="0"/>
              </a:rPr>
              <a:t>Shares</a:t>
            </a:r>
          </a:p>
          <a:p>
            <a:pPr indent="-237698">
              <a:lnSpc>
                <a:spcPct val="114000"/>
              </a:lnSpc>
            </a:pPr>
            <a:r>
              <a:rPr lang="en" sz="1800" dirty="0">
                <a:latin typeface="Calibri" pitchFamily="34" charset="0"/>
                <a:cs typeface="Calibri" pitchFamily="34" charset="0"/>
              </a:rPr>
              <a:t>Bonds</a:t>
            </a:r>
          </a:p>
          <a:p>
            <a:pPr indent="-237698">
              <a:lnSpc>
                <a:spcPct val="114000"/>
              </a:lnSpc>
            </a:pPr>
            <a:r>
              <a:rPr lang="en" sz="1800" dirty="0">
                <a:latin typeface="Calibri" pitchFamily="34" charset="0"/>
                <a:cs typeface="Calibri" pitchFamily="34" charset="0"/>
              </a:rPr>
              <a:t>Debentures</a:t>
            </a:r>
          </a:p>
          <a:p>
            <a:pPr indent="-237698">
              <a:lnSpc>
                <a:spcPct val="114000"/>
              </a:lnSpc>
            </a:pPr>
            <a:r>
              <a:rPr lang="en" sz="1800" dirty="0">
                <a:latin typeface="Calibri" pitchFamily="34" charset="0"/>
                <a:cs typeface="Calibri" pitchFamily="34" charset="0"/>
              </a:rPr>
              <a:t>MFs and ETFs</a:t>
            </a:r>
          </a:p>
          <a:p>
            <a:pPr indent="-237698">
              <a:lnSpc>
                <a:spcPct val="114000"/>
              </a:lnSpc>
            </a:pPr>
            <a:endParaRPr lang="en" sz="1800" dirty="0">
              <a:latin typeface="Calibri" pitchFamily="34" charset="0"/>
              <a:cs typeface="Calibri" pitchFamily="34" charset="0"/>
            </a:endParaRPr>
          </a:p>
          <a:p>
            <a:pPr indent="-237698">
              <a:lnSpc>
                <a:spcPct val="114000"/>
              </a:lnSpc>
            </a:pPr>
            <a:endParaRPr lang="en" sz="1800" dirty="0">
              <a:latin typeface="Calibri" pitchFamily="34" charset="0"/>
              <a:cs typeface="Calibri" pitchFamily="34" charset="0"/>
            </a:endParaRPr>
          </a:p>
        </p:txBody>
      </p:sp>
      <p:sp>
        <p:nvSpPr>
          <p:cNvPr id="157" name="Shape 157"/>
          <p:cNvSpPr txBox="1">
            <a:spLocks noGrp="1"/>
          </p:cNvSpPr>
          <p:nvPr>
            <p:ph type="body" idx="3"/>
          </p:nvPr>
        </p:nvSpPr>
        <p:spPr>
          <a:xfrm>
            <a:off x="8382581" y="2054673"/>
            <a:ext cx="3111188"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Forex market</a:t>
            </a:r>
          </a:p>
          <a:p>
            <a:pPr indent="-237698">
              <a:lnSpc>
                <a:spcPct val="114000"/>
              </a:lnSpc>
            </a:pPr>
            <a:r>
              <a:rPr lang="en" sz="1800" dirty="0">
                <a:latin typeface="Calibri" pitchFamily="34" charset="0"/>
                <a:cs typeface="Calibri" pitchFamily="34" charset="0"/>
              </a:rPr>
              <a:t>Trading in currecies</a:t>
            </a:r>
          </a:p>
          <a:p>
            <a:pPr indent="-237698">
              <a:lnSpc>
                <a:spcPct val="114000"/>
              </a:lnSpc>
            </a:pPr>
            <a:r>
              <a:rPr lang="en" sz="1800" dirty="0">
                <a:latin typeface="Calibri" pitchFamily="34" charset="0"/>
                <a:cs typeface="Calibri" pitchFamily="34" charset="0"/>
              </a:rPr>
              <a:t>Largest in terms of volume</a:t>
            </a:r>
          </a:p>
          <a:p>
            <a:pPr indent="-237698">
              <a:lnSpc>
                <a:spcPct val="114000"/>
              </a:lnSpc>
            </a:pPr>
            <a:r>
              <a:rPr lang="en" sz="1800" dirty="0">
                <a:latin typeface="Calibri" pitchFamily="34" charset="0"/>
                <a:cs typeface="Calibri" pitchFamily="34" charset="0"/>
              </a:rPr>
              <a:t>Foreign trade </a:t>
            </a:r>
          </a:p>
          <a:p>
            <a:pPr indent="-237698">
              <a:lnSpc>
                <a:spcPct val="114000"/>
              </a:lnSpc>
            </a:pPr>
            <a:r>
              <a:rPr lang="en" sz="1800" dirty="0">
                <a:latin typeface="Calibri" pitchFamily="34" charset="0"/>
                <a:cs typeface="Calibri" pitchFamily="34" charset="0"/>
              </a:rPr>
              <a:t>Hedging</a:t>
            </a:r>
          </a:p>
          <a:p>
            <a:pPr>
              <a:spcBef>
                <a:spcPts val="1561"/>
              </a:spcBef>
              <a:buNone/>
            </a:pPr>
            <a:endParaRPr lang="en" sz="1800" dirty="0">
              <a:latin typeface="Calibri" pitchFamily="34" charset="0"/>
              <a:cs typeface="Calibri" pitchFamily="34" charset="0"/>
            </a:endParaRPr>
          </a:p>
          <a:p>
            <a:pPr>
              <a:spcBef>
                <a:spcPts val="1561"/>
              </a:spcBef>
              <a:buNone/>
            </a:pPr>
            <a:endParaRPr lang="en" sz="1800" dirty="0">
              <a:latin typeface="Calibri" pitchFamily="34" charset="0"/>
              <a:cs typeface="Calibri" pitchFamily="34" charset="0"/>
            </a:endParaRPr>
          </a:p>
          <a:p>
            <a:pPr>
              <a:buNone/>
            </a:pPr>
            <a:endParaRPr sz="180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3012433847"/>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1841187" y="4100569"/>
            <a:ext cx="4566011" cy="1565324"/>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Primary market</a:t>
            </a:r>
          </a:p>
          <a:p>
            <a:pPr>
              <a:buNone/>
            </a:pPr>
            <a:r>
              <a:rPr lang="en" sz="1800" dirty="0">
                <a:latin typeface="Calibri" pitchFamily="34" charset="0"/>
                <a:cs typeface="Calibri" pitchFamily="34" charset="0"/>
              </a:rPr>
              <a:t>The Initial Public Offering (IPO) of stocks, bonds or other securities are done in this market.</a:t>
            </a:r>
          </a:p>
        </p:txBody>
      </p:sp>
      <p:sp>
        <p:nvSpPr>
          <p:cNvPr id="143" name="Shape 143"/>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Stock Exchange</a:t>
            </a:r>
          </a:p>
        </p:txBody>
      </p:sp>
      <p:sp>
        <p:nvSpPr>
          <p:cNvPr id="144" name="Shape 144"/>
          <p:cNvSpPr txBox="1">
            <a:spLocks noGrp="1"/>
          </p:cNvSpPr>
          <p:nvPr>
            <p:ph type="body" idx="2"/>
          </p:nvPr>
        </p:nvSpPr>
        <p:spPr>
          <a:xfrm>
            <a:off x="6682147" y="4100569"/>
            <a:ext cx="4566011" cy="1565324"/>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Secondary market</a:t>
            </a:r>
          </a:p>
          <a:p>
            <a:pPr>
              <a:buNone/>
            </a:pPr>
            <a:r>
              <a:rPr lang="en" sz="1800" dirty="0">
                <a:latin typeface="Calibri" pitchFamily="34" charset="0"/>
                <a:cs typeface="Calibri" pitchFamily="34" charset="0"/>
              </a:rPr>
              <a:t>After the IPO, subsequent trading of securities are done in this market.</a:t>
            </a:r>
          </a:p>
          <a:p>
            <a:pPr>
              <a:buNone/>
            </a:pPr>
            <a:endParaRPr lang="en" sz="1800" dirty="0">
              <a:latin typeface="Calibri" pitchFamily="34" charset="0"/>
              <a:cs typeface="Calibri" pitchFamily="34" charset="0"/>
            </a:endParaRPr>
          </a:p>
        </p:txBody>
      </p:sp>
      <p:grpSp>
        <p:nvGrpSpPr>
          <p:cNvPr id="2" name="Shape 145"/>
          <p:cNvGrpSpPr/>
          <p:nvPr/>
        </p:nvGrpSpPr>
        <p:grpSpPr>
          <a:xfrm>
            <a:off x="1221627" y="1269022"/>
            <a:ext cx="286091" cy="267088"/>
            <a:chOff x="2594050" y="1631825"/>
            <a:chExt cx="439625" cy="439625"/>
          </a:xfrm>
        </p:grpSpPr>
        <p:sp>
          <p:nvSpPr>
            <p:cNvPr id="146" name="Shape 146"/>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7" name="Shape 147"/>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8" name="Shape 148"/>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9" name="Shape 149"/>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0" name="Shape 142"/>
          <p:cNvSpPr txBox="1">
            <a:spLocks/>
          </p:cNvSpPr>
          <p:nvPr/>
        </p:nvSpPr>
        <p:spPr>
          <a:xfrm>
            <a:off x="1828324" y="1778000"/>
            <a:ext cx="9446339" cy="2275840"/>
          </a:xfrm>
          <a:prstGeom prst="rect">
            <a:avLst/>
          </a:prstGeom>
          <a:noFill/>
          <a:ln>
            <a:noFill/>
          </a:ln>
        </p:spPr>
        <p:txBody>
          <a:bodyPr lIns="118823" tIns="118823" rIns="118823" bIns="118823" anchor="t" anchorCtr="0">
            <a:noAutofit/>
          </a:bodyPr>
          <a:lstStyle/>
          <a:p>
            <a:pPr defTabSz="1188478">
              <a:buClr>
                <a:srgbClr val="FFCD00"/>
              </a:buClr>
              <a:buSzPct val="100000"/>
              <a:defRPr/>
            </a:pPr>
            <a:r>
              <a:rPr lang="en" dirty="0">
                <a:latin typeface="Calibri" pitchFamily="34" charset="0"/>
                <a:ea typeface="Quattrocento Sans"/>
                <a:cs typeface="Calibri" pitchFamily="34" charset="0"/>
                <a:sym typeface="Quattrocento Sans"/>
              </a:rPr>
              <a:t>A stock exchange does not own shares. It provides a platform to both buyers and sellers of stocks (also known as shares) bonds and other securities. The prices are governed by the forces of demand and supply. It also facilitates issue and redemption of securities as well as payment of  dividends. </a:t>
            </a:r>
          </a:p>
          <a:p>
            <a:pPr defTabSz="1188478">
              <a:buClr>
                <a:srgbClr val="FFCD00"/>
              </a:buClr>
              <a:buSzPct val="100000"/>
              <a:defRPr/>
            </a:pPr>
            <a:endParaRPr lang="en" baseline="0" dirty="0">
              <a:latin typeface="Calibri" pitchFamily="34" charset="0"/>
              <a:ea typeface="Quattrocento Sans"/>
              <a:cs typeface="Calibri" pitchFamily="34" charset="0"/>
              <a:sym typeface="Quattrocento Sans"/>
            </a:endParaRPr>
          </a:p>
          <a:p>
            <a:pPr lvl="0">
              <a:buClr>
                <a:srgbClr val="FFCD00"/>
              </a:buClr>
              <a:buSzPct val="100000"/>
            </a:pPr>
            <a:r>
              <a:rPr lang="en-US" dirty="0">
                <a:latin typeface="Calibri" pitchFamily="34" charset="0"/>
                <a:ea typeface="Quattrocento Sans"/>
                <a:cs typeface="Calibri" pitchFamily="34" charset="0"/>
                <a:sym typeface="Quattrocento Sans"/>
              </a:rPr>
              <a:t>A stock exchange provides companies with the facility to raise capital for expansion through selling of securities to the investing public.</a:t>
            </a:r>
            <a:endParaRPr lang="en" dirty="0">
              <a:latin typeface="Calibri" pitchFamily="34" charset="0"/>
              <a:ea typeface="Quattrocento Sans"/>
              <a:cs typeface="Calibri" pitchFamily="34" charset="0"/>
              <a:sym typeface="Quattrocento Sans"/>
            </a:endParaRPr>
          </a:p>
        </p:txBody>
      </p:sp>
    </p:spTree>
    <p:extLst>
      <p:ext uri="{BB962C8B-B14F-4D97-AF65-F5344CB8AC3E}">
        <p14:creationId xmlns:p14="http://schemas.microsoft.com/office/powerpoint/2010/main" val="2282047489"/>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What is investing?</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812588" y="2157309"/>
            <a:ext cx="5383398" cy="3180153"/>
          </a:xfrm>
          <a:prstGeom prst="rect">
            <a:avLst/>
          </a:prstGeom>
        </p:spPr>
        <p:txBody>
          <a:bodyPr lIns="118823" tIns="118823" rIns="118823" bIns="118823" anchor="t" anchorCtr="0">
            <a:noAutofit/>
          </a:bodyPr>
          <a:lstStyle/>
          <a:p>
            <a:pPr marL="594241" indent="-297119">
              <a:lnSpc>
                <a:spcPct val="114000"/>
              </a:lnSpc>
              <a:spcBef>
                <a:spcPts val="0"/>
              </a:spcBef>
              <a:spcAft>
                <a:spcPts val="1561"/>
              </a:spcAft>
            </a:pPr>
            <a:r>
              <a:rPr lang="en-US" sz="1800" dirty="0">
                <a:latin typeface="Calibri" pitchFamily="34" charset="0"/>
                <a:cs typeface="Calibri" pitchFamily="34" charset="0"/>
              </a:rPr>
              <a:t>Investing means putting your money to work for you.</a:t>
            </a:r>
          </a:p>
          <a:p>
            <a:pPr marL="594241" indent="-297119">
              <a:lnSpc>
                <a:spcPct val="114000"/>
              </a:lnSpc>
              <a:spcBef>
                <a:spcPts val="0"/>
              </a:spcBef>
              <a:spcAft>
                <a:spcPts val="1561"/>
              </a:spcAft>
            </a:pPr>
            <a:r>
              <a:rPr lang="en-US" sz="1800" dirty="0">
                <a:latin typeface="Calibri" pitchFamily="34" charset="0"/>
                <a:cs typeface="Calibri" pitchFamily="34" charset="0"/>
              </a:rPr>
              <a:t>This includes putting money into stocks, bonds, mutual funds, real estate, gold etc.</a:t>
            </a:r>
          </a:p>
          <a:p>
            <a:pPr marL="594241" indent="-297119">
              <a:lnSpc>
                <a:spcPct val="114000"/>
              </a:lnSpc>
              <a:spcBef>
                <a:spcPts val="0"/>
              </a:spcBef>
              <a:spcAft>
                <a:spcPts val="1561"/>
              </a:spcAft>
            </a:pPr>
            <a:r>
              <a:rPr lang="en-US" sz="1800" dirty="0">
                <a:latin typeface="Calibri" pitchFamily="34" charset="0"/>
                <a:cs typeface="Calibri" pitchFamily="34" charset="0"/>
              </a:rPr>
              <a:t>Investing is not gambling</a:t>
            </a:r>
          </a:p>
          <a:p>
            <a:pPr marL="594241" indent="-297119">
              <a:lnSpc>
                <a:spcPct val="114000"/>
              </a:lnSpc>
              <a:spcBef>
                <a:spcPts val="0"/>
              </a:spcBef>
              <a:spcAft>
                <a:spcPts val="1561"/>
              </a:spcAft>
            </a:pPr>
            <a:r>
              <a:rPr lang="en-US" sz="1800" dirty="0">
                <a:latin typeface="Calibri" pitchFamily="34" charset="0"/>
                <a:cs typeface="Calibri" pitchFamily="34" charset="0"/>
              </a:rPr>
              <a:t>Benefits of investing is reaped if you stay invested for longer term</a:t>
            </a:r>
            <a:endParaRPr sz="1800">
              <a:latin typeface="Calibri" pitchFamily="34" charset="0"/>
              <a:cs typeface="Calibri" pitchFamily="34" charset="0"/>
            </a:endParaRPr>
          </a:p>
        </p:txBody>
      </p:sp>
      <p:pic>
        <p:nvPicPr>
          <p:cNvPr id="13" name="Picture 12" descr="Growing-Money.jpg"/>
          <p:cNvPicPr>
            <a:picLocks noChangeAspect="1"/>
          </p:cNvPicPr>
          <p:nvPr/>
        </p:nvPicPr>
        <p:blipFill>
          <a:blip r:embed="rId3"/>
          <a:srcRect l="31330"/>
          <a:stretch>
            <a:fillRect/>
          </a:stretch>
        </p:blipFill>
        <p:spPr>
          <a:xfrm>
            <a:off x="6297561" y="2062480"/>
            <a:ext cx="5120501" cy="3413760"/>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8351812" cy="1443305"/>
          </a:xfrm>
          <a:prstGeom prst="rect">
            <a:avLst/>
          </a:prstGeom>
        </p:spPr>
        <p:txBody>
          <a:bodyPr lIns="118823" tIns="118823" rIns="118823" bIns="118823" anchor="b" anchorCtr="0">
            <a:noAutofit/>
          </a:bodyPr>
          <a:lstStyle/>
          <a:p>
            <a:r>
              <a:rPr lang="en" dirty="0"/>
              <a:t>Financial Literacy Concepts</a:t>
            </a:r>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Importance of financial literacy, Global and Indian scenario and Core concepts to improve your financial skills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a:solidFill>
                  <a:schemeClr val="dk1"/>
                </a:solidFill>
                <a:latin typeface="Lora"/>
                <a:ea typeface="Lora"/>
                <a:cs typeface="Lora"/>
                <a:sym typeface="Lora"/>
              </a:rPr>
              <a:t>1</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Investment Avenues</a:t>
            </a:r>
          </a:p>
        </p:txBody>
      </p:sp>
      <p:sp>
        <p:nvSpPr>
          <p:cNvPr id="188" name="Shape 188"/>
          <p:cNvSpPr/>
          <p:nvPr/>
        </p:nvSpPr>
        <p:spPr>
          <a:xfrm>
            <a:off x="7821164" y="2278040"/>
            <a:ext cx="3197967" cy="2985547"/>
          </a:xfrm>
          <a:prstGeom prst="ellips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Bonds</a:t>
            </a:r>
            <a:endParaRPr lang="en" sz="1600" dirty="0">
              <a:latin typeface="Calibri" pitchFamily="34" charset="0"/>
              <a:ea typeface="Quattrocento Sans"/>
              <a:cs typeface="Calibri" pitchFamily="34" charset="0"/>
              <a:sym typeface="Quattrocento Sans"/>
            </a:endParaRPr>
          </a:p>
        </p:txBody>
      </p:sp>
      <p:sp>
        <p:nvSpPr>
          <p:cNvPr id="189" name="Shape 189"/>
          <p:cNvSpPr/>
          <p:nvPr/>
        </p:nvSpPr>
        <p:spPr>
          <a:xfrm>
            <a:off x="1726750" y="2281089"/>
            <a:ext cx="3197967" cy="2985547"/>
          </a:xfrm>
          <a:prstGeom prst="ellips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Stocks</a:t>
            </a:r>
            <a:endParaRPr lang="en" sz="1600" dirty="0">
              <a:latin typeface="Calibri" pitchFamily="34" charset="0"/>
              <a:ea typeface="Quattrocento Sans"/>
              <a:cs typeface="Calibri" pitchFamily="34" charset="0"/>
              <a:sym typeface="Quattrocento Sans"/>
            </a:endParaRPr>
          </a:p>
        </p:txBody>
      </p:sp>
      <p:sp>
        <p:nvSpPr>
          <p:cNvPr id="190" name="Shape 190"/>
          <p:cNvSpPr/>
          <p:nvPr/>
        </p:nvSpPr>
        <p:spPr>
          <a:xfrm>
            <a:off x="4773956" y="2281089"/>
            <a:ext cx="3197967" cy="2985547"/>
          </a:xfrm>
          <a:prstGeom prst="ellips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Mutual Funds</a:t>
            </a:r>
            <a:endParaRPr lang="en" sz="1600" dirty="0">
              <a:latin typeface="Calibri" pitchFamily="34" charset="0"/>
              <a:ea typeface="Quattrocento Sans"/>
              <a:cs typeface="Calibri" pitchFamily="34" charset="0"/>
              <a:sym typeface="Quattrocento Sans"/>
            </a:endParaRP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Stocks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252133"/>
            <a:ext cx="5281824" cy="312928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Also known as equity or a share</a:t>
            </a:r>
          </a:p>
          <a:p>
            <a:pPr marL="594241" indent="-297119">
              <a:lnSpc>
                <a:spcPct val="114000"/>
              </a:lnSpc>
              <a:spcBef>
                <a:spcPts val="0"/>
              </a:spcBef>
              <a:spcAft>
                <a:spcPts val="781"/>
              </a:spcAft>
            </a:pPr>
            <a:r>
              <a:rPr lang="en" sz="1800" dirty="0">
                <a:latin typeface="Calibri" pitchFamily="34" charset="0"/>
                <a:cs typeface="Calibri" pitchFamily="34" charset="0"/>
              </a:rPr>
              <a:t>Part ownership in the company</a:t>
            </a:r>
          </a:p>
          <a:p>
            <a:pPr marL="594241" indent="-297119">
              <a:lnSpc>
                <a:spcPct val="114000"/>
              </a:lnSpc>
              <a:spcBef>
                <a:spcPts val="0"/>
              </a:spcBef>
              <a:spcAft>
                <a:spcPts val="781"/>
              </a:spcAft>
            </a:pPr>
            <a:r>
              <a:rPr lang="en" sz="1800" dirty="0">
                <a:latin typeface="Calibri" pitchFamily="34" charset="0"/>
                <a:cs typeface="Calibri" pitchFamily="34" charset="0"/>
              </a:rPr>
              <a:t>Returns in the form of dividends or capital gain</a:t>
            </a:r>
          </a:p>
          <a:p>
            <a:pPr marL="594241" indent="-297119">
              <a:lnSpc>
                <a:spcPct val="114000"/>
              </a:lnSpc>
              <a:spcBef>
                <a:spcPts val="0"/>
              </a:spcBef>
              <a:spcAft>
                <a:spcPts val="781"/>
              </a:spcAft>
            </a:pPr>
            <a:r>
              <a:rPr lang="en" sz="1800" dirty="0">
                <a:latin typeface="Calibri" pitchFamily="34" charset="0"/>
                <a:cs typeface="Calibri" pitchFamily="34" charset="0"/>
              </a:rPr>
              <a:t>Potential for greater returns</a:t>
            </a:r>
          </a:p>
          <a:p>
            <a:pPr marL="594241" indent="-297119">
              <a:lnSpc>
                <a:spcPct val="114000"/>
              </a:lnSpc>
              <a:spcBef>
                <a:spcPts val="0"/>
              </a:spcBef>
              <a:spcAft>
                <a:spcPts val="781"/>
              </a:spcAft>
            </a:pPr>
            <a:r>
              <a:rPr lang="en" sz="1800" dirty="0">
                <a:latin typeface="Calibri" pitchFamily="34" charset="0"/>
                <a:cs typeface="Calibri" pitchFamily="34" charset="0"/>
              </a:rPr>
              <a:t>Risk of </a:t>
            </a:r>
            <a:r>
              <a:rPr lang="en" sz="1800">
                <a:latin typeface="Calibri" pitchFamily="34" charset="0"/>
                <a:cs typeface="Calibri" pitchFamily="34" charset="0"/>
              </a:rPr>
              <a:t>the company </a:t>
            </a:r>
            <a:r>
              <a:rPr lang="en" sz="1800" dirty="0">
                <a:latin typeface="Calibri" pitchFamily="34" charset="0"/>
                <a:cs typeface="Calibri" pitchFamily="34" charset="0"/>
              </a:rPr>
              <a:t>not doing well</a:t>
            </a:r>
          </a:p>
          <a:p>
            <a:pPr marL="594241" indent="-297119">
              <a:lnSpc>
                <a:spcPct val="114000"/>
              </a:lnSpc>
              <a:spcBef>
                <a:spcPts val="0"/>
              </a:spcBef>
              <a:spcAft>
                <a:spcPts val="781"/>
              </a:spcAft>
            </a:pPr>
            <a:r>
              <a:rPr lang="en" sz="1800" dirty="0">
                <a:latin typeface="Calibri" pitchFamily="34" charset="0"/>
                <a:cs typeface="Calibri" pitchFamily="34" charset="0"/>
              </a:rPr>
              <a:t>Price fluctuations (volatility) in short term</a:t>
            </a:r>
          </a:p>
          <a:p>
            <a:pPr>
              <a:spcBef>
                <a:spcPts val="0"/>
              </a:spcBef>
              <a:buNone/>
            </a:pPr>
            <a:endParaRPr sz="1800" dirty="0"/>
          </a:p>
        </p:txBody>
      </p:sp>
      <p:pic>
        <p:nvPicPr>
          <p:cNvPr id="13" name="Picture 12" descr="7419177_s.jpg"/>
          <p:cNvPicPr>
            <a:picLocks noChangeAspect="1"/>
          </p:cNvPicPr>
          <p:nvPr/>
        </p:nvPicPr>
        <p:blipFill>
          <a:blip r:embed="rId3"/>
          <a:stretch>
            <a:fillRect/>
          </a:stretch>
        </p:blipFill>
        <p:spPr>
          <a:xfrm>
            <a:off x="1117323" y="2252133"/>
            <a:ext cx="4824553" cy="3006481"/>
          </a:xfrm>
          <a:prstGeom prst="rect">
            <a:avLst/>
          </a:prstGeom>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How a stock works?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812588" y="2296087"/>
            <a:ext cx="5992839" cy="299050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When you buy a stock, you’re entitled to a small fraction of the assets of that company.</a:t>
            </a:r>
          </a:p>
          <a:p>
            <a:pPr marL="594241" indent="-297119">
              <a:lnSpc>
                <a:spcPct val="114000"/>
              </a:lnSpc>
              <a:spcBef>
                <a:spcPts val="0"/>
              </a:spcBef>
              <a:spcAft>
                <a:spcPts val="781"/>
              </a:spcAft>
            </a:pPr>
            <a:r>
              <a:rPr lang="en-US" sz="1800" dirty="0">
                <a:latin typeface="Calibri" pitchFamily="34" charset="0"/>
                <a:cs typeface="Calibri" pitchFamily="34" charset="0"/>
              </a:rPr>
              <a:t>The value of the stock is set by many people trading it in an open market—a stock exchange. </a:t>
            </a:r>
          </a:p>
          <a:p>
            <a:pPr marL="594241" indent="-297119">
              <a:lnSpc>
                <a:spcPct val="114000"/>
              </a:lnSpc>
              <a:spcBef>
                <a:spcPts val="0"/>
              </a:spcBef>
              <a:spcAft>
                <a:spcPts val="781"/>
              </a:spcAft>
            </a:pPr>
            <a:r>
              <a:rPr lang="en-US" sz="1800" dirty="0">
                <a:latin typeface="Calibri" pitchFamily="34" charset="0"/>
                <a:cs typeface="Calibri" pitchFamily="34" charset="0"/>
              </a:rPr>
              <a:t>The price of a stock fluctuates according to supply and demand, with many factors influencing these two. </a:t>
            </a:r>
          </a:p>
          <a:p>
            <a:pPr marL="594241" indent="-297119">
              <a:lnSpc>
                <a:spcPct val="114000"/>
              </a:lnSpc>
              <a:spcBef>
                <a:spcPts val="0"/>
              </a:spcBef>
              <a:spcAft>
                <a:spcPts val="781"/>
              </a:spcAft>
            </a:pPr>
            <a:r>
              <a:rPr lang="en-US" sz="1800" dirty="0">
                <a:latin typeface="Calibri" pitchFamily="34" charset="0"/>
                <a:cs typeface="Calibri" pitchFamily="34" charset="0"/>
              </a:rPr>
              <a:t>Because so many companies sell stock, the stock market is a very accessible way to invest. </a:t>
            </a:r>
            <a:endParaRPr sz="1800" dirty="0">
              <a:latin typeface="Calibri" pitchFamily="34" charset="0"/>
              <a:cs typeface="Calibri" pitchFamily="34" charset="0"/>
            </a:endParaRPr>
          </a:p>
        </p:txBody>
      </p:sp>
      <p:pic>
        <p:nvPicPr>
          <p:cNvPr id="14" name="Picture 13" descr="bse-sensex-heena-kh-L.jpg"/>
          <p:cNvPicPr>
            <a:picLocks noChangeAspect="1"/>
          </p:cNvPicPr>
          <p:nvPr/>
        </p:nvPicPr>
        <p:blipFill>
          <a:blip r:embed="rId3"/>
          <a:srcRect l="11574" r="5093"/>
          <a:stretch>
            <a:fillRect/>
          </a:stretch>
        </p:blipFill>
        <p:spPr>
          <a:xfrm>
            <a:off x="6754642" y="2365925"/>
            <a:ext cx="4418449" cy="3299968"/>
          </a:xfrm>
          <a:prstGeom prst="rect">
            <a:avLst/>
          </a:prstGeom>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Safeguards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789692" y="2441787"/>
            <a:ext cx="5281824" cy="256032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Diversify (company, sector, etc.)</a:t>
            </a:r>
          </a:p>
          <a:p>
            <a:pPr marL="594241" indent="-297119">
              <a:lnSpc>
                <a:spcPct val="114000"/>
              </a:lnSpc>
              <a:spcBef>
                <a:spcPts val="0"/>
              </a:spcBef>
              <a:spcAft>
                <a:spcPts val="781"/>
              </a:spcAft>
            </a:pPr>
            <a:r>
              <a:rPr lang="en" sz="1800" dirty="0">
                <a:latin typeface="Calibri" pitchFamily="34" charset="0"/>
                <a:cs typeface="Calibri" pitchFamily="34" charset="0"/>
              </a:rPr>
              <a:t>Evaluate and analyze to find a good stock</a:t>
            </a:r>
          </a:p>
          <a:p>
            <a:pPr marL="594241" indent="-297119">
              <a:lnSpc>
                <a:spcPct val="114000"/>
              </a:lnSpc>
              <a:spcBef>
                <a:spcPts val="0"/>
              </a:spcBef>
              <a:spcAft>
                <a:spcPts val="781"/>
              </a:spcAft>
            </a:pPr>
            <a:r>
              <a:rPr lang="en" sz="1800" dirty="0">
                <a:latin typeface="Calibri" pitchFamily="34" charset="0"/>
                <a:cs typeface="Calibri" pitchFamily="34" charset="0"/>
              </a:rPr>
              <a:t>Understand the stock you are investing in</a:t>
            </a:r>
          </a:p>
          <a:p>
            <a:pPr marL="594241" indent="-297119">
              <a:lnSpc>
                <a:spcPct val="114000"/>
              </a:lnSpc>
              <a:spcBef>
                <a:spcPts val="0"/>
              </a:spcBef>
              <a:spcAft>
                <a:spcPts val="781"/>
              </a:spcAft>
            </a:pPr>
            <a:r>
              <a:rPr lang="en" sz="1800" dirty="0">
                <a:latin typeface="Calibri" pitchFamily="34" charset="0"/>
                <a:cs typeface="Calibri" pitchFamily="34" charset="0"/>
              </a:rPr>
              <a:t>Take professional help</a:t>
            </a:r>
          </a:p>
          <a:p>
            <a:pPr marL="594241" indent="-297119">
              <a:lnSpc>
                <a:spcPct val="114000"/>
              </a:lnSpc>
              <a:spcBef>
                <a:spcPts val="0"/>
              </a:spcBef>
              <a:spcAft>
                <a:spcPts val="781"/>
              </a:spcAft>
            </a:pPr>
            <a:r>
              <a:rPr lang="en" sz="1800" dirty="0">
                <a:latin typeface="Calibri" pitchFamily="34" charset="0"/>
                <a:cs typeface="Calibri" pitchFamily="34" charset="0"/>
              </a:rPr>
              <a:t>Invest in stocks via Mutual Fund</a:t>
            </a:r>
          </a:p>
          <a:p>
            <a:pPr marL="594241" indent="-297119">
              <a:lnSpc>
                <a:spcPct val="114000"/>
              </a:lnSpc>
              <a:spcBef>
                <a:spcPts val="0"/>
              </a:spcBef>
              <a:spcAft>
                <a:spcPts val="781"/>
              </a:spcAft>
            </a:pPr>
            <a:r>
              <a:rPr lang="en" sz="1800" dirty="0">
                <a:latin typeface="Calibri" pitchFamily="34" charset="0"/>
                <a:cs typeface="Calibri" pitchFamily="34" charset="0"/>
              </a:rPr>
              <a:t>Invest with proper knowledge</a:t>
            </a:r>
          </a:p>
          <a:p>
            <a:pPr>
              <a:spcBef>
                <a:spcPts val="0"/>
              </a:spcBef>
              <a:buNone/>
            </a:pPr>
            <a:endParaRPr sz="1800"/>
          </a:p>
        </p:txBody>
      </p:sp>
      <p:pic>
        <p:nvPicPr>
          <p:cNvPr id="14" name="Picture 13" descr="2697.jpg"/>
          <p:cNvPicPr>
            <a:picLocks noChangeAspect="1"/>
          </p:cNvPicPr>
          <p:nvPr/>
        </p:nvPicPr>
        <p:blipFill>
          <a:blip r:embed="rId3"/>
          <a:stretch>
            <a:fillRect/>
          </a:stretch>
        </p:blipFill>
        <p:spPr>
          <a:xfrm>
            <a:off x="1218883" y="2157320"/>
            <a:ext cx="4443842" cy="3117427"/>
          </a:xfrm>
          <a:prstGeom prst="rect">
            <a:avLst/>
          </a:prstGeom>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95" y="1408370"/>
            <a:ext cx="2750209" cy="6284"/>
          </a:xfrm>
          <a:prstGeom prst="straightConnector1">
            <a:avLst/>
          </a:prstGeom>
          <a:noFill/>
          <a:ln w="9525" cap="flat" cmpd="sng">
            <a:solidFill>
              <a:srgbClr val="CCCCCC"/>
            </a:solidFill>
            <a:prstDash val="solid"/>
            <a:round/>
            <a:headEnd type="none" w="lg" len="lg"/>
            <a:tailEnd type="none" w="lg" len="lg"/>
          </a:ln>
        </p:spPr>
      </p:cxnSp>
      <p:sp>
        <p:nvSpPr>
          <p:cNvPr id="167" name="Shape 167"/>
          <p:cNvSpPr txBox="1">
            <a:spLocks noGrp="1"/>
          </p:cNvSpPr>
          <p:nvPr>
            <p:ph type="body" idx="4294967295"/>
          </p:nvPr>
        </p:nvSpPr>
        <p:spPr>
          <a:xfrm>
            <a:off x="6500707" y="1967666"/>
            <a:ext cx="4773956" cy="3673599"/>
          </a:xfrm>
          <a:prstGeom prst="rect">
            <a:avLst/>
          </a:prstGeom>
        </p:spPr>
        <p:txBody>
          <a:bodyPr lIns="118823" tIns="118823" rIns="118823" bIns="118823" anchor="ctr" anchorCtr="0">
            <a:noAutofit/>
          </a:bodyPr>
          <a:lstStyle/>
          <a:p>
            <a:pPr>
              <a:spcBef>
                <a:spcPts val="0"/>
              </a:spcBef>
              <a:buClr>
                <a:schemeClr val="dk1"/>
              </a:buClr>
              <a:buSzPct val="55000"/>
              <a:buNone/>
            </a:pPr>
            <a:r>
              <a:rPr lang="en" sz="2600" dirty="0"/>
              <a:t>It is a convenient way through which one can invest in most types of assets like stocks, bonds, real easte, gold, etc. </a:t>
            </a:r>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pic>
        <p:nvPicPr>
          <p:cNvPr id="13" name="Picture 12" descr="UTI-ad.png"/>
          <p:cNvPicPr>
            <a:picLocks noChangeAspect="1"/>
          </p:cNvPicPr>
          <p:nvPr/>
        </p:nvPicPr>
        <p:blipFill>
          <a:blip r:embed="rId3"/>
          <a:stretch>
            <a:fillRect/>
          </a:stretch>
        </p:blipFill>
        <p:spPr>
          <a:xfrm>
            <a:off x="900707" y="2195237"/>
            <a:ext cx="5092134" cy="3186176"/>
          </a:xfrm>
          <a:prstGeom prst="rect">
            <a:avLst/>
          </a:prstGeom>
        </p:spPr>
      </p:pic>
      <p:grpSp>
        <p:nvGrpSpPr>
          <p:cNvPr id="12" name="Shape 77"/>
          <p:cNvGrpSpPr/>
          <p:nvPr/>
        </p:nvGrpSpPr>
        <p:grpSpPr>
          <a:xfrm>
            <a:off x="1021345" y="1065951"/>
            <a:ext cx="609600" cy="609599"/>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 name="Rectangle 3"/>
          <p:cNvSpPr/>
          <p:nvPr/>
        </p:nvSpPr>
        <p:spPr>
          <a:xfrm>
            <a:off x="2741612" y="1187976"/>
            <a:ext cx="2438400" cy="446266"/>
          </a:xfrm>
          <a:prstGeom prst="rect">
            <a:avLst/>
          </a:prstGeom>
        </p:spPr>
        <p:txBody>
          <a:bodyPr wrap="square" lIns="91348" tIns="45674" rIns="91348" bIns="45674">
            <a:spAutoFit/>
          </a:bodyPr>
          <a:lstStyle/>
          <a:p>
            <a:r>
              <a:rPr lang="en" sz="2300" b="1" dirty="0">
                <a:solidFill>
                  <a:schemeClr val="dk1"/>
                </a:solidFill>
                <a:highlight>
                  <a:srgbClr val="FFCD00"/>
                </a:highlight>
                <a:latin typeface="Lora"/>
                <a:ea typeface="Lora"/>
                <a:cs typeface="Lora"/>
                <a:sym typeface="Lora"/>
              </a:rPr>
              <a:t>Mutual Fund</a:t>
            </a:r>
            <a:r>
              <a:rPr lang="en" sz="2300" dirty="0"/>
              <a:t> </a:t>
            </a:r>
            <a:endParaRPr lang="en-IN" sz="2300" dirty="0"/>
          </a:p>
        </p:txBody>
      </p:sp>
      <p:cxnSp>
        <p:nvCxnSpPr>
          <p:cNvPr id="19" name="Shape 168"/>
          <p:cNvCxnSpPr/>
          <p:nvPr/>
        </p:nvCxnSpPr>
        <p:spPr>
          <a:xfrm flipV="1">
            <a:off x="4722812" y="1408369"/>
            <a:ext cx="7466013" cy="11738"/>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Why Mutual Funds?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47" name="Diagram 46"/>
          <p:cNvGraphicFramePr/>
          <p:nvPr>
            <p:extLst>
              <p:ext uri="{D42A27DB-BD31-4B8C-83A1-F6EECF244321}">
                <p14:modId xmlns:p14="http://schemas.microsoft.com/office/powerpoint/2010/main" val="1209997206"/>
              </p:ext>
            </p:extLst>
          </p:nvPr>
        </p:nvGraphicFramePr>
        <p:xfrm>
          <a:off x="2260071" y="1398693"/>
          <a:ext cx="8025341" cy="424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Mutual Fund Operations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3" name="Picture 12" descr="mutual-fund-1.png"/>
          <p:cNvPicPr>
            <a:picLocks noChangeAspect="1"/>
          </p:cNvPicPr>
          <p:nvPr/>
        </p:nvPicPr>
        <p:blipFill>
          <a:blip r:embed="rId3"/>
          <a:stretch>
            <a:fillRect/>
          </a:stretch>
        </p:blipFill>
        <p:spPr>
          <a:xfrm>
            <a:off x="3555074" y="1303867"/>
            <a:ext cx="4875530" cy="4551680"/>
          </a:xfrm>
          <a:prstGeom prst="rect">
            <a:avLst/>
          </a:prstGeom>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AC76354-7DA4-408E-BDCA-D174050C672B}"/>
              </a:ext>
            </a:extLst>
          </p:cNvPr>
          <p:cNvSpPr/>
          <p:nvPr/>
        </p:nvSpPr>
        <p:spPr>
          <a:xfrm>
            <a:off x="7588185" y="2374079"/>
            <a:ext cx="1651615" cy="942137"/>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493" b="1" dirty="0">
                <a:solidFill>
                  <a:prstClr val="white"/>
                </a:solidFill>
                <a:latin typeface="Arial Black" panose="020B0A04020102020204" pitchFamily="34" charset="0"/>
              </a:rPr>
              <a:t>Asset Management</a:t>
            </a:r>
          </a:p>
          <a:p>
            <a:pPr algn="ctr" defTabSz="853410"/>
            <a:r>
              <a:rPr lang="en-IN" sz="1493" b="1" dirty="0">
                <a:solidFill>
                  <a:prstClr val="white"/>
                </a:solidFill>
                <a:latin typeface="Arial Black" panose="020B0A04020102020204" pitchFamily="34" charset="0"/>
              </a:rPr>
              <a:t>Company</a:t>
            </a:r>
          </a:p>
        </p:txBody>
      </p:sp>
      <p:sp>
        <p:nvSpPr>
          <p:cNvPr id="7" name="Rectangle: Rounded Corners 6">
            <a:extLst>
              <a:ext uri="{FF2B5EF4-FFF2-40B4-BE49-F238E27FC236}">
                <a16:creationId xmlns="" xmlns:a16="http://schemas.microsoft.com/office/drawing/2014/main" id="{EF575E1A-41C6-4960-B9E9-C7F0DA4850F8}"/>
              </a:ext>
            </a:extLst>
          </p:cNvPr>
          <p:cNvSpPr/>
          <p:nvPr/>
        </p:nvSpPr>
        <p:spPr>
          <a:xfrm>
            <a:off x="4246743" y="2382656"/>
            <a:ext cx="2278685"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Mutual Fund</a:t>
            </a:r>
          </a:p>
        </p:txBody>
      </p:sp>
      <p:sp>
        <p:nvSpPr>
          <p:cNvPr id="8" name="Rectangle: Rounded Corners 7">
            <a:extLst>
              <a:ext uri="{FF2B5EF4-FFF2-40B4-BE49-F238E27FC236}">
                <a16:creationId xmlns="" xmlns:a16="http://schemas.microsoft.com/office/drawing/2014/main" id="{F567039D-65DA-49D0-B592-21DE4B9143AB}"/>
              </a:ext>
            </a:extLst>
          </p:cNvPr>
          <p:cNvSpPr/>
          <p:nvPr/>
        </p:nvSpPr>
        <p:spPr>
          <a:xfrm>
            <a:off x="6750759" y="1191502"/>
            <a:ext cx="1674851"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Trustees</a:t>
            </a:r>
          </a:p>
        </p:txBody>
      </p:sp>
      <p:sp>
        <p:nvSpPr>
          <p:cNvPr id="9" name="Rectangle: Rounded Corners 8">
            <a:extLst>
              <a:ext uri="{FF2B5EF4-FFF2-40B4-BE49-F238E27FC236}">
                <a16:creationId xmlns="" xmlns:a16="http://schemas.microsoft.com/office/drawing/2014/main" id="{C5986821-575E-429A-9358-34A2BD504135}"/>
              </a:ext>
            </a:extLst>
          </p:cNvPr>
          <p:cNvSpPr/>
          <p:nvPr/>
        </p:nvSpPr>
        <p:spPr>
          <a:xfrm>
            <a:off x="2790059" y="1120939"/>
            <a:ext cx="1467319"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defRPr/>
            </a:pPr>
            <a:r>
              <a:rPr lang="en-IN" sz="1680" b="1" dirty="0">
                <a:solidFill>
                  <a:prstClr val="white"/>
                </a:solidFill>
                <a:latin typeface="Arial Black" panose="020B0A04020102020204" pitchFamily="34" charset="0"/>
              </a:rPr>
              <a:t>Sponsors</a:t>
            </a:r>
          </a:p>
        </p:txBody>
      </p:sp>
      <p:sp>
        <p:nvSpPr>
          <p:cNvPr id="10" name="Rectangle: Rounded Corners 9">
            <a:extLst>
              <a:ext uri="{FF2B5EF4-FFF2-40B4-BE49-F238E27FC236}">
                <a16:creationId xmlns="" xmlns:a16="http://schemas.microsoft.com/office/drawing/2014/main" id="{42D32510-9CBC-4421-B479-DFE432382061}"/>
              </a:ext>
            </a:extLst>
          </p:cNvPr>
          <p:cNvSpPr/>
          <p:nvPr/>
        </p:nvSpPr>
        <p:spPr>
          <a:xfrm>
            <a:off x="4685746" y="3420384"/>
            <a:ext cx="1708609" cy="541167"/>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Custodian</a:t>
            </a:r>
          </a:p>
        </p:txBody>
      </p:sp>
      <p:sp>
        <p:nvSpPr>
          <p:cNvPr id="11" name="Rectangle: Rounded Corners 10">
            <a:extLst>
              <a:ext uri="{FF2B5EF4-FFF2-40B4-BE49-F238E27FC236}">
                <a16:creationId xmlns="" xmlns:a16="http://schemas.microsoft.com/office/drawing/2014/main" id="{01DFE466-AC0A-42C1-A084-64E635B922B8}"/>
              </a:ext>
            </a:extLst>
          </p:cNvPr>
          <p:cNvSpPr/>
          <p:nvPr/>
        </p:nvSpPr>
        <p:spPr>
          <a:xfrm>
            <a:off x="8733532" y="4562604"/>
            <a:ext cx="1467319" cy="776595"/>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Registrar &amp; Transfer Agency</a:t>
            </a:r>
          </a:p>
        </p:txBody>
      </p:sp>
      <p:cxnSp>
        <p:nvCxnSpPr>
          <p:cNvPr id="29" name="Straight Arrow Connector 28">
            <a:extLst>
              <a:ext uri="{FF2B5EF4-FFF2-40B4-BE49-F238E27FC236}">
                <a16:creationId xmlns="" xmlns:a16="http://schemas.microsoft.com/office/drawing/2014/main" id="{8248153E-24FD-4B77-BAEE-A5DD648198DC}"/>
              </a:ext>
            </a:extLst>
          </p:cNvPr>
          <p:cNvCxnSpPr>
            <a:cxnSpLocks/>
            <a:endCxn id="8" idx="1"/>
          </p:cNvCxnSpPr>
          <p:nvPr/>
        </p:nvCxnSpPr>
        <p:spPr>
          <a:xfrm>
            <a:off x="4246745" y="1513016"/>
            <a:ext cx="2504015" cy="22925"/>
          </a:xfrm>
          <a:prstGeom prst="straightConnector1">
            <a:avLst/>
          </a:prstGeom>
          <a:ln w="28575">
            <a:solidFill>
              <a:srgbClr val="00B0F0"/>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63" name="Straight Arrow Connector 19462">
            <a:extLst>
              <a:ext uri="{FF2B5EF4-FFF2-40B4-BE49-F238E27FC236}">
                <a16:creationId xmlns="" xmlns:a16="http://schemas.microsoft.com/office/drawing/2014/main" id="{3946C94B-B5CD-4871-8C37-2E3D830A0F1E}"/>
              </a:ext>
            </a:extLst>
          </p:cNvPr>
          <p:cNvCxnSpPr>
            <a:cxnSpLocks/>
          </p:cNvCxnSpPr>
          <p:nvPr/>
        </p:nvCxnSpPr>
        <p:spPr>
          <a:xfrm>
            <a:off x="5442284" y="1555684"/>
            <a:ext cx="0" cy="826971"/>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9465" name="Rectangle 19464">
            <a:extLst>
              <a:ext uri="{FF2B5EF4-FFF2-40B4-BE49-F238E27FC236}">
                <a16:creationId xmlns="" xmlns:a16="http://schemas.microsoft.com/office/drawing/2014/main" id="{195FE93B-695B-4B1E-9178-69FB4ED57539}"/>
              </a:ext>
            </a:extLst>
          </p:cNvPr>
          <p:cNvSpPr/>
          <p:nvPr/>
        </p:nvSpPr>
        <p:spPr>
          <a:xfrm>
            <a:off x="4197298" y="1177481"/>
            <a:ext cx="2377575" cy="609398"/>
          </a:xfrm>
          <a:prstGeom prst="rect">
            <a:avLst/>
          </a:prstGeom>
        </p:spPr>
        <p:txBody>
          <a:bodyPr wrap="none">
            <a:spAutoFit/>
          </a:bodyPr>
          <a:lstStyle/>
          <a:p>
            <a:pPr algn="ctr"/>
            <a:r>
              <a:rPr lang="en-US" sz="1680" b="1" dirty="0">
                <a:solidFill>
                  <a:srgbClr val="00B050"/>
                </a:solidFill>
                <a:ea typeface="Tahoma" pitchFamily="34" charset="0"/>
                <a:cs typeface="Tahoma" pitchFamily="34" charset="0"/>
              </a:rPr>
              <a:t>Execute a Trust Deed</a:t>
            </a:r>
          </a:p>
          <a:p>
            <a:pPr algn="ctr"/>
            <a:r>
              <a:rPr lang="en-US" sz="1680" b="1" dirty="0">
                <a:solidFill>
                  <a:srgbClr val="00B050"/>
                </a:solidFill>
                <a:ea typeface="Tahoma" pitchFamily="34" charset="0"/>
                <a:cs typeface="Tahoma" pitchFamily="34" charset="0"/>
              </a:rPr>
              <a:t> to form a trust </a:t>
            </a:r>
            <a:endParaRPr lang="en-IN" sz="1680" b="1" dirty="0">
              <a:solidFill>
                <a:srgbClr val="00B050"/>
              </a:solidFill>
            </a:endParaRPr>
          </a:p>
        </p:txBody>
      </p:sp>
      <p:cxnSp>
        <p:nvCxnSpPr>
          <p:cNvPr id="19468" name="Straight Arrow Connector 19467">
            <a:extLst>
              <a:ext uri="{FF2B5EF4-FFF2-40B4-BE49-F238E27FC236}">
                <a16:creationId xmlns="" xmlns:a16="http://schemas.microsoft.com/office/drawing/2014/main" id="{A6D096A2-EE20-4DBE-8CC0-FDB5073A0341}"/>
              </a:ext>
            </a:extLst>
          </p:cNvPr>
          <p:cNvCxnSpPr>
            <a:cxnSpLocks/>
          </p:cNvCxnSpPr>
          <p:nvPr/>
        </p:nvCxnSpPr>
        <p:spPr>
          <a:xfrm flipH="1">
            <a:off x="8425609" y="1865872"/>
            <a:ext cx="1" cy="508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474" name="Straight Arrow Connector 19473">
            <a:extLst>
              <a:ext uri="{FF2B5EF4-FFF2-40B4-BE49-F238E27FC236}">
                <a16:creationId xmlns="" xmlns:a16="http://schemas.microsoft.com/office/drawing/2014/main" id="{19B1F1D6-DE74-4140-8699-4822DB06C6B1}"/>
              </a:ext>
            </a:extLst>
          </p:cNvPr>
          <p:cNvCxnSpPr>
            <a:cxnSpLocks/>
          </p:cNvCxnSpPr>
          <p:nvPr/>
        </p:nvCxnSpPr>
        <p:spPr>
          <a:xfrm>
            <a:off x="6525428" y="2845147"/>
            <a:ext cx="1061863" cy="0"/>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77" name="Connector: Elbow 19476">
            <a:extLst>
              <a:ext uri="{FF2B5EF4-FFF2-40B4-BE49-F238E27FC236}">
                <a16:creationId xmlns="" xmlns:a16="http://schemas.microsoft.com/office/drawing/2014/main" id="{925D2665-3C04-4313-94DE-BA507EB085DD}"/>
              </a:ext>
            </a:extLst>
          </p:cNvPr>
          <p:cNvCxnSpPr>
            <a:cxnSpLocks/>
          </p:cNvCxnSpPr>
          <p:nvPr/>
        </p:nvCxnSpPr>
        <p:spPr>
          <a:xfrm rot="5400000">
            <a:off x="5978893" y="2299299"/>
            <a:ext cx="1749477" cy="91855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Rectangle: Rounded Corners 55">
            <a:extLst>
              <a:ext uri="{FF2B5EF4-FFF2-40B4-BE49-F238E27FC236}">
                <a16:creationId xmlns="" xmlns:a16="http://schemas.microsoft.com/office/drawing/2014/main" id="{AF413BA9-E05D-420A-AA96-BFC2FC1BF026}"/>
              </a:ext>
            </a:extLst>
          </p:cNvPr>
          <p:cNvSpPr/>
          <p:nvPr/>
        </p:nvSpPr>
        <p:spPr>
          <a:xfrm>
            <a:off x="7069487" y="4582669"/>
            <a:ext cx="1467319" cy="776595"/>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Fund Accountants</a:t>
            </a:r>
          </a:p>
        </p:txBody>
      </p:sp>
      <p:sp>
        <p:nvSpPr>
          <p:cNvPr id="57" name="Rectangle: Rounded Corners 56">
            <a:extLst>
              <a:ext uri="{FF2B5EF4-FFF2-40B4-BE49-F238E27FC236}">
                <a16:creationId xmlns="" xmlns:a16="http://schemas.microsoft.com/office/drawing/2014/main" id="{2D322F63-E5D9-428F-98D2-E393C2B64026}"/>
              </a:ext>
            </a:extLst>
          </p:cNvPr>
          <p:cNvSpPr/>
          <p:nvPr/>
        </p:nvSpPr>
        <p:spPr>
          <a:xfrm>
            <a:off x="2918360" y="4582669"/>
            <a:ext cx="1467319" cy="70599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Agents/</a:t>
            </a:r>
          </a:p>
          <a:p>
            <a:pPr algn="ctr" defTabSz="853410"/>
            <a:r>
              <a:rPr lang="en-IN" sz="1307" b="1" dirty="0">
                <a:solidFill>
                  <a:prstClr val="white"/>
                </a:solidFill>
                <a:latin typeface="Arial Black" panose="020B0A04020102020204" pitchFamily="34" charset="0"/>
              </a:rPr>
              <a:t>Distributors</a:t>
            </a:r>
          </a:p>
        </p:txBody>
      </p:sp>
      <p:sp>
        <p:nvSpPr>
          <p:cNvPr id="58" name="Rectangle: Rounded Corners 57">
            <a:extLst>
              <a:ext uri="{FF2B5EF4-FFF2-40B4-BE49-F238E27FC236}">
                <a16:creationId xmlns="" xmlns:a16="http://schemas.microsoft.com/office/drawing/2014/main" id="{12C1C64D-2E3A-4C42-8D58-23E0B6DE2136}"/>
              </a:ext>
            </a:extLst>
          </p:cNvPr>
          <p:cNvSpPr/>
          <p:nvPr/>
        </p:nvSpPr>
        <p:spPr>
          <a:xfrm>
            <a:off x="5168129" y="4633203"/>
            <a:ext cx="1467319" cy="70599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Bankers</a:t>
            </a:r>
          </a:p>
        </p:txBody>
      </p:sp>
      <p:cxnSp>
        <p:nvCxnSpPr>
          <p:cNvPr id="19481" name="Connector: Elbow 19480">
            <a:extLst>
              <a:ext uri="{FF2B5EF4-FFF2-40B4-BE49-F238E27FC236}">
                <a16:creationId xmlns="" xmlns:a16="http://schemas.microsoft.com/office/drawing/2014/main" id="{00D7FFEE-4DD0-4D3A-84A9-4A2F980E5446}"/>
              </a:ext>
            </a:extLst>
          </p:cNvPr>
          <p:cNvCxnSpPr>
            <a:cxnSpLocks/>
            <a:stCxn id="6" idx="3"/>
          </p:cNvCxnSpPr>
          <p:nvPr/>
        </p:nvCxnSpPr>
        <p:spPr>
          <a:xfrm>
            <a:off x="9239798" y="2845147"/>
            <a:ext cx="366875" cy="171745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 xmlns:a16="http://schemas.microsoft.com/office/drawing/2014/main" id="{5C55506D-250D-47E0-AFAD-0BDA0509FC5E}"/>
              </a:ext>
            </a:extLst>
          </p:cNvPr>
          <p:cNvCxnSpPr>
            <a:cxnSpLocks/>
          </p:cNvCxnSpPr>
          <p:nvPr/>
        </p:nvCxnSpPr>
        <p:spPr>
          <a:xfrm rot="5400000">
            <a:off x="7650614" y="3693215"/>
            <a:ext cx="1222176" cy="556740"/>
          </a:xfrm>
          <a:prstGeom prst="bentConnector3">
            <a:avLst>
              <a:gd name="adj1" fmla="val 6611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28763B3C-E70E-4FB5-99BC-DF7A7AABC10C}"/>
              </a:ext>
            </a:extLst>
          </p:cNvPr>
          <p:cNvCxnSpPr/>
          <p:nvPr/>
        </p:nvCxnSpPr>
        <p:spPr>
          <a:xfrm flipH="1">
            <a:off x="3454196" y="4162159"/>
            <a:ext cx="453874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94" name="Straight Arrow Connector 19493">
            <a:extLst>
              <a:ext uri="{FF2B5EF4-FFF2-40B4-BE49-F238E27FC236}">
                <a16:creationId xmlns="" xmlns:a16="http://schemas.microsoft.com/office/drawing/2014/main" id="{018168A9-83D0-46D4-ADB9-2ACF211F8E56}"/>
              </a:ext>
            </a:extLst>
          </p:cNvPr>
          <p:cNvCxnSpPr>
            <a:cxnSpLocks/>
          </p:cNvCxnSpPr>
          <p:nvPr/>
        </p:nvCxnSpPr>
        <p:spPr>
          <a:xfrm>
            <a:off x="5901789" y="4162159"/>
            <a:ext cx="0" cy="468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 xmlns:a16="http://schemas.microsoft.com/office/drawing/2014/main" id="{FF9CAD23-A09A-4EA8-988D-F6F9BBE359B6}"/>
              </a:ext>
            </a:extLst>
          </p:cNvPr>
          <p:cNvCxnSpPr>
            <a:cxnSpLocks/>
          </p:cNvCxnSpPr>
          <p:nvPr/>
        </p:nvCxnSpPr>
        <p:spPr>
          <a:xfrm>
            <a:off x="3455293" y="4162159"/>
            <a:ext cx="0" cy="4004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502" name="Rectangle 19501">
            <a:extLst>
              <a:ext uri="{FF2B5EF4-FFF2-40B4-BE49-F238E27FC236}">
                <a16:creationId xmlns="" xmlns:a16="http://schemas.microsoft.com/office/drawing/2014/main" id="{92B1140E-1A1F-4ADC-85B1-0B9E443F0CDD}"/>
              </a:ext>
            </a:extLst>
          </p:cNvPr>
          <p:cNvSpPr/>
          <p:nvPr/>
        </p:nvSpPr>
        <p:spPr>
          <a:xfrm>
            <a:off x="6503531" y="2414153"/>
            <a:ext cx="1103036" cy="1098058"/>
          </a:xfrm>
          <a:prstGeom prst="rect">
            <a:avLst/>
          </a:prstGeom>
        </p:spPr>
        <p:txBody>
          <a:bodyPr wrap="square">
            <a:spAutoFit/>
          </a:bodyPr>
          <a:lstStyle/>
          <a:p>
            <a:pPr algn="ctr"/>
            <a:r>
              <a:rPr lang="en-IN" sz="1307" b="1" i="1" dirty="0">
                <a:solidFill>
                  <a:srgbClr val="00B050"/>
                </a:solidFill>
                <a:latin typeface="Times New Roman" panose="02020603050405020304" pitchFamily="18" charset="0"/>
                <a:cs typeface="Times New Roman" panose="02020603050405020304" pitchFamily="18" charset="0"/>
              </a:rPr>
              <a:t>Investment Management &amp; Day-to-day Operations</a:t>
            </a:r>
          </a:p>
        </p:txBody>
      </p:sp>
      <p:sp>
        <p:nvSpPr>
          <p:cNvPr id="19503" name="Oval 19502">
            <a:extLst>
              <a:ext uri="{FF2B5EF4-FFF2-40B4-BE49-F238E27FC236}">
                <a16:creationId xmlns="" xmlns:a16="http://schemas.microsoft.com/office/drawing/2014/main" id="{2345874F-3B4D-42CF-B4AD-0784514BF034}"/>
              </a:ext>
            </a:extLst>
          </p:cNvPr>
          <p:cNvSpPr/>
          <p:nvPr/>
        </p:nvSpPr>
        <p:spPr>
          <a:xfrm>
            <a:off x="2075603" y="2209050"/>
            <a:ext cx="1457199" cy="1312051"/>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IN" sz="1680" dirty="0">
                <a:solidFill>
                  <a:prstClr val="white"/>
                </a:solidFill>
              </a:rPr>
              <a:t>Investors</a:t>
            </a:r>
          </a:p>
        </p:txBody>
      </p:sp>
      <p:cxnSp>
        <p:nvCxnSpPr>
          <p:cNvPr id="19505" name="Straight Arrow Connector 19504">
            <a:extLst>
              <a:ext uri="{FF2B5EF4-FFF2-40B4-BE49-F238E27FC236}">
                <a16:creationId xmlns="" xmlns:a16="http://schemas.microsoft.com/office/drawing/2014/main" id="{E5630722-E1F0-4FC7-A34F-D4D2E7CF1C5D}"/>
              </a:ext>
            </a:extLst>
          </p:cNvPr>
          <p:cNvCxnSpPr>
            <a:cxnSpLocks/>
          </p:cNvCxnSpPr>
          <p:nvPr/>
        </p:nvCxnSpPr>
        <p:spPr>
          <a:xfrm flipV="1">
            <a:off x="3532801" y="2711753"/>
            <a:ext cx="713942" cy="487"/>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507" name="Straight Arrow Connector 19506">
            <a:extLst>
              <a:ext uri="{FF2B5EF4-FFF2-40B4-BE49-F238E27FC236}">
                <a16:creationId xmlns="" xmlns:a16="http://schemas.microsoft.com/office/drawing/2014/main" id="{E8917C05-85CC-493B-9D35-8EEC4050E319}"/>
              </a:ext>
            </a:extLst>
          </p:cNvPr>
          <p:cNvCxnSpPr>
            <a:cxnSpLocks/>
          </p:cNvCxnSpPr>
          <p:nvPr/>
        </p:nvCxnSpPr>
        <p:spPr>
          <a:xfrm>
            <a:off x="3429276" y="3274325"/>
            <a:ext cx="4221545" cy="0"/>
          </a:xfrm>
          <a:prstGeom prst="straightConnector1">
            <a:avLst/>
          </a:prstGeom>
          <a:ln w="28575">
            <a:solidFill>
              <a:srgbClr val="00B0F0"/>
            </a:solidFill>
            <a:prstDash val="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0" name="Title 5">
            <a:extLst>
              <a:ext uri="{FF2B5EF4-FFF2-40B4-BE49-F238E27FC236}">
                <a16:creationId xmlns="" xmlns:a16="http://schemas.microsoft.com/office/drawing/2014/main" id="{A621D2DF-C762-4D77-B727-279B788C1B3E}"/>
              </a:ext>
            </a:extLst>
          </p:cNvPr>
          <p:cNvSpPr>
            <a:spLocks noGrp="1"/>
          </p:cNvSpPr>
          <p:nvPr>
            <p:ph type="title"/>
          </p:nvPr>
        </p:nvSpPr>
        <p:spPr>
          <a:xfrm>
            <a:off x="1310541" y="318453"/>
            <a:ext cx="9072067" cy="992441"/>
          </a:xfrm>
        </p:spPr>
        <p:txBody>
          <a:bodyPr>
            <a:normAutofit/>
          </a:bodyPr>
          <a:lstStyle/>
          <a:p>
            <a:pPr algn="l"/>
            <a:r>
              <a:rPr lang="en-IN" sz="2987" dirty="0">
                <a:latin typeface="Arial" panose="020B0604020202020204" pitchFamily="34" charset="0"/>
                <a:cs typeface="Arial" panose="020B0604020202020204" pitchFamily="34" charset="0"/>
              </a:rPr>
              <a:t>How does a Mutual Fund work?</a:t>
            </a:r>
          </a:p>
        </p:txBody>
      </p:sp>
    </p:spTree>
    <p:extLst>
      <p:ext uri="{BB962C8B-B14F-4D97-AF65-F5344CB8AC3E}">
        <p14:creationId xmlns:p14="http://schemas.microsoft.com/office/powerpoint/2010/main" val="783958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C8D3BBC-AA17-4516-8179-50F8AA23C32A}"/>
              </a:ext>
            </a:extLst>
          </p:cNvPr>
          <p:cNvSpPr/>
          <p:nvPr/>
        </p:nvSpPr>
        <p:spPr>
          <a:xfrm>
            <a:off x="2225796" y="1392530"/>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307" dirty="0">
                <a:latin typeface="Arial" panose="020B0604020202020204" pitchFamily="34" charset="0"/>
                <a:cs typeface="Arial" panose="020B0604020202020204" pitchFamily="34" charset="0"/>
              </a:rPr>
              <a:t> </a:t>
            </a:r>
            <a:r>
              <a:rPr lang="en-IN" sz="1493" b="1" dirty="0">
                <a:latin typeface="Arial" panose="020B0604020202020204" pitchFamily="34" charset="0"/>
                <a:cs typeface="Arial" panose="020B0604020202020204" pitchFamily="34" charset="0"/>
              </a:rPr>
              <a:t>Structure</a:t>
            </a:r>
          </a:p>
        </p:txBody>
      </p:sp>
      <p:sp>
        <p:nvSpPr>
          <p:cNvPr id="26" name="Rectangle: Rounded Corners 25">
            <a:extLst>
              <a:ext uri="{FF2B5EF4-FFF2-40B4-BE49-F238E27FC236}">
                <a16:creationId xmlns="" xmlns:a16="http://schemas.microsoft.com/office/drawing/2014/main" id="{F3B9A507-CDE4-4A60-B0E9-1BDC27A4881A}"/>
              </a:ext>
            </a:extLst>
          </p:cNvPr>
          <p:cNvSpPr/>
          <p:nvPr/>
        </p:nvSpPr>
        <p:spPr>
          <a:xfrm>
            <a:off x="3880569" y="1404965"/>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307" b="1" dirty="0">
                <a:latin typeface="Arial" panose="020B0604020202020204" pitchFamily="34" charset="0"/>
                <a:cs typeface="Arial" panose="020B0604020202020204" pitchFamily="34" charset="0"/>
              </a:rPr>
              <a:t>Management</a:t>
            </a:r>
          </a:p>
        </p:txBody>
      </p:sp>
      <p:sp>
        <p:nvSpPr>
          <p:cNvPr id="27" name="Rectangle: Rounded Corners 26">
            <a:extLst>
              <a:ext uri="{FF2B5EF4-FFF2-40B4-BE49-F238E27FC236}">
                <a16:creationId xmlns="" xmlns:a16="http://schemas.microsoft.com/office/drawing/2014/main" id="{4360AC95-C045-4449-B29B-ABE12EDCE932}"/>
              </a:ext>
            </a:extLst>
          </p:cNvPr>
          <p:cNvSpPr/>
          <p:nvPr/>
        </p:nvSpPr>
        <p:spPr>
          <a:xfrm>
            <a:off x="5472049" y="148881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Objective</a:t>
            </a:r>
          </a:p>
        </p:txBody>
      </p:sp>
      <p:sp>
        <p:nvSpPr>
          <p:cNvPr id="28" name="Rectangle: Rounded Corners 27">
            <a:extLst>
              <a:ext uri="{FF2B5EF4-FFF2-40B4-BE49-F238E27FC236}">
                <a16:creationId xmlns="" xmlns:a16="http://schemas.microsoft.com/office/drawing/2014/main" id="{C8E8F57D-7774-401F-AAF0-D82752DEEBD0}"/>
              </a:ext>
            </a:extLst>
          </p:cNvPr>
          <p:cNvSpPr/>
          <p:nvPr/>
        </p:nvSpPr>
        <p:spPr>
          <a:xfrm>
            <a:off x="6957702" y="148881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Portfolio</a:t>
            </a:r>
          </a:p>
        </p:txBody>
      </p:sp>
      <p:sp>
        <p:nvSpPr>
          <p:cNvPr id="29" name="Rectangle: Rounded Corners 28">
            <a:extLst>
              <a:ext uri="{FF2B5EF4-FFF2-40B4-BE49-F238E27FC236}">
                <a16:creationId xmlns="" xmlns:a16="http://schemas.microsoft.com/office/drawing/2014/main" id="{1C19DF00-9B36-445F-9984-8094A9F5249A}"/>
              </a:ext>
            </a:extLst>
          </p:cNvPr>
          <p:cNvSpPr/>
          <p:nvPr/>
        </p:nvSpPr>
        <p:spPr>
          <a:xfrm>
            <a:off x="8484566" y="149687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Other Funds</a:t>
            </a:r>
          </a:p>
        </p:txBody>
      </p:sp>
      <p:sp>
        <p:nvSpPr>
          <p:cNvPr id="4" name="Title 3">
            <a:extLst>
              <a:ext uri="{FF2B5EF4-FFF2-40B4-BE49-F238E27FC236}">
                <a16:creationId xmlns="" xmlns:a16="http://schemas.microsoft.com/office/drawing/2014/main" id="{4AE75D5F-4C73-4325-ADEB-84C5EA00D59F}"/>
              </a:ext>
            </a:extLst>
          </p:cNvPr>
          <p:cNvSpPr>
            <a:spLocks noGrp="1"/>
          </p:cNvSpPr>
          <p:nvPr>
            <p:ph type="title"/>
          </p:nvPr>
        </p:nvSpPr>
        <p:spPr>
          <a:xfrm>
            <a:off x="1294286" y="459896"/>
            <a:ext cx="9072067" cy="618744"/>
          </a:xfrm>
        </p:spPr>
        <p:txBody>
          <a:bodyPr>
            <a:normAutofit/>
          </a:bodyPr>
          <a:lstStyle/>
          <a:p>
            <a:r>
              <a:rPr lang="en-IN" sz="2987" dirty="0"/>
              <a:t>Types of Mutual Funds</a:t>
            </a:r>
          </a:p>
        </p:txBody>
      </p:sp>
      <p:sp>
        <p:nvSpPr>
          <p:cNvPr id="5" name="Rectangle: Rounded Corners 4">
            <a:extLst>
              <a:ext uri="{FF2B5EF4-FFF2-40B4-BE49-F238E27FC236}">
                <a16:creationId xmlns="" xmlns:a16="http://schemas.microsoft.com/office/drawing/2014/main" id="{A1B6D192-9C2D-4316-875D-6B7864C9CC70}"/>
              </a:ext>
            </a:extLst>
          </p:cNvPr>
          <p:cNvSpPr/>
          <p:nvPr/>
        </p:nvSpPr>
        <p:spPr>
          <a:xfrm>
            <a:off x="3998201" y="2107179"/>
            <a:ext cx="1186351" cy="139334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Active Funds</a:t>
            </a:r>
          </a:p>
        </p:txBody>
      </p:sp>
      <p:sp>
        <p:nvSpPr>
          <p:cNvPr id="7" name="Rectangle: Rounded Corners 6">
            <a:extLst>
              <a:ext uri="{FF2B5EF4-FFF2-40B4-BE49-F238E27FC236}">
                <a16:creationId xmlns="" xmlns:a16="http://schemas.microsoft.com/office/drawing/2014/main" id="{0BC27CF1-0B95-4575-B579-3E04D2AA538C}"/>
              </a:ext>
            </a:extLst>
          </p:cNvPr>
          <p:cNvSpPr/>
          <p:nvPr/>
        </p:nvSpPr>
        <p:spPr>
          <a:xfrm>
            <a:off x="2324510" y="313923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Close Ended Funds</a:t>
            </a:r>
          </a:p>
        </p:txBody>
      </p:sp>
      <p:sp>
        <p:nvSpPr>
          <p:cNvPr id="8" name="Rectangle: Rounded Corners 7">
            <a:extLst>
              <a:ext uri="{FF2B5EF4-FFF2-40B4-BE49-F238E27FC236}">
                <a16:creationId xmlns="" xmlns:a16="http://schemas.microsoft.com/office/drawing/2014/main" id="{E091765D-34F9-461F-8836-9FEC365D7CAE}"/>
              </a:ext>
            </a:extLst>
          </p:cNvPr>
          <p:cNvSpPr/>
          <p:nvPr/>
        </p:nvSpPr>
        <p:spPr>
          <a:xfrm>
            <a:off x="2324510" y="419689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Interval</a:t>
            </a:r>
          </a:p>
          <a:p>
            <a:pPr algn="ctr"/>
            <a:r>
              <a:rPr lang="en-IN" sz="1493" b="1" dirty="0">
                <a:latin typeface="Arial" panose="020B0604020202020204" pitchFamily="34" charset="0"/>
                <a:cs typeface="Arial" panose="020B0604020202020204" pitchFamily="34" charset="0"/>
              </a:rPr>
              <a:t>Funds</a:t>
            </a:r>
          </a:p>
        </p:txBody>
      </p:sp>
      <p:sp>
        <p:nvSpPr>
          <p:cNvPr id="9" name="Rectangle: Rounded Corners 8">
            <a:extLst>
              <a:ext uri="{FF2B5EF4-FFF2-40B4-BE49-F238E27FC236}">
                <a16:creationId xmlns="" xmlns:a16="http://schemas.microsoft.com/office/drawing/2014/main" id="{B55674B7-BC02-4A7E-86D6-170A4A42FAE1}"/>
              </a:ext>
            </a:extLst>
          </p:cNvPr>
          <p:cNvSpPr/>
          <p:nvPr/>
        </p:nvSpPr>
        <p:spPr>
          <a:xfrm>
            <a:off x="2324511" y="2091230"/>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Open Ended Funds</a:t>
            </a:r>
          </a:p>
        </p:txBody>
      </p:sp>
      <p:sp>
        <p:nvSpPr>
          <p:cNvPr id="10" name="Rectangle: Rounded Corners 9">
            <a:extLst>
              <a:ext uri="{FF2B5EF4-FFF2-40B4-BE49-F238E27FC236}">
                <a16:creationId xmlns="" xmlns:a16="http://schemas.microsoft.com/office/drawing/2014/main" id="{11EB8AF4-050E-4ABD-81DB-449E4A24F094}"/>
              </a:ext>
            </a:extLst>
          </p:cNvPr>
          <p:cNvSpPr/>
          <p:nvPr/>
        </p:nvSpPr>
        <p:spPr>
          <a:xfrm>
            <a:off x="3989667" y="3728111"/>
            <a:ext cx="1186351" cy="139334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Passive Funds</a:t>
            </a:r>
          </a:p>
        </p:txBody>
      </p:sp>
      <p:sp>
        <p:nvSpPr>
          <p:cNvPr id="11" name="Rectangle: Rounded Corners 10">
            <a:extLst>
              <a:ext uri="{FF2B5EF4-FFF2-40B4-BE49-F238E27FC236}">
                <a16:creationId xmlns="" xmlns:a16="http://schemas.microsoft.com/office/drawing/2014/main" id="{903E1A39-7CB0-40F2-BD9A-9F35BE5CA547}"/>
              </a:ext>
            </a:extLst>
          </p:cNvPr>
          <p:cNvSpPr/>
          <p:nvPr/>
        </p:nvSpPr>
        <p:spPr>
          <a:xfrm>
            <a:off x="5595086" y="3157363"/>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Income</a:t>
            </a:r>
          </a:p>
          <a:p>
            <a:pPr algn="ctr"/>
            <a:r>
              <a:rPr lang="en-IN" sz="1493" b="1" dirty="0">
                <a:latin typeface="Arial" panose="020B0604020202020204" pitchFamily="34" charset="0"/>
                <a:cs typeface="Arial" panose="020B0604020202020204" pitchFamily="34" charset="0"/>
              </a:rPr>
              <a:t>Funds</a:t>
            </a:r>
          </a:p>
        </p:txBody>
      </p:sp>
      <p:sp>
        <p:nvSpPr>
          <p:cNvPr id="12" name="Rectangle: Rounded Corners 11">
            <a:extLst>
              <a:ext uri="{FF2B5EF4-FFF2-40B4-BE49-F238E27FC236}">
                <a16:creationId xmlns="" xmlns:a16="http://schemas.microsoft.com/office/drawing/2014/main" id="{98CFFDBD-EBEC-4AD7-869A-F88A4DA29E83}"/>
              </a:ext>
            </a:extLst>
          </p:cNvPr>
          <p:cNvSpPr/>
          <p:nvPr/>
        </p:nvSpPr>
        <p:spPr>
          <a:xfrm>
            <a:off x="5603618" y="419689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Hybrid</a:t>
            </a:r>
          </a:p>
          <a:p>
            <a:pPr algn="ctr"/>
            <a:r>
              <a:rPr lang="en-IN" sz="1493" b="1" dirty="0">
                <a:latin typeface="Arial" panose="020B0604020202020204" pitchFamily="34" charset="0"/>
                <a:cs typeface="Arial" panose="020B0604020202020204" pitchFamily="34" charset="0"/>
              </a:rPr>
              <a:t>Funds</a:t>
            </a:r>
          </a:p>
        </p:txBody>
      </p:sp>
      <p:sp>
        <p:nvSpPr>
          <p:cNvPr id="13" name="Rectangle: Rounded Corners 12">
            <a:extLst>
              <a:ext uri="{FF2B5EF4-FFF2-40B4-BE49-F238E27FC236}">
                <a16:creationId xmlns="" xmlns:a16="http://schemas.microsoft.com/office/drawing/2014/main" id="{4BAB25FB-9EBE-4B03-A016-D123FA6C7F6D}"/>
              </a:ext>
            </a:extLst>
          </p:cNvPr>
          <p:cNvSpPr/>
          <p:nvPr/>
        </p:nvSpPr>
        <p:spPr>
          <a:xfrm>
            <a:off x="5578014" y="2091230"/>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Growth Funds</a:t>
            </a:r>
          </a:p>
        </p:txBody>
      </p:sp>
      <p:sp>
        <p:nvSpPr>
          <p:cNvPr id="14" name="Rectangle: Rounded Corners 13">
            <a:extLst>
              <a:ext uri="{FF2B5EF4-FFF2-40B4-BE49-F238E27FC236}">
                <a16:creationId xmlns="" xmlns:a16="http://schemas.microsoft.com/office/drawing/2014/main" id="{DBFE9A23-C655-4E86-A816-093DE231CB4E}"/>
              </a:ext>
            </a:extLst>
          </p:cNvPr>
          <p:cNvSpPr/>
          <p:nvPr/>
        </p:nvSpPr>
        <p:spPr>
          <a:xfrm>
            <a:off x="7098086" y="2088990"/>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Equity Funds</a:t>
            </a:r>
          </a:p>
        </p:txBody>
      </p:sp>
      <p:sp>
        <p:nvSpPr>
          <p:cNvPr id="17" name="Rectangle: Rounded Corners 16">
            <a:extLst>
              <a:ext uri="{FF2B5EF4-FFF2-40B4-BE49-F238E27FC236}">
                <a16:creationId xmlns="" xmlns:a16="http://schemas.microsoft.com/office/drawing/2014/main" id="{5EE5C9E1-9230-45AD-8142-080A4295BA63}"/>
              </a:ext>
            </a:extLst>
          </p:cNvPr>
          <p:cNvSpPr/>
          <p:nvPr/>
        </p:nvSpPr>
        <p:spPr>
          <a:xfrm>
            <a:off x="7098086" y="2865449"/>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Debt Funds</a:t>
            </a:r>
          </a:p>
        </p:txBody>
      </p:sp>
      <p:sp>
        <p:nvSpPr>
          <p:cNvPr id="18" name="Rectangle: Rounded Corners 17">
            <a:extLst>
              <a:ext uri="{FF2B5EF4-FFF2-40B4-BE49-F238E27FC236}">
                <a16:creationId xmlns="" xmlns:a16="http://schemas.microsoft.com/office/drawing/2014/main" id="{61F4E076-4D47-47B2-B53A-CD008C7610EE}"/>
              </a:ext>
            </a:extLst>
          </p:cNvPr>
          <p:cNvSpPr/>
          <p:nvPr/>
        </p:nvSpPr>
        <p:spPr>
          <a:xfrm>
            <a:off x="7098086" y="3645096"/>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Hybrid Funds</a:t>
            </a:r>
          </a:p>
        </p:txBody>
      </p:sp>
      <p:sp>
        <p:nvSpPr>
          <p:cNvPr id="19" name="Rectangle: Rounded Corners 18">
            <a:extLst>
              <a:ext uri="{FF2B5EF4-FFF2-40B4-BE49-F238E27FC236}">
                <a16:creationId xmlns="" xmlns:a16="http://schemas.microsoft.com/office/drawing/2014/main" id="{6CAFCAD8-3C5C-4FFC-A903-5ACAD615051E}"/>
              </a:ext>
            </a:extLst>
          </p:cNvPr>
          <p:cNvSpPr/>
          <p:nvPr/>
        </p:nvSpPr>
        <p:spPr>
          <a:xfrm>
            <a:off x="7098086" y="4411567"/>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Liquid Funds</a:t>
            </a:r>
          </a:p>
        </p:txBody>
      </p:sp>
      <p:sp>
        <p:nvSpPr>
          <p:cNvPr id="20" name="Rectangle: Rounded Corners 19">
            <a:extLst>
              <a:ext uri="{FF2B5EF4-FFF2-40B4-BE49-F238E27FC236}">
                <a16:creationId xmlns="" xmlns:a16="http://schemas.microsoft.com/office/drawing/2014/main" id="{63D1711E-45E4-477E-B089-911BAD1F12FC}"/>
              </a:ext>
            </a:extLst>
          </p:cNvPr>
          <p:cNvSpPr/>
          <p:nvPr/>
        </p:nvSpPr>
        <p:spPr>
          <a:xfrm>
            <a:off x="8570877" y="2134552"/>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ETF</a:t>
            </a:r>
          </a:p>
        </p:txBody>
      </p:sp>
      <p:sp>
        <p:nvSpPr>
          <p:cNvPr id="22" name="Rectangle: Rounded Corners 21">
            <a:extLst>
              <a:ext uri="{FF2B5EF4-FFF2-40B4-BE49-F238E27FC236}">
                <a16:creationId xmlns="" xmlns:a16="http://schemas.microsoft.com/office/drawing/2014/main" id="{CBE2CE07-3214-4FD2-8872-A734BFCCE36F}"/>
              </a:ext>
            </a:extLst>
          </p:cNvPr>
          <p:cNvSpPr/>
          <p:nvPr/>
        </p:nvSpPr>
        <p:spPr>
          <a:xfrm>
            <a:off x="8593666" y="2755776"/>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ELSS</a:t>
            </a:r>
          </a:p>
        </p:txBody>
      </p:sp>
      <p:sp>
        <p:nvSpPr>
          <p:cNvPr id="23" name="Rectangle: Rounded Corners 22">
            <a:extLst>
              <a:ext uri="{FF2B5EF4-FFF2-40B4-BE49-F238E27FC236}">
                <a16:creationId xmlns="" xmlns:a16="http://schemas.microsoft.com/office/drawing/2014/main" id="{DA65BB7D-F1C0-4BA6-8A18-CD632605908C}"/>
              </a:ext>
            </a:extLst>
          </p:cNvPr>
          <p:cNvSpPr/>
          <p:nvPr/>
        </p:nvSpPr>
        <p:spPr>
          <a:xfrm>
            <a:off x="8546473" y="3397671"/>
            <a:ext cx="1280736" cy="436529"/>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Pension schemes</a:t>
            </a:r>
          </a:p>
        </p:txBody>
      </p:sp>
      <p:sp>
        <p:nvSpPr>
          <p:cNvPr id="24" name="Rectangle: Rounded Corners 23">
            <a:extLst>
              <a:ext uri="{FF2B5EF4-FFF2-40B4-BE49-F238E27FC236}">
                <a16:creationId xmlns="" xmlns:a16="http://schemas.microsoft.com/office/drawing/2014/main" id="{82E84FFE-D637-497A-89A3-4F652FEC2C19}"/>
              </a:ext>
            </a:extLst>
          </p:cNvPr>
          <p:cNvSpPr/>
          <p:nvPr/>
        </p:nvSpPr>
        <p:spPr>
          <a:xfrm>
            <a:off x="8570877" y="4059128"/>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307" b="1" dirty="0">
                <a:latin typeface="Arial" panose="020B0604020202020204" pitchFamily="34" charset="0"/>
                <a:cs typeface="Arial" panose="020B0604020202020204" pitchFamily="34" charset="0"/>
              </a:rPr>
              <a:t>Overseas Funds</a:t>
            </a:r>
          </a:p>
        </p:txBody>
      </p:sp>
      <p:sp>
        <p:nvSpPr>
          <p:cNvPr id="25" name="Rectangle: Rounded Corners 24">
            <a:extLst>
              <a:ext uri="{FF2B5EF4-FFF2-40B4-BE49-F238E27FC236}">
                <a16:creationId xmlns="" xmlns:a16="http://schemas.microsoft.com/office/drawing/2014/main" id="{42FD2F8C-2F22-4078-B575-1FCAB474A45B}"/>
              </a:ext>
            </a:extLst>
          </p:cNvPr>
          <p:cNvSpPr/>
          <p:nvPr/>
        </p:nvSpPr>
        <p:spPr>
          <a:xfrm>
            <a:off x="8576116" y="4712456"/>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307" b="1" dirty="0">
                <a:latin typeface="Arial" panose="020B0604020202020204" pitchFamily="34" charset="0"/>
                <a:cs typeface="Arial" panose="020B0604020202020204" pitchFamily="34" charset="0"/>
              </a:rPr>
              <a:t>Fund of Funds</a:t>
            </a:r>
          </a:p>
        </p:txBody>
      </p:sp>
    </p:spTree>
    <p:extLst>
      <p:ext uri="{BB962C8B-B14F-4D97-AF65-F5344CB8AC3E}">
        <p14:creationId xmlns:p14="http://schemas.microsoft.com/office/powerpoint/2010/main" val="2683590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Mutual Funds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6" name="Picture 15" descr="img1.jpg"/>
          <p:cNvPicPr>
            <a:picLocks noChangeAspect="1"/>
          </p:cNvPicPr>
          <p:nvPr/>
        </p:nvPicPr>
        <p:blipFill>
          <a:blip r:embed="rId3"/>
          <a:srcRect t="18079"/>
          <a:stretch>
            <a:fillRect/>
          </a:stretch>
        </p:blipFill>
        <p:spPr>
          <a:xfrm>
            <a:off x="1682901" y="1967653"/>
            <a:ext cx="8823028" cy="3641344"/>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841188" y="1148222"/>
            <a:ext cx="3643784" cy="542079"/>
          </a:xfrm>
          <a:prstGeom prst="rect">
            <a:avLst/>
          </a:prstGeom>
        </p:spPr>
        <p:txBody>
          <a:bodyPr lIns="118823" tIns="118823" rIns="118823" bIns="118823" anchor="ctr" anchorCtr="0">
            <a:noAutofit/>
          </a:bodyPr>
          <a:lstStyle/>
          <a:p>
            <a:r>
              <a:rPr lang="en" dirty="0"/>
              <a:t>Our Perspective</a:t>
            </a:r>
          </a:p>
        </p:txBody>
      </p:sp>
      <p:grpSp>
        <p:nvGrpSpPr>
          <p:cNvPr id="2" name="Shape 77"/>
          <p:cNvGrpSpPr/>
          <p:nvPr/>
        </p:nvGrpSpPr>
        <p:grpSpPr>
          <a:xfrm>
            <a:off x="1221627" y="1269022"/>
            <a:ext cx="286091" cy="267088"/>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84" name="Shape 84"/>
          <p:cNvSpPr txBox="1"/>
          <p:nvPr/>
        </p:nvSpPr>
        <p:spPr>
          <a:xfrm>
            <a:off x="6481127" y="1872829"/>
            <a:ext cx="4488829" cy="3793067"/>
          </a:xfrm>
          <a:prstGeom prst="rect">
            <a:avLst/>
          </a:prstGeom>
          <a:noFill/>
          <a:ln>
            <a:noFill/>
          </a:ln>
        </p:spPr>
        <p:txBody>
          <a:bodyPr lIns="118823" tIns="118823" rIns="118823" bIns="118823" anchor="t" anchorCtr="0">
            <a:noAutofit/>
          </a:bodyPr>
          <a:lstStyle/>
          <a:p>
            <a:pPr>
              <a:spcBef>
                <a:spcPts val="781"/>
              </a:spcBef>
              <a:spcAft>
                <a:spcPts val="1561"/>
              </a:spcAft>
            </a:pPr>
            <a:r>
              <a:rPr lang="en" sz="1600" b="1" dirty="0">
                <a:highlight>
                  <a:srgbClr val="FFCD00"/>
                </a:highlight>
                <a:latin typeface="Quattrocento Sans"/>
                <a:ea typeface="Quattrocento Sans"/>
                <a:cs typeface="Quattrocento Sans"/>
                <a:sym typeface="Quattrocento Sans"/>
              </a:rPr>
              <a:t>Why financial literacy?</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Participation of low income groups in the formal financial system</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Increased life expectancy and withering joint family system</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Shift in pension from defined benefit to defined contribution</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Increase in number and complexity of financial products</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Shifting from cash disbursement to Direct Benefit Transfer </a:t>
            </a:r>
            <a:r>
              <a:rPr lang="en" sz="1600" dirty="0">
                <a:latin typeface="Calibri" pitchFamily="34" charset="0"/>
                <a:ea typeface="Quattrocento Sans"/>
                <a:cs typeface="Calibri" pitchFamily="34" charset="0"/>
                <a:sym typeface="Quattrocento Sans"/>
              </a:rPr>
              <a:t>of social security schemes.</a:t>
            </a:r>
            <a:endParaRPr lang="en-US" sz="1600" dirty="0">
              <a:latin typeface="Calibri" pitchFamily="34" charset="0"/>
              <a:ea typeface="Quattrocento Sans"/>
              <a:cs typeface="Calibri" pitchFamily="34" charset="0"/>
              <a:sym typeface="Quattrocento Sans"/>
            </a:endParaRPr>
          </a:p>
        </p:txBody>
      </p:sp>
      <p:sp>
        <p:nvSpPr>
          <p:cNvPr id="11" name="Shape 84"/>
          <p:cNvSpPr txBox="1"/>
          <p:nvPr/>
        </p:nvSpPr>
        <p:spPr>
          <a:xfrm>
            <a:off x="1320456" y="1872829"/>
            <a:ext cx="4875530" cy="3793067"/>
          </a:xfrm>
          <a:prstGeom prst="rect">
            <a:avLst/>
          </a:prstGeom>
          <a:noFill/>
          <a:ln>
            <a:noFill/>
          </a:ln>
        </p:spPr>
        <p:txBody>
          <a:bodyPr lIns="118823" tIns="118823" rIns="118823" bIns="118823" anchor="t" anchorCtr="0">
            <a:noAutofit/>
          </a:bodyPr>
          <a:lstStyle/>
          <a:p>
            <a:pPr>
              <a:spcBef>
                <a:spcPts val="781"/>
              </a:spcBef>
              <a:spcAft>
                <a:spcPts val="1561"/>
              </a:spcAft>
            </a:pPr>
            <a:r>
              <a:rPr lang="en" sz="1600" b="1" dirty="0">
                <a:highlight>
                  <a:srgbClr val="FFCD00"/>
                </a:highlight>
                <a:latin typeface="Quattrocento Sans"/>
                <a:ea typeface="Quattrocento Sans"/>
                <a:cs typeface="Quattrocento Sans"/>
                <a:sym typeface="Quattrocento Sans"/>
              </a:rPr>
              <a:t>What is financial literacy?</a:t>
            </a:r>
          </a:p>
          <a:p>
            <a:pPr algn="just">
              <a:lnSpc>
                <a:spcPct val="113000"/>
              </a:lnSpc>
              <a:spcBef>
                <a:spcPts val="781"/>
              </a:spcBef>
              <a:spcAft>
                <a:spcPts val="1561"/>
              </a:spcAft>
            </a:pPr>
            <a:r>
              <a:rPr lang="en-US" sz="1600" dirty="0">
                <a:latin typeface="Calibri" pitchFamily="34" charset="0"/>
                <a:ea typeface="Quattrocento Sans"/>
                <a:cs typeface="Calibri" pitchFamily="34" charset="0"/>
                <a:sym typeface="Quattrocento Sans"/>
              </a:rPr>
              <a:t>A combination of </a:t>
            </a:r>
            <a:r>
              <a:rPr lang="en-US" sz="1600" b="1" dirty="0">
                <a:latin typeface="Calibri" pitchFamily="34" charset="0"/>
                <a:ea typeface="Quattrocento Sans"/>
                <a:cs typeface="Calibri" pitchFamily="34" charset="0"/>
                <a:sym typeface="Quattrocento Sans"/>
              </a:rPr>
              <a:t>awareness, knowledge, skill, attitude and behavior</a:t>
            </a:r>
            <a:r>
              <a:rPr lang="en-US" sz="1600" dirty="0">
                <a:latin typeface="Calibri" pitchFamily="34" charset="0"/>
                <a:ea typeface="Quattrocento Sans"/>
                <a:cs typeface="Calibri" pitchFamily="34" charset="0"/>
                <a:sym typeface="Quattrocento Sans"/>
              </a:rPr>
              <a:t> necessary to make sound financial decisions and ultimately achieve individual financial wellbeing.</a:t>
            </a:r>
            <a:endParaRPr lang="en" sz="1600" dirty="0">
              <a:latin typeface="Calibri" pitchFamily="34" charset="0"/>
              <a:ea typeface="Quattrocento Sans"/>
              <a:cs typeface="Calibri" pitchFamily="34" charset="0"/>
              <a:sym typeface="Quattrocento Sans"/>
            </a:endParaRPr>
          </a:p>
          <a:p>
            <a:pPr>
              <a:spcBef>
                <a:spcPts val="781"/>
              </a:spcBef>
              <a:spcAft>
                <a:spcPts val="1561"/>
              </a:spcAft>
            </a:pPr>
            <a:endParaRPr lang="en" sz="1600" b="1" dirty="0">
              <a:highlight>
                <a:srgbClr val="FFCD00"/>
              </a:highlight>
              <a:latin typeface="Quattrocento Sans"/>
              <a:ea typeface="Quattrocento Sans"/>
              <a:cs typeface="Quattrocento Sans"/>
              <a:sym typeface="Quattrocento Sans"/>
            </a:endParaRP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6E1A442-2EF3-4D94-9ED2-915A2A38CCF0}"/>
              </a:ext>
            </a:extLst>
          </p:cNvPr>
          <p:cNvSpPr>
            <a:spLocks noGrp="1"/>
          </p:cNvSpPr>
          <p:nvPr>
            <p:ph type="title"/>
          </p:nvPr>
        </p:nvSpPr>
        <p:spPr/>
        <p:txBody>
          <a:bodyPr>
            <a:normAutofit/>
          </a:bodyPr>
          <a:lstStyle/>
          <a:p>
            <a:r>
              <a:rPr lang="en-IN" sz="2613" dirty="0"/>
              <a:t>Equity Funds</a:t>
            </a:r>
          </a:p>
        </p:txBody>
      </p:sp>
      <p:grpSp>
        <p:nvGrpSpPr>
          <p:cNvPr id="21" name="Group 20">
            <a:extLst>
              <a:ext uri="{FF2B5EF4-FFF2-40B4-BE49-F238E27FC236}">
                <a16:creationId xmlns="" xmlns:a16="http://schemas.microsoft.com/office/drawing/2014/main" id="{CF98C580-D20B-4B03-BABD-C631FE2667CA}"/>
              </a:ext>
            </a:extLst>
          </p:cNvPr>
          <p:cNvGrpSpPr/>
          <p:nvPr/>
        </p:nvGrpSpPr>
        <p:grpSpPr>
          <a:xfrm>
            <a:off x="2296658" y="1708281"/>
            <a:ext cx="7595508" cy="3785725"/>
            <a:chOff x="431800" y="1289679"/>
            <a:chExt cx="8138044" cy="4056134"/>
          </a:xfrm>
        </p:grpSpPr>
        <p:grpSp>
          <p:nvGrpSpPr>
            <p:cNvPr id="19" name="Group 18">
              <a:extLst>
                <a:ext uri="{FF2B5EF4-FFF2-40B4-BE49-F238E27FC236}">
                  <a16:creationId xmlns="" xmlns:a16="http://schemas.microsoft.com/office/drawing/2014/main" id="{D97B7100-24FF-4C16-BC1A-70FCDFA57A7A}"/>
                </a:ext>
              </a:extLst>
            </p:cNvPr>
            <p:cNvGrpSpPr/>
            <p:nvPr/>
          </p:nvGrpSpPr>
          <p:grpSpPr>
            <a:xfrm>
              <a:off x="431800" y="1289679"/>
              <a:ext cx="8138044" cy="4056134"/>
              <a:chOff x="1357539" y="1268413"/>
              <a:chExt cx="7860890" cy="4056134"/>
            </a:xfrm>
          </p:grpSpPr>
          <p:graphicFrame>
            <p:nvGraphicFramePr>
              <p:cNvPr id="3" name="Diagram 2">
                <a:extLst>
                  <a:ext uri="{FF2B5EF4-FFF2-40B4-BE49-F238E27FC236}">
                    <a16:creationId xmlns="" xmlns:a16="http://schemas.microsoft.com/office/drawing/2014/main" id="{929832F4-EC11-4173-BDA0-F8CA7A9863CD}"/>
                  </a:ext>
                </a:extLst>
              </p:cNvPr>
              <p:cNvGraphicFramePr/>
              <p:nvPr/>
            </p:nvGraphicFramePr>
            <p:xfrm>
              <a:off x="1357539" y="1268413"/>
              <a:ext cx="7860890" cy="4056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Upward trend">
                <a:extLst>
                  <a:ext uri="{FF2B5EF4-FFF2-40B4-BE49-F238E27FC236}">
                    <a16:creationId xmlns="" xmlns:a16="http://schemas.microsoft.com/office/drawing/2014/main" id="{C58F0340-3678-42D1-BD1B-0F01B42DA15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51814" y="2814447"/>
                <a:ext cx="914400" cy="914400"/>
              </a:xfrm>
              <a:prstGeom prst="rect">
                <a:avLst/>
              </a:prstGeom>
            </p:spPr>
          </p:pic>
          <p:pic>
            <p:nvPicPr>
              <p:cNvPr id="18" name="Graphic 17" descr="Money">
                <a:extLst>
                  <a:ext uri="{FF2B5EF4-FFF2-40B4-BE49-F238E27FC236}">
                    <a16:creationId xmlns="" xmlns:a16="http://schemas.microsoft.com/office/drawing/2014/main" id="{3E9A3874-F1B7-48B2-B3C3-A93D4A96424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51814" y="4306083"/>
                <a:ext cx="914400" cy="914400"/>
              </a:xfrm>
              <a:prstGeom prst="rect">
                <a:avLst/>
              </a:prstGeom>
            </p:spPr>
          </p:pic>
        </p:grpSp>
        <p:pic>
          <p:nvPicPr>
            <p:cNvPr id="20" name="Graphic 19" descr="Document">
              <a:extLst>
                <a:ext uri="{FF2B5EF4-FFF2-40B4-BE49-F238E27FC236}">
                  <a16:creationId xmlns="" xmlns:a16="http://schemas.microsoft.com/office/drawing/2014/main" id="{CB70DA44-02C3-4757-898A-1E316E65349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68182" y="1420259"/>
              <a:ext cx="951924" cy="914400"/>
            </a:xfrm>
            <a:prstGeom prst="rect">
              <a:avLst/>
            </a:prstGeom>
          </p:spPr>
        </p:pic>
      </p:grpSp>
    </p:spTree>
    <p:extLst>
      <p:ext uri="{BB962C8B-B14F-4D97-AF65-F5344CB8AC3E}">
        <p14:creationId xmlns:p14="http://schemas.microsoft.com/office/powerpoint/2010/main" val="306149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6385C3-9641-4677-B223-77BA55680BE1}"/>
              </a:ext>
            </a:extLst>
          </p:cNvPr>
          <p:cNvSpPr>
            <a:spLocks noGrp="1"/>
          </p:cNvSpPr>
          <p:nvPr>
            <p:ph type="title"/>
          </p:nvPr>
        </p:nvSpPr>
        <p:spPr>
          <a:xfrm>
            <a:off x="2253933" y="313595"/>
            <a:ext cx="7738745" cy="688879"/>
          </a:xfrm>
        </p:spPr>
        <p:txBody>
          <a:bodyPr>
            <a:normAutofit/>
          </a:bodyPr>
          <a:lstStyle/>
          <a:p>
            <a:r>
              <a:rPr lang="en-IN" sz="3360" dirty="0"/>
              <a:t>Equity Funds  Categories</a:t>
            </a:r>
          </a:p>
        </p:txBody>
      </p:sp>
      <p:graphicFrame>
        <p:nvGraphicFramePr>
          <p:cNvPr id="5" name="Table 4">
            <a:extLst>
              <a:ext uri="{FF2B5EF4-FFF2-40B4-BE49-F238E27FC236}">
                <a16:creationId xmlns="" xmlns:a16="http://schemas.microsoft.com/office/drawing/2014/main" id="{3B2E5D81-24D0-40A1-B2ED-1EF5C8FF6FDB}"/>
              </a:ext>
            </a:extLst>
          </p:cNvPr>
          <p:cNvGraphicFramePr>
            <a:graphicFrameLocks noGrp="1"/>
          </p:cNvGraphicFramePr>
          <p:nvPr/>
        </p:nvGraphicFramePr>
        <p:xfrm>
          <a:off x="2196150" y="1388893"/>
          <a:ext cx="7927618" cy="3878135"/>
        </p:xfrm>
        <a:graphic>
          <a:graphicData uri="http://schemas.openxmlformats.org/drawingml/2006/table">
            <a:tbl>
              <a:tblPr firstRow="1" firstCol="1" bandRow="1">
                <a:tableStyleId>{5940675A-B579-460E-94D1-54222C63F5DA}</a:tableStyleId>
              </a:tblPr>
              <a:tblGrid>
                <a:gridCol w="2931833">
                  <a:extLst>
                    <a:ext uri="{9D8B030D-6E8A-4147-A177-3AD203B41FA5}">
                      <a16:colId xmlns="" xmlns:a16="http://schemas.microsoft.com/office/drawing/2014/main" val="54782260"/>
                    </a:ext>
                  </a:extLst>
                </a:gridCol>
                <a:gridCol w="4995785">
                  <a:extLst>
                    <a:ext uri="{9D8B030D-6E8A-4147-A177-3AD203B41FA5}">
                      <a16:colId xmlns="" xmlns:a16="http://schemas.microsoft.com/office/drawing/2014/main" val="3958714192"/>
                    </a:ext>
                  </a:extLst>
                </a:gridCol>
              </a:tblGrid>
              <a:tr h="800262">
                <a:tc>
                  <a:txBody>
                    <a:bodyPr/>
                    <a:lstStyle/>
                    <a:p>
                      <a:pPr marL="74295" indent="0">
                        <a:lnSpc>
                          <a:spcPct val="100000"/>
                        </a:lnSpc>
                        <a:spcBef>
                          <a:spcPts val="25"/>
                        </a:spcBef>
                        <a:spcAft>
                          <a:spcPts val="0"/>
                        </a:spcAft>
                        <a:buFont typeface="+mj-lt"/>
                        <a:buNone/>
                      </a:pPr>
                      <a:r>
                        <a:rPr lang="en-CA" sz="1700" b="0" dirty="0">
                          <a:effectLst/>
                          <a:latin typeface="Arial" panose="020B0604020202020204" pitchFamily="34" charset="0"/>
                          <a:cs typeface="Arial" panose="020B0604020202020204" pitchFamily="34" charset="0"/>
                        </a:rPr>
                        <a:t>Multi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equity &amp; equity related instruments</a:t>
                      </a:r>
                      <a:endParaRPr lang="en-IN" sz="1700" b="0"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3203274754"/>
                  </a:ext>
                </a:extLst>
              </a:tr>
              <a:tr h="800262">
                <a:tc>
                  <a:txBody>
                    <a:bodyPr/>
                    <a:lstStyle/>
                    <a:p>
                      <a:pPr marL="74295" indent="0">
                        <a:lnSpc>
                          <a:spcPct val="100000"/>
                        </a:lnSpc>
                        <a:spcBef>
                          <a:spcPts val="20"/>
                        </a:spcBef>
                        <a:spcAft>
                          <a:spcPts val="0"/>
                        </a:spcAft>
                        <a:buFont typeface="+mj-lt"/>
                        <a:buNone/>
                      </a:pPr>
                      <a:r>
                        <a:rPr lang="en-CA" sz="1700" b="0" dirty="0">
                          <a:effectLst/>
                          <a:latin typeface="Arial" panose="020B0604020202020204" pitchFamily="34" charset="0"/>
                          <a:cs typeface="Arial" panose="020B0604020202020204" pitchFamily="34" charset="0"/>
                        </a:rPr>
                        <a:t>Large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80% investment in large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483085240"/>
                  </a:ext>
                </a:extLst>
              </a:tr>
              <a:tr h="874936">
                <a:tc>
                  <a:txBody>
                    <a:bodyPr/>
                    <a:lstStyle/>
                    <a:p>
                      <a:pPr marL="74295" indent="0">
                        <a:lnSpc>
                          <a:spcPct val="100000"/>
                        </a:lnSpc>
                        <a:spcBef>
                          <a:spcPts val="25"/>
                        </a:spcBef>
                        <a:spcAft>
                          <a:spcPts val="0"/>
                        </a:spcAft>
                        <a:buFont typeface="+mj-lt"/>
                        <a:buNone/>
                      </a:pPr>
                      <a:r>
                        <a:rPr lang="en-CA" sz="1700" b="0" spc="5" dirty="0">
                          <a:effectLst/>
                          <a:latin typeface="Arial" panose="020B0604020202020204" pitchFamily="34" charset="0"/>
                          <a:cs typeface="Arial" panose="020B0604020202020204" pitchFamily="34" charset="0"/>
                        </a:rPr>
                        <a:t>Large &amp; Mid Cap </a:t>
                      </a:r>
                      <a:r>
                        <a:rPr lang="en-CA" sz="1700" b="0" dirty="0">
                          <a:effectLst/>
                          <a:latin typeface="Arial" panose="020B0604020202020204" pitchFamily="34" charset="0"/>
                          <a:cs typeface="Arial" panose="020B0604020202020204" pitchFamily="34" charset="0"/>
                        </a:rPr>
                        <a:t>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35% investment in large cap stocks and 35% in mid cap stocks </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64699524"/>
                  </a:ext>
                </a:extLst>
              </a:tr>
              <a:tr h="602413">
                <a:tc>
                  <a:txBody>
                    <a:bodyPr/>
                    <a:lstStyle/>
                    <a:p>
                      <a:pPr marL="74295" indent="0">
                        <a:lnSpc>
                          <a:spcPct val="100000"/>
                        </a:lnSpc>
                        <a:spcBef>
                          <a:spcPts val="35"/>
                        </a:spcBef>
                        <a:spcAft>
                          <a:spcPts val="0"/>
                        </a:spcAft>
                        <a:buFont typeface="+mj-lt"/>
                        <a:buNone/>
                      </a:pPr>
                      <a:r>
                        <a:rPr lang="en-CA" sz="1700" b="0" dirty="0">
                          <a:effectLst/>
                          <a:latin typeface="Arial" panose="020B0604020202020204" pitchFamily="34" charset="0"/>
                          <a:cs typeface="Arial" panose="020B0604020202020204" pitchFamily="34" charset="0"/>
                        </a:rPr>
                        <a:t>Mid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mid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39612921"/>
                  </a:ext>
                </a:extLst>
              </a:tr>
              <a:tr h="800262">
                <a:tc>
                  <a:txBody>
                    <a:bodyPr/>
                    <a:lstStyle/>
                    <a:p>
                      <a:pPr marL="74295" indent="0">
                        <a:lnSpc>
                          <a:spcPct val="100000"/>
                        </a:lnSpc>
                        <a:spcBef>
                          <a:spcPts val="20"/>
                        </a:spcBef>
                        <a:spcAft>
                          <a:spcPts val="0"/>
                        </a:spcAft>
                        <a:buFont typeface="+mj-lt"/>
                        <a:buNone/>
                      </a:pPr>
                      <a:r>
                        <a:rPr lang="en-CA" sz="1700" b="0" dirty="0">
                          <a:effectLst/>
                          <a:latin typeface="Arial" panose="020B0604020202020204" pitchFamily="34" charset="0"/>
                          <a:cs typeface="Arial" panose="020B0604020202020204" pitchFamily="34" charset="0"/>
                        </a:rPr>
                        <a:t>Small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small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1138582388"/>
                  </a:ext>
                </a:extLst>
              </a:tr>
            </a:tbl>
          </a:graphicData>
        </a:graphic>
      </p:graphicFrame>
      <p:sp>
        <p:nvSpPr>
          <p:cNvPr id="3" name="Rectangle 2">
            <a:extLst>
              <a:ext uri="{FF2B5EF4-FFF2-40B4-BE49-F238E27FC236}">
                <a16:creationId xmlns="" xmlns:a16="http://schemas.microsoft.com/office/drawing/2014/main" id="{B6DF95A7-CADF-4A98-A227-06CA27D5418F}"/>
              </a:ext>
            </a:extLst>
          </p:cNvPr>
          <p:cNvSpPr/>
          <p:nvPr/>
        </p:nvSpPr>
        <p:spPr>
          <a:xfrm>
            <a:off x="2196148" y="5440037"/>
            <a:ext cx="4532010" cy="350865"/>
          </a:xfrm>
          <a:prstGeom prst="rect">
            <a:avLst/>
          </a:prstGeom>
        </p:spPr>
        <p:txBody>
          <a:bodyPr wrap="none">
            <a:spAutoFit/>
          </a:bodyPr>
          <a:lstStyle/>
          <a:p>
            <a:r>
              <a:rPr lang="en-IN" sz="1680" dirty="0"/>
              <a:t>* Also referred to as Diversified Equity Funds </a:t>
            </a:r>
          </a:p>
        </p:txBody>
      </p:sp>
    </p:spTree>
    <p:extLst>
      <p:ext uri="{BB962C8B-B14F-4D97-AF65-F5344CB8AC3E}">
        <p14:creationId xmlns:p14="http://schemas.microsoft.com/office/powerpoint/2010/main" val="1034417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8179EC8-67F8-46B7-9A97-B41CF2AC557B}"/>
              </a:ext>
            </a:extLst>
          </p:cNvPr>
          <p:cNvSpPr>
            <a:spLocks noGrp="1"/>
          </p:cNvSpPr>
          <p:nvPr>
            <p:ph type="title"/>
          </p:nvPr>
        </p:nvSpPr>
        <p:spPr/>
        <p:txBody>
          <a:bodyPr>
            <a:normAutofit/>
          </a:bodyPr>
          <a:lstStyle/>
          <a:p>
            <a:r>
              <a:rPr lang="en-IN" sz="2613" dirty="0"/>
              <a:t>Debt Funds</a:t>
            </a:r>
          </a:p>
        </p:txBody>
      </p:sp>
      <p:grpSp>
        <p:nvGrpSpPr>
          <p:cNvPr id="17" name="Group 16">
            <a:extLst>
              <a:ext uri="{FF2B5EF4-FFF2-40B4-BE49-F238E27FC236}">
                <a16:creationId xmlns="" xmlns:a16="http://schemas.microsoft.com/office/drawing/2014/main" id="{75AE6D39-8236-4017-9391-B95B15F40BAE}"/>
              </a:ext>
            </a:extLst>
          </p:cNvPr>
          <p:cNvGrpSpPr/>
          <p:nvPr/>
        </p:nvGrpSpPr>
        <p:grpSpPr>
          <a:xfrm>
            <a:off x="1979612" y="1708281"/>
            <a:ext cx="7617941" cy="3793067"/>
            <a:chOff x="513608" y="1284546"/>
            <a:chExt cx="8162080" cy="4064000"/>
          </a:xfrm>
        </p:grpSpPr>
        <p:grpSp>
          <p:nvGrpSpPr>
            <p:cNvPr id="15" name="Group 14">
              <a:extLst>
                <a:ext uri="{FF2B5EF4-FFF2-40B4-BE49-F238E27FC236}">
                  <a16:creationId xmlns="" xmlns:a16="http://schemas.microsoft.com/office/drawing/2014/main" id="{D86726A3-C11E-438D-9DDD-26E32C51A746}"/>
                </a:ext>
              </a:extLst>
            </p:cNvPr>
            <p:cNvGrpSpPr/>
            <p:nvPr/>
          </p:nvGrpSpPr>
          <p:grpSpPr>
            <a:xfrm>
              <a:off x="513608" y="1284546"/>
              <a:ext cx="8162080" cy="4064000"/>
              <a:chOff x="1388724" y="1284546"/>
              <a:chExt cx="7840337" cy="4064000"/>
            </a:xfrm>
          </p:grpSpPr>
          <p:graphicFrame>
            <p:nvGraphicFramePr>
              <p:cNvPr id="3" name="Diagram 2">
                <a:extLst>
                  <a:ext uri="{FF2B5EF4-FFF2-40B4-BE49-F238E27FC236}">
                    <a16:creationId xmlns="" xmlns:a16="http://schemas.microsoft.com/office/drawing/2014/main" id="{B2C2D1F8-9944-45C8-9157-BD1DE113B911}"/>
                  </a:ext>
                </a:extLst>
              </p:cNvPr>
              <p:cNvGraphicFramePr/>
              <p:nvPr/>
            </p:nvGraphicFramePr>
            <p:xfrm>
              <a:off x="1388724" y="1284546"/>
              <a:ext cx="784033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Calculator">
                <a:extLst>
                  <a:ext uri="{FF2B5EF4-FFF2-40B4-BE49-F238E27FC236}">
                    <a16:creationId xmlns="" xmlns:a16="http://schemas.microsoft.com/office/drawing/2014/main" id="{99010466-82B1-49AE-974A-02A620E534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17628" y="2885460"/>
                <a:ext cx="914400" cy="914400"/>
              </a:xfrm>
              <a:prstGeom prst="rect">
                <a:avLst/>
              </a:prstGeom>
            </p:spPr>
          </p:pic>
          <p:pic>
            <p:nvPicPr>
              <p:cNvPr id="14" name="Graphic 13" descr="Coins">
                <a:extLst>
                  <a:ext uri="{FF2B5EF4-FFF2-40B4-BE49-F238E27FC236}">
                    <a16:creationId xmlns="" xmlns:a16="http://schemas.microsoft.com/office/drawing/2014/main" id="{189484FE-D555-4451-B531-A331F38D3A4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8772" y="4344291"/>
                <a:ext cx="914400" cy="914400"/>
              </a:xfrm>
              <a:prstGeom prst="rect">
                <a:avLst/>
              </a:prstGeom>
            </p:spPr>
          </p:pic>
        </p:grpSp>
        <p:pic>
          <p:nvPicPr>
            <p:cNvPr id="16" name="Graphic 15" descr="Piggy Bank">
              <a:extLst>
                <a:ext uri="{FF2B5EF4-FFF2-40B4-BE49-F238E27FC236}">
                  <a16:creationId xmlns="" xmlns:a16="http://schemas.microsoft.com/office/drawing/2014/main" id="{54B1A49B-B1C0-404E-AC91-B8072A7DEFB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68182" y="1336269"/>
              <a:ext cx="946639" cy="914400"/>
            </a:xfrm>
            <a:prstGeom prst="rect">
              <a:avLst/>
            </a:prstGeom>
          </p:spPr>
        </p:pic>
      </p:grpSp>
    </p:spTree>
    <p:extLst>
      <p:ext uri="{BB962C8B-B14F-4D97-AF65-F5344CB8AC3E}">
        <p14:creationId xmlns:p14="http://schemas.microsoft.com/office/powerpoint/2010/main" val="1356551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D3B8C-7DCD-4EB6-823E-D816C9896CBD}"/>
              </a:ext>
            </a:extLst>
          </p:cNvPr>
          <p:cNvSpPr>
            <a:spLocks noGrp="1"/>
          </p:cNvSpPr>
          <p:nvPr>
            <p:ph type="title"/>
          </p:nvPr>
        </p:nvSpPr>
        <p:spPr>
          <a:xfrm>
            <a:off x="1275321" y="199849"/>
            <a:ext cx="9072067" cy="1013932"/>
          </a:xfrm>
        </p:spPr>
        <p:txBody>
          <a:bodyPr>
            <a:normAutofit/>
          </a:bodyPr>
          <a:lstStyle/>
          <a:p>
            <a:r>
              <a:rPr lang="en-IN" sz="2613" dirty="0"/>
              <a:t>Debt Funds Categories</a:t>
            </a:r>
            <a:endParaRPr lang="en-IN" sz="2240" dirty="0"/>
          </a:p>
        </p:txBody>
      </p:sp>
      <p:graphicFrame>
        <p:nvGraphicFramePr>
          <p:cNvPr id="4" name="Table 3">
            <a:extLst>
              <a:ext uri="{FF2B5EF4-FFF2-40B4-BE49-F238E27FC236}">
                <a16:creationId xmlns="" xmlns:a16="http://schemas.microsoft.com/office/drawing/2014/main" id="{AFFC72C6-176B-4FCB-83BC-BE1C397C186F}"/>
              </a:ext>
            </a:extLst>
          </p:cNvPr>
          <p:cNvGraphicFramePr>
            <a:graphicFrameLocks noGrp="1"/>
          </p:cNvGraphicFramePr>
          <p:nvPr>
            <p:extLst>
              <p:ext uri="{D42A27DB-BD31-4B8C-83A1-F6EECF244321}">
                <p14:modId xmlns:p14="http://schemas.microsoft.com/office/powerpoint/2010/main" val="4002881433"/>
              </p:ext>
            </p:extLst>
          </p:nvPr>
        </p:nvGraphicFramePr>
        <p:xfrm>
          <a:off x="1953599" y="1406397"/>
          <a:ext cx="7940252" cy="4557432"/>
        </p:xfrm>
        <a:graphic>
          <a:graphicData uri="http://schemas.openxmlformats.org/drawingml/2006/table">
            <a:tbl>
              <a:tblPr firstRow="1" firstCol="1" bandRow="1">
                <a:tableStyleId>{5940675A-B579-460E-94D1-54222C63F5DA}</a:tableStyleId>
              </a:tblPr>
              <a:tblGrid>
                <a:gridCol w="3210893">
                  <a:extLst>
                    <a:ext uri="{9D8B030D-6E8A-4147-A177-3AD203B41FA5}">
                      <a16:colId xmlns="" xmlns:a16="http://schemas.microsoft.com/office/drawing/2014/main" val="2091208621"/>
                    </a:ext>
                  </a:extLst>
                </a:gridCol>
                <a:gridCol w="4729359">
                  <a:extLst>
                    <a:ext uri="{9D8B030D-6E8A-4147-A177-3AD203B41FA5}">
                      <a16:colId xmlns="" xmlns:a16="http://schemas.microsoft.com/office/drawing/2014/main" val="4184581815"/>
                    </a:ext>
                  </a:extLst>
                </a:gridCol>
              </a:tblGrid>
              <a:tr h="568960">
                <a:tc>
                  <a:txBody>
                    <a:bodyPr/>
                    <a:lstStyle/>
                    <a:p>
                      <a:pPr marL="74295" algn="l">
                        <a:lnSpc>
                          <a:spcPct val="100000"/>
                        </a:lnSpc>
                        <a:spcBef>
                          <a:spcPts val="20"/>
                        </a:spcBef>
                        <a:spcAft>
                          <a:spcPts val="0"/>
                        </a:spcAft>
                      </a:pPr>
                      <a:r>
                        <a:rPr lang="en-CA" sz="1900" b="0" spc="-5" dirty="0">
                          <a:effectLst/>
                          <a:latin typeface="+mn-lt"/>
                          <a:cs typeface="Arial" panose="020B0604020202020204" pitchFamily="34" charset="0"/>
                        </a:rPr>
                        <a:t>Overnight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0"/>
                        </a:spcBef>
                        <a:spcAft>
                          <a:spcPts val="0"/>
                        </a:spcAft>
                        <a:buFont typeface="Arial" panose="020B0604020202020204" pitchFamily="34" charset="0"/>
                        <a:buNone/>
                      </a:pPr>
                      <a:r>
                        <a:rPr lang="en-CA" sz="1900" b="0" dirty="0">
                          <a:effectLst/>
                          <a:latin typeface="+mn-lt"/>
                          <a:cs typeface="Arial" panose="020B0604020202020204" pitchFamily="34" charset="0"/>
                        </a:rPr>
                        <a:t>Overnight securities</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having maturity of 1 day</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1316272044"/>
                  </a:ext>
                </a:extLst>
              </a:tr>
              <a:tr h="647943">
                <a:tc>
                  <a:txBody>
                    <a:bodyPr/>
                    <a:lstStyle/>
                    <a:p>
                      <a:pPr marL="74295" algn="l">
                        <a:lnSpc>
                          <a:spcPct val="100000"/>
                        </a:lnSpc>
                        <a:spcBef>
                          <a:spcPts val="25"/>
                        </a:spcBef>
                        <a:spcAft>
                          <a:spcPts val="0"/>
                        </a:spcAft>
                      </a:pPr>
                      <a:r>
                        <a:rPr lang="en-CA" sz="1900" b="0" dirty="0">
                          <a:effectLst/>
                          <a:latin typeface="+mn-lt"/>
                          <a:cs typeface="Arial" panose="020B0604020202020204" pitchFamily="34" charset="0"/>
                        </a:rPr>
                        <a:t>Liquid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IN" sz="1900" b="0" dirty="0">
                          <a:effectLst/>
                          <a:latin typeface="+mn-lt"/>
                          <a:cs typeface="Arial" panose="020B0604020202020204" pitchFamily="34" charset="0"/>
                        </a:rPr>
                        <a:t>Instruments with </a:t>
                      </a:r>
                      <a:r>
                        <a:rPr lang="en-CA" sz="1900" b="0" dirty="0" err="1">
                          <a:effectLst/>
                          <a:latin typeface="+mn-lt"/>
                          <a:cs typeface="Arial" panose="020B0604020202020204" pitchFamily="34" charset="0"/>
                        </a:rPr>
                        <a:t>upto</a:t>
                      </a:r>
                      <a:r>
                        <a:rPr lang="en-CA" sz="1900" b="0" dirty="0">
                          <a:effectLst/>
                          <a:latin typeface="+mn-lt"/>
                          <a:cs typeface="Arial" panose="020B0604020202020204" pitchFamily="34" charset="0"/>
                        </a:rPr>
                        <a:t> 91 days maturity  </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329739590"/>
                  </a:ext>
                </a:extLst>
              </a:tr>
              <a:tr h="1028699">
                <a:tc>
                  <a:txBody>
                    <a:bodyPr/>
                    <a:lstStyle/>
                    <a:p>
                      <a:pPr marL="74295" algn="l">
                        <a:lnSpc>
                          <a:spcPct val="100000"/>
                        </a:lnSpc>
                        <a:spcBef>
                          <a:spcPts val="25"/>
                        </a:spcBef>
                        <a:spcAft>
                          <a:spcPts val="0"/>
                        </a:spcAft>
                        <a:tabLst>
                          <a:tab pos="803910" algn="l"/>
                        </a:tabLst>
                      </a:pPr>
                      <a:r>
                        <a:rPr lang="en-CA" sz="1900" b="0" dirty="0">
                          <a:effectLst/>
                          <a:latin typeface="+mn-lt"/>
                          <a:cs typeface="Arial" panose="020B0604020202020204" pitchFamily="34" charset="0"/>
                        </a:rPr>
                        <a:t>Ultra-Short Duration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CA" sz="1900" b="0" dirty="0" smtClean="0">
                          <a:effectLst/>
                          <a:latin typeface="+mn-lt"/>
                          <a:cs typeface="Arial" panose="020B0604020202020204" pitchFamily="34" charset="0"/>
                        </a:rPr>
                        <a:t>Macaulay</a:t>
                      </a:r>
                      <a:r>
                        <a:rPr lang="en-IN" sz="1900" b="0" spc="0" dirty="0" smtClean="0">
                          <a:effectLst/>
                          <a:latin typeface="+mn-lt"/>
                          <a:cs typeface="Arial" panose="020B0604020202020204" pitchFamily="34" charset="0"/>
                        </a:rPr>
                        <a:t> </a:t>
                      </a:r>
                      <a:r>
                        <a:rPr lang="en-CA" sz="1900" b="0" spc="15" dirty="0">
                          <a:effectLst/>
                          <a:latin typeface="+mn-lt"/>
                          <a:cs typeface="Arial" panose="020B0604020202020204" pitchFamily="34" charset="0"/>
                        </a:rPr>
                        <a:t>duration of the portfolio between </a:t>
                      </a:r>
                      <a:r>
                        <a:rPr lang="en-CA" sz="1900" b="0" dirty="0">
                          <a:effectLst/>
                          <a:latin typeface="+mn-lt"/>
                          <a:cs typeface="Arial" panose="020B0604020202020204" pitchFamily="34" charset="0"/>
                        </a:rPr>
                        <a:t>3 -6 months</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993944608"/>
                  </a:ext>
                </a:extLst>
              </a:tr>
              <a:tr h="914585">
                <a:tc>
                  <a:txBody>
                    <a:bodyPr/>
                    <a:lstStyle/>
                    <a:p>
                      <a:pPr marL="74295" algn="l">
                        <a:lnSpc>
                          <a:spcPct val="100000"/>
                        </a:lnSpc>
                        <a:spcBef>
                          <a:spcPts val="20"/>
                        </a:spcBef>
                        <a:spcAft>
                          <a:spcPts val="0"/>
                        </a:spcAft>
                      </a:pPr>
                      <a:r>
                        <a:rPr lang="en-CA" sz="1900" b="0" dirty="0">
                          <a:effectLst/>
                          <a:latin typeface="+mn-lt"/>
                          <a:cs typeface="Arial" panose="020B0604020202020204" pitchFamily="34" charset="0"/>
                        </a:rPr>
                        <a:t>Low Duration</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0"/>
                        </a:spcBef>
                        <a:spcAft>
                          <a:spcPts val="0"/>
                        </a:spcAft>
                        <a:buFont typeface="Arial" panose="020B0604020202020204" pitchFamily="34" charset="0"/>
                        <a:buNone/>
                      </a:pPr>
                      <a:r>
                        <a:rPr lang="en-CA" sz="1900" b="0" dirty="0">
                          <a:effectLst/>
                          <a:latin typeface="+mn-lt"/>
                          <a:cs typeface="Arial" panose="020B0604020202020204" pitchFamily="34" charset="0"/>
                        </a:rPr>
                        <a:t>Macaulay</a:t>
                      </a:r>
                      <a:r>
                        <a:rPr lang="en-IN" sz="1900" b="0" spc="0" dirty="0">
                          <a:effectLst/>
                          <a:latin typeface="+mn-lt"/>
                          <a:cs typeface="Arial" panose="020B0604020202020204" pitchFamily="34" charset="0"/>
                        </a:rPr>
                        <a:t> </a:t>
                      </a:r>
                      <a:r>
                        <a:rPr lang="en-CA" sz="1900" b="0" spc="15" dirty="0">
                          <a:effectLst/>
                          <a:latin typeface="+mn-lt"/>
                          <a:cs typeface="Arial" panose="020B0604020202020204" pitchFamily="34" charset="0"/>
                        </a:rPr>
                        <a:t>duration portfolio between </a:t>
                      </a:r>
                      <a:r>
                        <a:rPr lang="en-CA" sz="1900" b="0" dirty="0">
                          <a:effectLst/>
                          <a:latin typeface="+mn-lt"/>
                          <a:cs typeface="Arial" panose="020B0604020202020204" pitchFamily="34" charset="0"/>
                        </a:rPr>
                        <a:t>6-12 months</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631155843"/>
                  </a:ext>
                </a:extLst>
              </a:tr>
              <a:tr h="647943">
                <a:tc>
                  <a:txBody>
                    <a:bodyPr/>
                    <a:lstStyle/>
                    <a:p>
                      <a:pPr marL="74295" algn="l">
                        <a:lnSpc>
                          <a:spcPct val="100000"/>
                        </a:lnSpc>
                        <a:spcBef>
                          <a:spcPts val="25"/>
                        </a:spcBef>
                        <a:spcAft>
                          <a:spcPts val="0"/>
                        </a:spcAft>
                      </a:pPr>
                      <a:r>
                        <a:rPr lang="en-CA" sz="1900" b="0" dirty="0">
                          <a:effectLst/>
                          <a:latin typeface="+mn-lt"/>
                          <a:cs typeface="Arial" panose="020B0604020202020204" pitchFamily="34" charset="0"/>
                        </a:rPr>
                        <a:t>Money Market</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CA" sz="1900" b="0" spc="15" dirty="0">
                          <a:effectLst/>
                          <a:latin typeface="+mn-lt"/>
                          <a:cs typeface="Arial" panose="020B0604020202020204" pitchFamily="34" charset="0"/>
                        </a:rPr>
                        <a:t>Maturity up to 1</a:t>
                      </a:r>
                      <a:r>
                        <a:rPr lang="en-IN" sz="1900" b="0" spc="15" dirty="0">
                          <a:effectLst/>
                          <a:latin typeface="+mn-lt"/>
                          <a:cs typeface="Arial" panose="020B0604020202020204" pitchFamily="34" charset="0"/>
                        </a:rPr>
                        <a:t> </a:t>
                      </a:r>
                      <a:r>
                        <a:rPr lang="en-CA" sz="1900" b="0" dirty="0">
                          <a:effectLst/>
                          <a:latin typeface="+mn-lt"/>
                          <a:cs typeface="Arial" panose="020B0604020202020204" pitchFamily="34" charset="0"/>
                        </a:rPr>
                        <a:t>Year</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4225690260"/>
                  </a:ext>
                </a:extLst>
              </a:tr>
              <a:tr h="739142">
                <a:tc>
                  <a:txBody>
                    <a:bodyPr/>
                    <a:lstStyle/>
                    <a:p>
                      <a:pPr marL="74295" algn="l">
                        <a:lnSpc>
                          <a:spcPct val="100000"/>
                        </a:lnSpc>
                        <a:spcBef>
                          <a:spcPts val="30"/>
                        </a:spcBef>
                        <a:spcAft>
                          <a:spcPts val="0"/>
                        </a:spcAft>
                      </a:pPr>
                      <a:endParaRPr lang="en-CA" sz="1900" b="0" dirty="0">
                        <a:effectLst/>
                        <a:latin typeface="+mn-lt"/>
                        <a:cs typeface="Arial" panose="020B0604020202020204" pitchFamily="34" charset="0"/>
                      </a:endParaRPr>
                    </a:p>
                    <a:p>
                      <a:pPr marL="74295" algn="l">
                        <a:lnSpc>
                          <a:spcPct val="100000"/>
                        </a:lnSpc>
                        <a:spcBef>
                          <a:spcPts val="30"/>
                        </a:spcBef>
                        <a:spcAft>
                          <a:spcPts val="0"/>
                        </a:spcAft>
                      </a:pPr>
                      <a:r>
                        <a:rPr lang="en-CA" sz="1900" b="0" dirty="0">
                          <a:effectLst/>
                          <a:latin typeface="+mn-lt"/>
                          <a:cs typeface="Arial" panose="020B0604020202020204" pitchFamily="34" charset="0"/>
                        </a:rPr>
                        <a:t>Short Duration</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marL="68580" indent="0">
                        <a:lnSpc>
                          <a:spcPct val="100000"/>
                        </a:lnSpc>
                        <a:spcBef>
                          <a:spcPts val="30"/>
                        </a:spcBef>
                        <a:spcAft>
                          <a:spcPts val="0"/>
                        </a:spcAft>
                        <a:buFont typeface="Arial" panose="020B0604020202020204" pitchFamily="34" charset="0"/>
                        <a:buNone/>
                      </a:pPr>
                      <a:r>
                        <a:rPr lang="en-CA" sz="1900" b="0" dirty="0">
                          <a:effectLst/>
                          <a:latin typeface="+mn-lt"/>
                          <a:cs typeface="Arial" panose="020B0604020202020204" pitchFamily="34" charset="0"/>
                        </a:rPr>
                        <a:t>Macaulay</a:t>
                      </a:r>
                      <a:r>
                        <a:rPr lang="en-IN" sz="1900" b="0" spc="0" dirty="0">
                          <a:effectLst/>
                          <a:latin typeface="+mn-lt"/>
                          <a:cs typeface="Arial" panose="020B0604020202020204" pitchFamily="34" charset="0"/>
                        </a:rPr>
                        <a:t> </a:t>
                      </a:r>
                      <a:r>
                        <a:rPr lang="en-CA" sz="1900" b="0" spc="15" dirty="0">
                          <a:effectLst/>
                          <a:latin typeface="+mn-lt"/>
                          <a:cs typeface="Arial" panose="020B0604020202020204" pitchFamily="34" charset="0"/>
                        </a:rPr>
                        <a:t>duration of the portfolio between 1 year - 3 years</a:t>
                      </a:r>
                      <a:endParaRPr lang="en-IN" sz="1900" b="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 xmlns:a16="http://schemas.microsoft.com/office/drawing/2014/main" val="77472000"/>
                  </a:ext>
                </a:extLst>
              </a:tr>
            </a:tbl>
          </a:graphicData>
        </a:graphic>
      </p:graphicFrame>
    </p:spTree>
    <p:extLst>
      <p:ext uri="{BB962C8B-B14F-4D97-AF65-F5344CB8AC3E}">
        <p14:creationId xmlns:p14="http://schemas.microsoft.com/office/powerpoint/2010/main" val="2387109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67D08-A7FD-4D22-B205-6CD3E502EC5D}"/>
              </a:ext>
            </a:extLst>
          </p:cNvPr>
          <p:cNvSpPr>
            <a:spLocks noGrp="1"/>
          </p:cNvSpPr>
          <p:nvPr>
            <p:ph type="title"/>
          </p:nvPr>
        </p:nvSpPr>
        <p:spPr>
          <a:xfrm>
            <a:off x="1841187" y="524721"/>
            <a:ext cx="9077236" cy="542079"/>
          </a:xfrm>
        </p:spPr>
        <p:txBody>
          <a:bodyPr>
            <a:normAutofit/>
          </a:bodyPr>
          <a:lstStyle/>
          <a:p>
            <a:r>
              <a:rPr lang="en-IN" sz="2613" dirty="0"/>
              <a:t>Hybrid Funds</a:t>
            </a:r>
          </a:p>
        </p:txBody>
      </p:sp>
      <p:grpSp>
        <p:nvGrpSpPr>
          <p:cNvPr id="12" name="Group 11">
            <a:extLst>
              <a:ext uri="{FF2B5EF4-FFF2-40B4-BE49-F238E27FC236}">
                <a16:creationId xmlns="" xmlns:a16="http://schemas.microsoft.com/office/drawing/2014/main" id="{B537E8EF-BFB6-4FB5-AA35-D2E106B402E2}"/>
              </a:ext>
            </a:extLst>
          </p:cNvPr>
          <p:cNvGrpSpPr/>
          <p:nvPr/>
        </p:nvGrpSpPr>
        <p:grpSpPr>
          <a:xfrm>
            <a:off x="1751012" y="1143000"/>
            <a:ext cx="7772400" cy="4394481"/>
            <a:chOff x="1388724" y="1284546"/>
            <a:chExt cx="7840337" cy="4064000"/>
          </a:xfrm>
        </p:grpSpPr>
        <p:graphicFrame>
          <p:nvGraphicFramePr>
            <p:cNvPr id="14" name="Diagram 13">
              <a:extLst>
                <a:ext uri="{FF2B5EF4-FFF2-40B4-BE49-F238E27FC236}">
                  <a16:creationId xmlns="" xmlns:a16="http://schemas.microsoft.com/office/drawing/2014/main" id="{8216F70B-F86C-4125-92C1-A7C876889962}"/>
                </a:ext>
              </a:extLst>
            </p:cNvPr>
            <p:cNvGraphicFramePr/>
            <p:nvPr/>
          </p:nvGraphicFramePr>
          <p:xfrm>
            <a:off x="1388724" y="1284546"/>
            <a:ext cx="784033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Calculator">
              <a:extLst>
                <a:ext uri="{FF2B5EF4-FFF2-40B4-BE49-F238E27FC236}">
                  <a16:creationId xmlns="" xmlns:a16="http://schemas.microsoft.com/office/drawing/2014/main" id="{02B8F185-4BCE-41EC-9740-4BCF4FF03C1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17628" y="2885460"/>
              <a:ext cx="914400" cy="914400"/>
            </a:xfrm>
            <a:prstGeom prst="rect">
              <a:avLst/>
            </a:prstGeom>
          </p:spPr>
        </p:pic>
        <p:pic>
          <p:nvPicPr>
            <p:cNvPr id="16" name="Graphic 15" descr="Coins">
              <a:extLst>
                <a:ext uri="{FF2B5EF4-FFF2-40B4-BE49-F238E27FC236}">
                  <a16:creationId xmlns="" xmlns:a16="http://schemas.microsoft.com/office/drawing/2014/main" id="{A51BD8D8-5DAD-4D8F-9388-EED391CA9E8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8772" y="4344291"/>
              <a:ext cx="914400" cy="914400"/>
            </a:xfrm>
            <a:prstGeom prst="rect">
              <a:avLst/>
            </a:prstGeom>
          </p:spPr>
        </p:pic>
      </p:grpSp>
      <p:pic>
        <p:nvPicPr>
          <p:cNvPr id="17" name="Graphic 16" descr="Document">
            <a:extLst>
              <a:ext uri="{FF2B5EF4-FFF2-40B4-BE49-F238E27FC236}">
                <a16:creationId xmlns="" xmlns:a16="http://schemas.microsoft.com/office/drawing/2014/main" id="{D8FF63FA-7A43-4378-9ADC-5C14CB3C241D}"/>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3094210" y="1447800"/>
            <a:ext cx="561802" cy="539656"/>
          </a:xfrm>
          <a:prstGeom prst="rect">
            <a:avLst/>
          </a:prstGeom>
        </p:spPr>
      </p:pic>
    </p:spTree>
    <p:extLst>
      <p:ext uri="{BB962C8B-B14F-4D97-AF65-F5344CB8AC3E}">
        <p14:creationId xmlns:p14="http://schemas.microsoft.com/office/powerpoint/2010/main" val="1020759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Equity Linked Savings Scheme </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2" name="Diagram 11"/>
          <p:cNvGraphicFramePr/>
          <p:nvPr/>
        </p:nvGraphicFramePr>
        <p:xfrm>
          <a:off x="1218883" y="2157307"/>
          <a:ext cx="9751060" cy="3571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Systematic Transactions</a:t>
            </a:r>
          </a:p>
        </p:txBody>
      </p:sp>
      <p:sp>
        <p:nvSpPr>
          <p:cNvPr id="155" name="Shape 155"/>
          <p:cNvSpPr txBox="1">
            <a:spLocks noGrp="1"/>
          </p:cNvSpPr>
          <p:nvPr>
            <p:ph type="body" idx="1"/>
          </p:nvPr>
        </p:nvSpPr>
        <p:spPr>
          <a:xfrm>
            <a:off x="1317364" y="2062483"/>
            <a:ext cx="3111188" cy="3318932"/>
          </a:xfrm>
          <a:prstGeom prst="rect">
            <a:avLst/>
          </a:prstGeom>
          <a:solidFill>
            <a:srgbClr val="00B0F0"/>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SIP</a:t>
            </a:r>
          </a:p>
          <a:p>
            <a:pPr algn="ctr">
              <a:buNone/>
            </a:pPr>
            <a:r>
              <a:rPr lang="en" sz="2100" dirty="0">
                <a:latin typeface="Calibri" pitchFamily="34" charset="0"/>
                <a:cs typeface="Calibri" pitchFamily="34" charset="0"/>
              </a:rPr>
              <a:t>Systematic Investment Plan is ideal for someone with a goal to accumulate funds for a future goal.</a:t>
            </a:r>
          </a:p>
        </p:txBody>
      </p:sp>
      <p:sp>
        <p:nvSpPr>
          <p:cNvPr id="156" name="Shape 156"/>
          <p:cNvSpPr txBox="1">
            <a:spLocks noGrp="1"/>
          </p:cNvSpPr>
          <p:nvPr>
            <p:ph type="body" idx="2"/>
          </p:nvPr>
        </p:nvSpPr>
        <p:spPr>
          <a:xfrm>
            <a:off x="4588059" y="2062483"/>
            <a:ext cx="3111188" cy="3318932"/>
          </a:xfrm>
          <a:prstGeom prst="rect">
            <a:avLst/>
          </a:prstGeom>
          <a:solidFill>
            <a:srgbClr val="92D050"/>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SWP</a:t>
            </a:r>
          </a:p>
          <a:p>
            <a:pPr algn="ctr">
              <a:buNone/>
            </a:pPr>
            <a:r>
              <a:rPr lang="en" sz="2100" dirty="0">
                <a:latin typeface="Calibri" pitchFamily="34" charset="0"/>
                <a:cs typeface="Calibri" pitchFamily="34" charset="0"/>
              </a:rPr>
              <a:t>Systematic Withdrawal Plan is ideal for someone with a lump sum amount to invest for funding regular expenses.</a:t>
            </a:r>
          </a:p>
        </p:txBody>
      </p:sp>
      <p:sp>
        <p:nvSpPr>
          <p:cNvPr id="157" name="Shape 157"/>
          <p:cNvSpPr txBox="1">
            <a:spLocks noGrp="1"/>
          </p:cNvSpPr>
          <p:nvPr>
            <p:ph type="body" idx="3"/>
          </p:nvPr>
        </p:nvSpPr>
        <p:spPr>
          <a:xfrm>
            <a:off x="7858755" y="2062483"/>
            <a:ext cx="3111188" cy="3318932"/>
          </a:xfrm>
          <a:prstGeom prst="rect">
            <a:avLst/>
          </a:prstGeom>
          <a:solidFill>
            <a:schemeClr val="accent6">
              <a:lumMod val="60000"/>
              <a:lumOff val="40000"/>
            </a:schemeClr>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STP</a:t>
            </a:r>
          </a:p>
          <a:p>
            <a:pPr algn="ctr">
              <a:buNone/>
            </a:pPr>
            <a:r>
              <a:rPr lang="en" sz="2100" dirty="0">
                <a:latin typeface="Calibri" pitchFamily="34" charset="0"/>
                <a:cs typeface="Calibri" pitchFamily="34" charset="0"/>
              </a:rPr>
              <a:t>Systematic Transfer Plan is when an investor invests a lump sum amount in a fund and regularly transfer a fixed/variable amount into another fund.</a:t>
            </a:r>
          </a:p>
          <a:p>
            <a:pPr>
              <a:buNone/>
            </a:pPr>
            <a:endParaRPr sz="2100">
              <a:latin typeface="Calibri" pitchFamily="34" charset="0"/>
              <a:cs typeface="Calibri" pitchFamily="34" charset="0"/>
            </a:endParaRPr>
          </a:p>
        </p:txBody>
      </p:sp>
      <p:grpSp>
        <p:nvGrpSpPr>
          <p:cNvPr id="158"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32652F61-5F8B-4C4C-A318-B76C0B7D2738}"/>
              </a:ext>
            </a:extLst>
          </p:cNvPr>
          <p:cNvSpPr>
            <a:spLocks noGrp="1" noChangeArrowheads="1"/>
          </p:cNvSpPr>
          <p:nvPr>
            <p:ph type="title"/>
          </p:nvPr>
        </p:nvSpPr>
        <p:spPr bwMode="auto">
          <a:xfrm>
            <a:off x="1364844" y="609600"/>
            <a:ext cx="9077236" cy="5420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a:bodyPr>
          <a:lstStyle/>
          <a:p>
            <a:pPr algn="l" eaLnBrk="1" hangingPunct="1"/>
            <a:r>
              <a:rPr lang="en-GB" altLang="en-US" sz="2987" dirty="0">
                <a:latin typeface="Arial" panose="020B0604020202020204" pitchFamily="34" charset="0"/>
                <a:cs typeface="Times New Roman" panose="02020603050405020304" pitchFamily="18" charset="0"/>
              </a:rPr>
              <a:t>Systematic Investment Plan (SIP)</a:t>
            </a:r>
            <a:endParaRPr lang="en-US" altLang="en-US" sz="2987" dirty="0">
              <a:latin typeface="Arial" panose="020B0604020202020204"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7C48F653-FFE2-490B-9E47-970C15452714}"/>
              </a:ext>
            </a:extLst>
          </p:cNvPr>
          <p:cNvSpPr>
            <a:spLocks noGrp="1"/>
          </p:cNvSpPr>
          <p:nvPr>
            <p:ph idx="1"/>
          </p:nvPr>
        </p:nvSpPr>
        <p:spPr>
          <a:xfrm>
            <a:off x="1217612" y="1766721"/>
            <a:ext cx="9072068" cy="4044357"/>
          </a:xfrm>
        </p:spPr>
        <p:txBody>
          <a:bodyPr>
            <a:normAutofit lnSpcReduction="10000"/>
          </a:bodyPr>
          <a:lstStyle/>
          <a:p>
            <a:pPr marL="320029" lvl="1" indent="-320029" algn="just">
              <a:spcBef>
                <a:spcPts val="560"/>
              </a:spcBef>
              <a:buSzPct val="120000"/>
              <a:buFont typeface="Wingdings" panose="05000000000000000000" pitchFamily="2" charset="2"/>
              <a:buChar char="v"/>
              <a:defRPr/>
            </a:pPr>
            <a:r>
              <a:rPr lang="en-GB" altLang="en-US" sz="2240" dirty="0"/>
              <a:t>SIP is a method of investing a fixed sum, at a regular interval, in a mutual fund scheme</a:t>
            </a:r>
          </a:p>
          <a:p>
            <a:pPr marL="320029" lvl="1" indent="-320029" algn="just">
              <a:spcBef>
                <a:spcPts val="560"/>
              </a:spcBef>
              <a:buSzPct val="120000"/>
              <a:buFont typeface="Wingdings" panose="05000000000000000000" pitchFamily="2" charset="2"/>
              <a:buChar char="v"/>
              <a:defRPr/>
            </a:pPr>
            <a:endParaRPr lang="en-GB" altLang="en-US" sz="2240" dirty="0"/>
          </a:p>
          <a:p>
            <a:pPr marL="320029" lvl="1" indent="-320029" algn="just">
              <a:spcBef>
                <a:spcPts val="560"/>
              </a:spcBef>
              <a:buSzPct val="120000"/>
              <a:buFont typeface="Wingdings" panose="05000000000000000000" pitchFamily="2" charset="2"/>
              <a:buChar char="v"/>
              <a:defRPr/>
            </a:pPr>
            <a:r>
              <a:rPr lang="en-GB" altLang="en-US" sz="2240" dirty="0"/>
              <a:t>Similar to monthly saving schemes like a recurring deposit</a:t>
            </a:r>
          </a:p>
          <a:p>
            <a:pPr marL="320029" lvl="1" indent="-320029" algn="just">
              <a:spcBef>
                <a:spcPts val="560"/>
              </a:spcBef>
              <a:buSzPct val="120000"/>
              <a:buFont typeface="Wingdings" panose="05000000000000000000" pitchFamily="2" charset="2"/>
              <a:buChar char="v"/>
              <a:defRPr/>
            </a:pPr>
            <a:endParaRPr lang="en-US" altLang="zh-TW" sz="2240" dirty="0"/>
          </a:p>
          <a:p>
            <a:pPr marL="320029" lvl="1" indent="-320029" algn="just">
              <a:spcBef>
                <a:spcPts val="560"/>
              </a:spcBef>
              <a:buSzPct val="120000"/>
              <a:buFont typeface="Wingdings" panose="05000000000000000000" pitchFamily="2" charset="2"/>
              <a:buChar char="v"/>
              <a:defRPr/>
            </a:pPr>
            <a:r>
              <a:rPr lang="en-US" altLang="zh-TW" sz="2240" dirty="0"/>
              <a:t>Features</a:t>
            </a:r>
          </a:p>
          <a:p>
            <a:pPr marL="600053" lvl="2" indent="-320029" algn="just">
              <a:spcBef>
                <a:spcPts val="560"/>
              </a:spcBef>
              <a:buSzPct val="120000"/>
              <a:buFont typeface="Wingdings" panose="05000000000000000000" pitchFamily="2" charset="2"/>
              <a:buChar char="v"/>
              <a:defRPr/>
            </a:pPr>
            <a:r>
              <a:rPr lang="en-US" sz="2240" dirty="0"/>
              <a:t>Enables regular investments without any additional paperwork</a:t>
            </a:r>
          </a:p>
          <a:p>
            <a:pPr marL="600053" lvl="2" indent="-320029" algn="just">
              <a:spcBef>
                <a:spcPts val="560"/>
              </a:spcBef>
              <a:buSzPct val="120000"/>
              <a:buFont typeface="Wingdings" panose="05000000000000000000" pitchFamily="2" charset="2"/>
              <a:buChar char="v"/>
              <a:defRPr/>
            </a:pPr>
            <a:r>
              <a:rPr lang="en-US" sz="2240" dirty="0"/>
              <a:t>Convenient way to invest regularly through one time standing instruction</a:t>
            </a:r>
          </a:p>
          <a:p>
            <a:pPr marL="600053" lvl="2" indent="-320029" algn="just">
              <a:spcBef>
                <a:spcPts val="560"/>
              </a:spcBef>
              <a:buSzPct val="120000"/>
              <a:buFont typeface="Wingdings" panose="05000000000000000000" pitchFamily="2" charset="2"/>
              <a:buChar char="v"/>
              <a:defRPr/>
            </a:pPr>
            <a:r>
              <a:rPr lang="en-US" sz="2240" dirty="0"/>
              <a:t>Rupee Cost Averaging Benefit to counter volatility  </a:t>
            </a:r>
          </a:p>
          <a:p>
            <a:pPr marL="600053" lvl="2" indent="-320029" algn="just">
              <a:spcBef>
                <a:spcPts val="560"/>
              </a:spcBef>
              <a:buSzPct val="120000"/>
              <a:buFont typeface="Wingdings" panose="05000000000000000000" pitchFamily="2" charset="2"/>
              <a:buChar char="v"/>
              <a:defRPr/>
            </a:pPr>
            <a:r>
              <a:rPr lang="en-US" sz="2240" dirty="0"/>
              <a:t>No timing the market!</a:t>
            </a:r>
          </a:p>
        </p:txBody>
      </p:sp>
    </p:spTree>
    <p:extLst>
      <p:ext uri="{BB962C8B-B14F-4D97-AF65-F5344CB8AC3E}">
        <p14:creationId xmlns:p14="http://schemas.microsoft.com/office/powerpoint/2010/main" val="369872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F45DF1E3-8F4B-4210-9E65-2B5367FD04B2}"/>
              </a:ext>
            </a:extLst>
          </p:cNvPr>
          <p:cNvSpPr>
            <a:spLocks noGrp="1" noChangeArrowheads="1"/>
          </p:cNvSpPr>
          <p:nvPr>
            <p:ph type="title"/>
          </p:nvPr>
        </p:nvSpPr>
        <p:spPr bwMode="auto">
          <a:xfrm>
            <a:off x="1248769" y="411863"/>
            <a:ext cx="9072067" cy="344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fontScale="90000"/>
          </a:bodyPr>
          <a:lstStyle/>
          <a:p>
            <a:pPr algn="l" eaLnBrk="1" hangingPunct="1"/>
            <a:r>
              <a:rPr lang="en-GB" altLang="en-US" sz="2613" dirty="0">
                <a:latin typeface="+mn-lt"/>
                <a:cs typeface="Times New Roman" panose="02020603050405020304" pitchFamily="18" charset="0"/>
              </a:rPr>
              <a:t>SIP chart</a:t>
            </a:r>
            <a:endParaRPr lang="en-US" altLang="en-US" sz="2613" dirty="0">
              <a:latin typeface="+mn-lt"/>
              <a:cs typeface="Times New Roman" panose="02020603050405020304" pitchFamily="18" charset="0"/>
            </a:endParaRPr>
          </a:p>
        </p:txBody>
      </p:sp>
      <p:sp>
        <p:nvSpPr>
          <p:cNvPr id="30723" name="Rectangle 5">
            <a:extLst>
              <a:ext uri="{FF2B5EF4-FFF2-40B4-BE49-F238E27FC236}">
                <a16:creationId xmlns="" xmlns:a16="http://schemas.microsoft.com/office/drawing/2014/main" id="{951F1BCC-361F-4098-B932-A3BBD69D6729}"/>
              </a:ext>
            </a:extLst>
          </p:cNvPr>
          <p:cNvSpPr>
            <a:spLocks noChangeArrowheads="1"/>
          </p:cNvSpPr>
          <p:nvPr/>
        </p:nvSpPr>
        <p:spPr bwMode="auto">
          <a:xfrm>
            <a:off x="2230227" y="879012"/>
            <a:ext cx="687967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029" eaLnBrk="1" hangingPunct="1"/>
            <a:r>
              <a:rPr lang="en-US" altLang="en-US" sz="1680" b="1" dirty="0">
                <a:solidFill>
                  <a:prstClr val="black"/>
                </a:solidFill>
                <a:latin typeface="Arial" panose="020B0604020202020204" pitchFamily="34" charset="0"/>
                <a:cs typeface="Arial" panose="020B0604020202020204" pitchFamily="34" charset="0"/>
              </a:rPr>
              <a:t>SIP of Rs. 5000 MONTHLY @10% RETURN TILL 60.</a:t>
            </a:r>
          </a:p>
        </p:txBody>
      </p:sp>
      <p:graphicFrame>
        <p:nvGraphicFramePr>
          <p:cNvPr id="7" name="Table 6">
            <a:extLst>
              <a:ext uri="{FF2B5EF4-FFF2-40B4-BE49-F238E27FC236}">
                <a16:creationId xmlns="" xmlns:a16="http://schemas.microsoft.com/office/drawing/2014/main" id="{4E1803D9-F28A-4FBC-B440-90CEF6F93344}"/>
              </a:ext>
            </a:extLst>
          </p:cNvPr>
          <p:cNvGraphicFramePr>
            <a:graphicFrameLocks noGrp="1"/>
          </p:cNvGraphicFramePr>
          <p:nvPr/>
        </p:nvGraphicFramePr>
        <p:xfrm>
          <a:off x="2230227" y="1424193"/>
          <a:ext cx="7694295" cy="3412432"/>
        </p:xfrm>
        <a:graphic>
          <a:graphicData uri="http://schemas.openxmlformats.org/drawingml/2006/table">
            <a:tbl>
              <a:tblPr>
                <a:tableStyleId>{69CF1AB2-1976-4502-BF36-3FF5EA218861}</a:tableStyleId>
              </a:tblPr>
              <a:tblGrid>
                <a:gridCol w="2197570">
                  <a:extLst>
                    <a:ext uri="{9D8B030D-6E8A-4147-A177-3AD203B41FA5}">
                      <a16:colId xmlns="" xmlns:a16="http://schemas.microsoft.com/office/drawing/2014/main" val="20000"/>
                    </a:ext>
                  </a:extLst>
                </a:gridCol>
                <a:gridCol w="2902136">
                  <a:extLst>
                    <a:ext uri="{9D8B030D-6E8A-4147-A177-3AD203B41FA5}">
                      <a16:colId xmlns="" xmlns:a16="http://schemas.microsoft.com/office/drawing/2014/main" val="20001"/>
                    </a:ext>
                  </a:extLst>
                </a:gridCol>
                <a:gridCol w="2594589">
                  <a:extLst>
                    <a:ext uri="{9D8B030D-6E8A-4147-A177-3AD203B41FA5}">
                      <a16:colId xmlns="" xmlns:a16="http://schemas.microsoft.com/office/drawing/2014/main" val="20002"/>
                    </a:ext>
                  </a:extLst>
                </a:gridCol>
              </a:tblGrid>
              <a:tr h="6329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AGE</a:t>
                      </a: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AMOUNT</a:t>
                      </a: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AT RETIREMENT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extLst>
                  <a:ext uri="{0D108BD9-81ED-4DB2-BD59-A6C34878D82A}">
                    <a16:rowId xmlns="" xmlns:a16="http://schemas.microsoft.com/office/drawing/2014/main" val="10000"/>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18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1.13 </a:t>
                      </a:r>
                      <a:r>
                        <a:rPr kumimoji="0" lang="en-US" sz="220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1"/>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37.97 lakhs</a:t>
                      </a: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2"/>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45</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9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20.72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3"/>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50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10.24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30750" name="Rectangle 7">
            <a:extLst>
              <a:ext uri="{FF2B5EF4-FFF2-40B4-BE49-F238E27FC236}">
                <a16:creationId xmlns="" xmlns:a16="http://schemas.microsoft.com/office/drawing/2014/main" id="{4605E182-6E1A-449E-8DB0-3360260917CC}"/>
              </a:ext>
            </a:extLst>
          </p:cNvPr>
          <p:cNvSpPr>
            <a:spLocks noChangeArrowheads="1"/>
          </p:cNvSpPr>
          <p:nvPr/>
        </p:nvSpPr>
        <p:spPr bwMode="auto">
          <a:xfrm>
            <a:off x="3615172" y="5127772"/>
            <a:ext cx="5760720"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defTabSz="320029" eaLnBrk="1" hangingPunct="1"/>
            <a:r>
              <a:rPr lang="en-US" altLang="en-US" sz="1493" b="1" i="1" dirty="0">
                <a:solidFill>
                  <a:prstClr val="black"/>
                </a:solidFill>
                <a:latin typeface="Arial" panose="020B0604020202020204" pitchFamily="34" charset="0"/>
                <a:cs typeface="Arial" panose="020B0604020202020204" pitchFamily="34" charset="0"/>
              </a:rPr>
              <a:t>POWER OF COMPOUNDING</a:t>
            </a:r>
          </a:p>
        </p:txBody>
      </p:sp>
      <p:sp>
        <p:nvSpPr>
          <p:cNvPr id="9" name="TextBox 8">
            <a:extLst>
              <a:ext uri="{FF2B5EF4-FFF2-40B4-BE49-F238E27FC236}">
                <a16:creationId xmlns="" xmlns:a16="http://schemas.microsoft.com/office/drawing/2014/main" id="{85D6F282-4642-45EF-A55B-6ADAAB73495B}"/>
              </a:ext>
            </a:extLst>
          </p:cNvPr>
          <p:cNvSpPr txBox="1"/>
          <p:nvPr/>
        </p:nvSpPr>
        <p:spPr>
          <a:xfrm>
            <a:off x="1040151" y="5271401"/>
            <a:ext cx="5689600" cy="350865"/>
          </a:xfrm>
          <a:prstGeom prst="rect">
            <a:avLst/>
          </a:prstGeom>
          <a:noFill/>
        </p:spPr>
        <p:txBody>
          <a:bodyPr wrap="square">
            <a:spAutoFit/>
          </a:bodyPr>
          <a:lstStyle/>
          <a:p>
            <a:r>
              <a:rPr lang="en-IN" sz="1680" b="1" i="1" dirty="0">
                <a:solidFill>
                  <a:srgbClr val="00B050"/>
                </a:solidFill>
              </a:rPr>
              <a:t>https://www.mutualfundssahihai.com/en/calculators</a:t>
            </a:r>
          </a:p>
        </p:txBody>
      </p:sp>
    </p:spTree>
    <p:extLst>
      <p:ext uri="{BB962C8B-B14F-4D97-AF65-F5344CB8AC3E}">
        <p14:creationId xmlns:p14="http://schemas.microsoft.com/office/powerpoint/2010/main" val="101532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F45DF1E3-8F4B-4210-9E65-2B5367FD04B2}"/>
              </a:ext>
            </a:extLst>
          </p:cNvPr>
          <p:cNvSpPr>
            <a:spLocks noGrp="1" noChangeArrowheads="1"/>
          </p:cNvSpPr>
          <p:nvPr>
            <p:ph type="title"/>
          </p:nvPr>
        </p:nvSpPr>
        <p:spPr bwMode="auto">
          <a:xfrm>
            <a:off x="1248769" y="411863"/>
            <a:ext cx="9072067" cy="344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fontScale="90000"/>
          </a:bodyPr>
          <a:lstStyle/>
          <a:p>
            <a:pPr algn="l" eaLnBrk="1" hangingPunct="1"/>
            <a:r>
              <a:rPr lang="en-GB" altLang="en-US" sz="2613" dirty="0">
                <a:latin typeface="+mn-lt"/>
                <a:cs typeface="Times New Roman" panose="02020603050405020304" pitchFamily="18" charset="0"/>
              </a:rPr>
              <a:t>   Step up SIP chart</a:t>
            </a:r>
            <a:endParaRPr lang="en-US" altLang="en-US" sz="2613" dirty="0">
              <a:latin typeface="+mn-lt"/>
              <a:cs typeface="Times New Roman" panose="02020603050405020304" pitchFamily="18" charset="0"/>
            </a:endParaRPr>
          </a:p>
        </p:txBody>
      </p:sp>
      <p:sp>
        <p:nvSpPr>
          <p:cNvPr id="30723" name="Rectangle 5">
            <a:extLst>
              <a:ext uri="{FF2B5EF4-FFF2-40B4-BE49-F238E27FC236}">
                <a16:creationId xmlns="" xmlns:a16="http://schemas.microsoft.com/office/drawing/2014/main" id="{951F1BCC-361F-4098-B932-A3BBD69D6729}"/>
              </a:ext>
            </a:extLst>
          </p:cNvPr>
          <p:cNvSpPr>
            <a:spLocks noChangeArrowheads="1"/>
          </p:cNvSpPr>
          <p:nvPr/>
        </p:nvSpPr>
        <p:spPr bwMode="auto">
          <a:xfrm>
            <a:off x="1040151" y="418671"/>
            <a:ext cx="687967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029" eaLnBrk="1" hangingPunct="1"/>
            <a:r>
              <a:rPr lang="en-US" altLang="en-US" sz="1680" b="1" dirty="0">
                <a:solidFill>
                  <a:prstClr val="black"/>
                </a:solidFill>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 xmlns:a16="http://schemas.microsoft.com/office/drawing/2014/main" id="{4E1803D9-F28A-4FBC-B440-90CEF6F93344}"/>
              </a:ext>
            </a:extLst>
          </p:cNvPr>
          <p:cNvGraphicFramePr>
            <a:graphicFrameLocks noGrp="1"/>
          </p:cNvGraphicFramePr>
          <p:nvPr/>
        </p:nvGraphicFramePr>
        <p:xfrm>
          <a:off x="2230227" y="1424193"/>
          <a:ext cx="7694295" cy="3412432"/>
        </p:xfrm>
        <a:graphic>
          <a:graphicData uri="http://schemas.openxmlformats.org/drawingml/2006/table">
            <a:tbl>
              <a:tblPr>
                <a:tableStyleId>{69CF1AB2-1976-4502-BF36-3FF5EA218861}</a:tableStyleId>
              </a:tblPr>
              <a:tblGrid>
                <a:gridCol w="2197570">
                  <a:extLst>
                    <a:ext uri="{9D8B030D-6E8A-4147-A177-3AD203B41FA5}">
                      <a16:colId xmlns="" xmlns:a16="http://schemas.microsoft.com/office/drawing/2014/main" val="20000"/>
                    </a:ext>
                  </a:extLst>
                </a:gridCol>
                <a:gridCol w="2902136">
                  <a:extLst>
                    <a:ext uri="{9D8B030D-6E8A-4147-A177-3AD203B41FA5}">
                      <a16:colId xmlns="" xmlns:a16="http://schemas.microsoft.com/office/drawing/2014/main" val="20001"/>
                    </a:ext>
                  </a:extLst>
                </a:gridCol>
                <a:gridCol w="2594589">
                  <a:extLst>
                    <a:ext uri="{9D8B030D-6E8A-4147-A177-3AD203B41FA5}">
                      <a16:colId xmlns="" xmlns:a16="http://schemas.microsoft.com/office/drawing/2014/main" val="20002"/>
                    </a:ext>
                  </a:extLst>
                </a:gridCol>
              </a:tblGrid>
              <a:tr h="6329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AGE</a:t>
                      </a: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AMOUNT</a:t>
                      </a: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AT RETIREMENT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extLst>
                  <a:ext uri="{0D108BD9-81ED-4DB2-BD59-A6C34878D82A}">
                    <a16:rowId xmlns="" xmlns:a16="http://schemas.microsoft.com/office/drawing/2014/main" val="10000"/>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1.97 </a:t>
                      </a:r>
                      <a:r>
                        <a:rPr kumimoji="0" lang="en-US" sz="220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4.62 </a:t>
                      </a:r>
                      <a:r>
                        <a:rPr kumimoji="0" lang="en-US" sz="2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1"/>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68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1.29 </a:t>
                      </a:r>
                      <a:r>
                        <a:rPr kumimoji="0" lang="en-US" sz="2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2"/>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45</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38.12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62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3"/>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50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19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27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30750" name="Rectangle 7">
            <a:extLst>
              <a:ext uri="{FF2B5EF4-FFF2-40B4-BE49-F238E27FC236}">
                <a16:creationId xmlns="" xmlns:a16="http://schemas.microsoft.com/office/drawing/2014/main" id="{4605E182-6E1A-449E-8DB0-3360260917CC}"/>
              </a:ext>
            </a:extLst>
          </p:cNvPr>
          <p:cNvSpPr>
            <a:spLocks noChangeArrowheads="1"/>
          </p:cNvSpPr>
          <p:nvPr/>
        </p:nvSpPr>
        <p:spPr bwMode="auto">
          <a:xfrm>
            <a:off x="3615172" y="5127772"/>
            <a:ext cx="5760720"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defTabSz="320029" eaLnBrk="1" hangingPunct="1"/>
            <a:r>
              <a:rPr lang="en-US" altLang="en-US" sz="1493" b="1" i="1" dirty="0">
                <a:solidFill>
                  <a:prstClr val="black"/>
                </a:solidFill>
                <a:latin typeface="Arial" panose="020B0604020202020204" pitchFamily="34" charset="0"/>
                <a:cs typeface="Arial" panose="020B0604020202020204" pitchFamily="34" charset="0"/>
              </a:rPr>
              <a:t>POWER OF COMPOUNDING</a:t>
            </a:r>
          </a:p>
        </p:txBody>
      </p:sp>
      <p:sp>
        <p:nvSpPr>
          <p:cNvPr id="8" name="TextBox 7">
            <a:extLst>
              <a:ext uri="{FF2B5EF4-FFF2-40B4-BE49-F238E27FC236}">
                <a16:creationId xmlns="" xmlns:a16="http://schemas.microsoft.com/office/drawing/2014/main" id="{5EAE95A1-38D7-4276-A52E-EC6E5EE4A870}"/>
              </a:ext>
            </a:extLst>
          </p:cNvPr>
          <p:cNvSpPr txBox="1"/>
          <p:nvPr/>
        </p:nvSpPr>
        <p:spPr>
          <a:xfrm>
            <a:off x="1248769" y="5487278"/>
            <a:ext cx="5689600" cy="609398"/>
          </a:xfrm>
          <a:prstGeom prst="rect">
            <a:avLst/>
          </a:prstGeom>
          <a:noFill/>
        </p:spPr>
        <p:txBody>
          <a:bodyPr wrap="square">
            <a:spAutoFit/>
          </a:bodyPr>
          <a:lstStyle/>
          <a:p>
            <a:r>
              <a:rPr lang="en-IN" sz="1680" b="1" dirty="0">
                <a:solidFill>
                  <a:srgbClr val="00B050"/>
                </a:solidFill>
              </a:rPr>
              <a:t>https://www.piggy.co.in/calculators/step-up-sip-calculator</a:t>
            </a:r>
            <a:r>
              <a:rPr lang="en-IN" sz="1680" dirty="0"/>
              <a:t>/</a:t>
            </a:r>
          </a:p>
        </p:txBody>
      </p:sp>
      <p:sp>
        <p:nvSpPr>
          <p:cNvPr id="3" name="TextBox 2">
            <a:extLst>
              <a:ext uri="{FF2B5EF4-FFF2-40B4-BE49-F238E27FC236}">
                <a16:creationId xmlns="" xmlns:a16="http://schemas.microsoft.com/office/drawing/2014/main" id="{7BC03C5D-C34F-448D-83D7-B216B2ACE68B}"/>
              </a:ext>
            </a:extLst>
          </p:cNvPr>
          <p:cNvSpPr txBox="1"/>
          <p:nvPr/>
        </p:nvSpPr>
        <p:spPr>
          <a:xfrm>
            <a:off x="1827212" y="976715"/>
            <a:ext cx="6799072" cy="350865"/>
          </a:xfrm>
          <a:prstGeom prst="rect">
            <a:avLst/>
          </a:prstGeom>
          <a:noFill/>
        </p:spPr>
        <p:txBody>
          <a:bodyPr wrap="square" rtlCol="0">
            <a:spAutoFit/>
          </a:bodyPr>
          <a:lstStyle/>
          <a:p>
            <a:r>
              <a:rPr lang="en-IN" sz="1680" dirty="0"/>
              <a:t>Monthly amount Rs.10000/- ; Step up 10% every year; ROI 8%</a:t>
            </a:r>
          </a:p>
        </p:txBody>
      </p:sp>
    </p:spTree>
    <p:extLst>
      <p:ext uri="{BB962C8B-B14F-4D97-AF65-F5344CB8AC3E}">
        <p14:creationId xmlns:p14="http://schemas.microsoft.com/office/powerpoint/2010/main" val="251535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9895" y="1209053"/>
            <a:ext cx="1668268" cy="335205"/>
            <a:chOff x="457200" y="2243327"/>
            <a:chExt cx="1376680" cy="407034"/>
          </a:xfrm>
        </p:grpSpPr>
        <p:sp>
          <p:nvSpPr>
            <p:cNvPr id="3" name="object 3"/>
            <p:cNvSpPr/>
            <p:nvPr/>
          </p:nvSpPr>
          <p:spPr>
            <a:xfrm>
              <a:off x="457200" y="2442972"/>
              <a:ext cx="1376680" cy="9525"/>
            </a:xfrm>
            <a:custGeom>
              <a:avLst/>
              <a:gdLst/>
              <a:ahLst/>
              <a:cxnLst/>
              <a:rect l="l" t="t" r="r" b="b"/>
              <a:pathLst>
                <a:path w="1376680" h="9525">
                  <a:moveTo>
                    <a:pt x="1376171" y="9143"/>
                  </a:moveTo>
                  <a:lnTo>
                    <a:pt x="0" y="9143"/>
                  </a:lnTo>
                  <a:lnTo>
                    <a:pt x="0" y="0"/>
                  </a:lnTo>
                  <a:lnTo>
                    <a:pt x="1376171" y="0"/>
                  </a:lnTo>
                  <a:lnTo>
                    <a:pt x="1376171" y="9143"/>
                  </a:lnTo>
                  <a:close/>
                </a:path>
              </a:pathLst>
            </a:custGeom>
            <a:solidFill>
              <a:srgbClr val="CCCCCC"/>
            </a:solidFill>
          </p:spPr>
          <p:txBody>
            <a:bodyPr wrap="square" lIns="0" tIns="0" rIns="0" bIns="0" rtlCol="0"/>
            <a:lstStyle/>
            <a:p>
              <a:endParaRPr/>
            </a:p>
          </p:txBody>
        </p:sp>
        <p:sp>
          <p:nvSpPr>
            <p:cNvPr id="4" name="object 4"/>
            <p:cNvSpPr/>
            <p:nvPr/>
          </p:nvSpPr>
          <p:spPr>
            <a:xfrm>
              <a:off x="1274063" y="2243327"/>
              <a:ext cx="407034" cy="407034"/>
            </a:xfrm>
            <a:custGeom>
              <a:avLst/>
              <a:gdLst/>
              <a:ahLst/>
              <a:cxnLst/>
              <a:rect l="l" t="t" r="r" b="b"/>
              <a:pathLst>
                <a:path w="407035" h="407035">
                  <a:moveTo>
                    <a:pt x="204216" y="406908"/>
                  </a:moveTo>
                  <a:lnTo>
                    <a:pt x="156972" y="402336"/>
                  </a:lnTo>
                  <a:lnTo>
                    <a:pt x="114300" y="387095"/>
                  </a:lnTo>
                  <a:lnTo>
                    <a:pt x="76200" y="362712"/>
                  </a:lnTo>
                  <a:lnTo>
                    <a:pt x="45720" y="330708"/>
                  </a:lnTo>
                  <a:lnTo>
                    <a:pt x="21335" y="294131"/>
                  </a:lnTo>
                  <a:lnTo>
                    <a:pt x="6096" y="251459"/>
                  </a:lnTo>
                  <a:lnTo>
                    <a:pt x="0" y="204216"/>
                  </a:lnTo>
                  <a:lnTo>
                    <a:pt x="6096" y="156972"/>
                  </a:lnTo>
                  <a:lnTo>
                    <a:pt x="21335" y="114300"/>
                  </a:lnTo>
                  <a:lnTo>
                    <a:pt x="45720" y="76200"/>
                  </a:lnTo>
                  <a:lnTo>
                    <a:pt x="76200" y="45719"/>
                  </a:lnTo>
                  <a:lnTo>
                    <a:pt x="114300" y="21336"/>
                  </a:lnTo>
                  <a:lnTo>
                    <a:pt x="156972" y="6096"/>
                  </a:lnTo>
                  <a:lnTo>
                    <a:pt x="204216" y="0"/>
                  </a:lnTo>
                  <a:lnTo>
                    <a:pt x="251460" y="6096"/>
                  </a:lnTo>
                  <a:lnTo>
                    <a:pt x="294132" y="21336"/>
                  </a:lnTo>
                  <a:lnTo>
                    <a:pt x="330708" y="45719"/>
                  </a:lnTo>
                  <a:lnTo>
                    <a:pt x="362711" y="76200"/>
                  </a:lnTo>
                  <a:lnTo>
                    <a:pt x="387096" y="114300"/>
                  </a:lnTo>
                  <a:lnTo>
                    <a:pt x="402335" y="156972"/>
                  </a:lnTo>
                  <a:lnTo>
                    <a:pt x="406908" y="204216"/>
                  </a:lnTo>
                  <a:lnTo>
                    <a:pt x="402335" y="251459"/>
                  </a:lnTo>
                  <a:lnTo>
                    <a:pt x="387096" y="294131"/>
                  </a:lnTo>
                  <a:lnTo>
                    <a:pt x="362711" y="330708"/>
                  </a:lnTo>
                  <a:lnTo>
                    <a:pt x="330708" y="362712"/>
                  </a:lnTo>
                  <a:lnTo>
                    <a:pt x="294132" y="387095"/>
                  </a:lnTo>
                  <a:lnTo>
                    <a:pt x="251460" y="402336"/>
                  </a:lnTo>
                  <a:lnTo>
                    <a:pt x="204216" y="406908"/>
                  </a:lnTo>
                  <a:close/>
                </a:path>
              </a:pathLst>
            </a:custGeom>
            <a:solidFill>
              <a:srgbClr val="FFCD00"/>
            </a:solidFill>
          </p:spPr>
          <p:txBody>
            <a:bodyPr wrap="square" lIns="0" tIns="0" rIns="0" bIns="0" rtlCol="0"/>
            <a:lstStyle/>
            <a:p>
              <a:endParaRPr/>
            </a:p>
          </p:txBody>
        </p:sp>
      </p:grpSp>
      <p:sp>
        <p:nvSpPr>
          <p:cNvPr id="5" name="object 5"/>
          <p:cNvSpPr/>
          <p:nvPr/>
        </p:nvSpPr>
        <p:spPr>
          <a:xfrm>
            <a:off x="6934703" y="2011860"/>
            <a:ext cx="4700084" cy="7844"/>
          </a:xfrm>
          <a:custGeom>
            <a:avLst/>
            <a:gdLst/>
            <a:ahLst/>
            <a:cxnLst/>
            <a:rect l="l" t="t" r="r" b="b"/>
            <a:pathLst>
              <a:path w="3878579" h="9525">
                <a:moveTo>
                  <a:pt x="3878580" y="9143"/>
                </a:moveTo>
                <a:lnTo>
                  <a:pt x="0" y="9143"/>
                </a:lnTo>
                <a:lnTo>
                  <a:pt x="0" y="0"/>
                </a:lnTo>
                <a:lnTo>
                  <a:pt x="3878580" y="0"/>
                </a:lnTo>
                <a:lnTo>
                  <a:pt x="3878580" y="9143"/>
                </a:lnTo>
                <a:close/>
              </a:path>
            </a:pathLst>
          </a:custGeom>
          <a:solidFill>
            <a:srgbClr val="CCCCCC"/>
          </a:solidFill>
        </p:spPr>
        <p:txBody>
          <a:bodyPr wrap="square" lIns="0" tIns="0" rIns="0" bIns="0" rtlCol="0"/>
          <a:lstStyle/>
          <a:p>
            <a:endParaRPr/>
          </a:p>
        </p:txBody>
      </p:sp>
      <p:sp>
        <p:nvSpPr>
          <p:cNvPr id="10" name="object 10"/>
          <p:cNvSpPr txBox="1">
            <a:spLocks noGrp="1"/>
          </p:cNvSpPr>
          <p:nvPr>
            <p:ph type="title"/>
          </p:nvPr>
        </p:nvSpPr>
        <p:spPr>
          <a:xfrm>
            <a:off x="2248161" y="1204866"/>
            <a:ext cx="2651685" cy="337189"/>
          </a:xfrm>
          <a:prstGeom prst="rect">
            <a:avLst/>
          </a:prstGeom>
        </p:spPr>
        <p:txBody>
          <a:bodyPr vert="horz" wrap="square" lIns="0" tIns="13888" rIns="0" bIns="0" rtlCol="0">
            <a:spAutoFit/>
          </a:bodyPr>
          <a:lstStyle/>
          <a:p>
            <a:pPr marL="13226">
              <a:spcBef>
                <a:spcPts val="109"/>
              </a:spcBef>
            </a:pPr>
            <a:r>
              <a:rPr sz="2100" spc="31" dirty="0"/>
              <a:t>Financial</a:t>
            </a:r>
            <a:r>
              <a:rPr sz="2100" spc="-125" dirty="0"/>
              <a:t> </a:t>
            </a:r>
            <a:r>
              <a:rPr sz="2100" spc="62" dirty="0"/>
              <a:t>Literacy</a:t>
            </a:r>
            <a:endParaRPr sz="2100" dirty="0"/>
          </a:p>
        </p:txBody>
      </p:sp>
      <p:pic>
        <p:nvPicPr>
          <p:cNvPr id="13" name="object 13"/>
          <p:cNvPicPr/>
          <p:nvPr/>
        </p:nvPicPr>
        <p:blipFill>
          <a:blip r:embed="rId2" cstate="print"/>
          <a:stretch>
            <a:fillRect/>
          </a:stretch>
        </p:blipFill>
        <p:spPr>
          <a:xfrm>
            <a:off x="1737180" y="1276818"/>
            <a:ext cx="284405" cy="193278"/>
          </a:xfrm>
          <a:prstGeom prst="rect">
            <a:avLst/>
          </a:prstGeom>
        </p:spPr>
      </p:pic>
      <p:sp>
        <p:nvSpPr>
          <p:cNvPr id="16" name="object 16"/>
          <p:cNvSpPr txBox="1"/>
          <p:nvPr/>
        </p:nvSpPr>
        <p:spPr>
          <a:xfrm>
            <a:off x="1879371" y="2553653"/>
            <a:ext cx="3903656" cy="290367"/>
          </a:xfrm>
          <a:prstGeom prst="rect">
            <a:avLst/>
          </a:prstGeom>
        </p:spPr>
        <p:txBody>
          <a:bodyPr vert="horz" wrap="square" lIns="0" tIns="13226" rIns="0" bIns="0" rtlCol="0">
            <a:spAutoFit/>
          </a:bodyPr>
          <a:lstStyle/>
          <a:p>
            <a:pPr marL="13226">
              <a:spcBef>
                <a:spcPts val="104"/>
              </a:spcBef>
              <a:tabLst>
                <a:tab pos="286325" algn="l"/>
                <a:tab pos="571988" algn="l"/>
                <a:tab pos="819960" algn="l"/>
                <a:tab pos="2157686" algn="l"/>
                <a:tab pos="2490959" algn="l"/>
              </a:tabLst>
            </a:pPr>
            <a:r>
              <a:rPr spc="-5" dirty="0">
                <a:latin typeface="Calibri"/>
                <a:cs typeface="Calibri"/>
              </a:rPr>
              <a:t>I</a:t>
            </a:r>
            <a:r>
              <a:rPr dirty="0">
                <a:latin typeface="Calibri"/>
                <a:cs typeface="Calibri"/>
              </a:rPr>
              <a:t>t	is	a	</a:t>
            </a:r>
            <a:r>
              <a:rPr spc="-26" dirty="0">
                <a:latin typeface="Calibri"/>
                <a:cs typeface="Calibri"/>
              </a:rPr>
              <a:t>c</a:t>
            </a:r>
            <a:r>
              <a:rPr spc="-16" dirty="0">
                <a:latin typeface="Calibri"/>
                <a:cs typeface="Calibri"/>
              </a:rPr>
              <a:t>o</a:t>
            </a:r>
            <a:r>
              <a:rPr spc="-21" dirty="0">
                <a:latin typeface="Calibri"/>
                <a:cs typeface="Calibri"/>
              </a:rPr>
              <a:t>m</a:t>
            </a:r>
            <a:r>
              <a:rPr spc="-10" dirty="0">
                <a:latin typeface="Calibri"/>
                <a:cs typeface="Calibri"/>
              </a:rPr>
              <a:t>b</a:t>
            </a:r>
            <a:r>
              <a:rPr spc="-21" dirty="0">
                <a:latin typeface="Calibri"/>
                <a:cs typeface="Calibri"/>
              </a:rPr>
              <a:t>i</a:t>
            </a:r>
            <a:r>
              <a:rPr spc="5" dirty="0">
                <a:latin typeface="Calibri"/>
                <a:cs typeface="Calibri"/>
              </a:rPr>
              <a:t>n</a:t>
            </a:r>
            <a:r>
              <a:rPr spc="-21" dirty="0">
                <a:latin typeface="Calibri"/>
                <a:cs typeface="Calibri"/>
              </a:rPr>
              <a:t>a</a:t>
            </a:r>
            <a:r>
              <a:rPr spc="-31" dirty="0">
                <a:latin typeface="Calibri"/>
                <a:cs typeface="Calibri"/>
              </a:rPr>
              <a:t>t</a:t>
            </a:r>
            <a:r>
              <a:rPr spc="-21" dirty="0">
                <a:latin typeface="Calibri"/>
                <a:cs typeface="Calibri"/>
              </a:rPr>
              <a:t>i</a:t>
            </a:r>
            <a:r>
              <a:rPr spc="-16" dirty="0">
                <a:latin typeface="Calibri"/>
                <a:cs typeface="Calibri"/>
              </a:rPr>
              <a:t>o</a:t>
            </a:r>
            <a:r>
              <a:rPr dirty="0">
                <a:latin typeface="Calibri"/>
                <a:cs typeface="Calibri"/>
              </a:rPr>
              <a:t>n	</a:t>
            </a:r>
            <a:r>
              <a:rPr spc="-16" dirty="0">
                <a:latin typeface="Calibri"/>
                <a:cs typeface="Calibri"/>
              </a:rPr>
              <a:t>o</a:t>
            </a:r>
            <a:r>
              <a:rPr dirty="0">
                <a:latin typeface="Calibri"/>
                <a:cs typeface="Calibri"/>
              </a:rPr>
              <a:t>f	Fi</a:t>
            </a:r>
            <a:r>
              <a:rPr spc="-10" dirty="0">
                <a:latin typeface="Calibri"/>
                <a:cs typeface="Calibri"/>
              </a:rPr>
              <a:t>n</a:t>
            </a:r>
            <a:r>
              <a:rPr dirty="0">
                <a:latin typeface="Calibri"/>
                <a:cs typeface="Calibri"/>
              </a:rPr>
              <a:t>a</a:t>
            </a:r>
            <a:r>
              <a:rPr spc="5" dirty="0">
                <a:latin typeface="Calibri"/>
                <a:cs typeface="Calibri"/>
              </a:rPr>
              <a:t>n</a:t>
            </a:r>
            <a:r>
              <a:rPr spc="-26" dirty="0">
                <a:latin typeface="Calibri"/>
                <a:cs typeface="Calibri"/>
              </a:rPr>
              <a:t>c</a:t>
            </a:r>
            <a:r>
              <a:rPr dirty="0">
                <a:latin typeface="Calibri"/>
                <a:cs typeface="Calibri"/>
              </a:rPr>
              <a:t>ial</a:t>
            </a:r>
          </a:p>
        </p:txBody>
      </p:sp>
      <p:sp>
        <p:nvSpPr>
          <p:cNvPr id="17" name="object 17"/>
          <p:cNvSpPr txBox="1"/>
          <p:nvPr/>
        </p:nvSpPr>
        <p:spPr>
          <a:xfrm>
            <a:off x="1879369" y="2779565"/>
            <a:ext cx="3904426" cy="1275865"/>
          </a:xfrm>
          <a:prstGeom prst="rect">
            <a:avLst/>
          </a:prstGeom>
        </p:spPr>
        <p:txBody>
          <a:bodyPr vert="horz" wrap="square" lIns="0" tIns="12563" rIns="0" bIns="0" rtlCol="0">
            <a:spAutoFit/>
          </a:bodyPr>
          <a:lstStyle/>
          <a:p>
            <a:pPr marL="13226" marR="5293" algn="just">
              <a:lnSpc>
                <a:spcPct val="113999"/>
              </a:lnSpc>
              <a:spcBef>
                <a:spcPts val="99"/>
              </a:spcBef>
            </a:pPr>
            <a:r>
              <a:rPr spc="-10" dirty="0">
                <a:latin typeface="Calibri"/>
                <a:cs typeface="Calibri"/>
              </a:rPr>
              <a:t>Knowledge,</a:t>
            </a:r>
            <a:r>
              <a:rPr spc="-5" dirty="0">
                <a:latin typeface="Calibri"/>
                <a:cs typeface="Calibri"/>
              </a:rPr>
              <a:t> Financial</a:t>
            </a:r>
            <a:r>
              <a:rPr dirty="0">
                <a:latin typeface="Calibri"/>
                <a:cs typeface="Calibri"/>
              </a:rPr>
              <a:t> </a:t>
            </a:r>
            <a:r>
              <a:rPr spc="-26" dirty="0">
                <a:latin typeface="Calibri"/>
                <a:cs typeface="Calibri"/>
              </a:rPr>
              <a:t>Behaviour, </a:t>
            </a:r>
            <a:r>
              <a:rPr spc="-411" dirty="0">
                <a:latin typeface="Calibri"/>
                <a:cs typeface="Calibri"/>
              </a:rPr>
              <a:t> </a:t>
            </a:r>
            <a:r>
              <a:rPr dirty="0">
                <a:latin typeface="Calibri"/>
                <a:cs typeface="Calibri"/>
              </a:rPr>
              <a:t>and</a:t>
            </a:r>
            <a:r>
              <a:rPr spc="5" dirty="0">
                <a:latin typeface="Calibri"/>
                <a:cs typeface="Calibri"/>
              </a:rPr>
              <a:t> </a:t>
            </a:r>
            <a:r>
              <a:rPr spc="-5" dirty="0">
                <a:latin typeface="Calibri"/>
                <a:cs typeface="Calibri"/>
              </a:rPr>
              <a:t>Financial</a:t>
            </a:r>
            <a:r>
              <a:rPr dirty="0">
                <a:latin typeface="Calibri"/>
                <a:cs typeface="Calibri"/>
              </a:rPr>
              <a:t> </a:t>
            </a:r>
            <a:r>
              <a:rPr spc="-16" dirty="0">
                <a:latin typeface="Calibri"/>
                <a:cs typeface="Calibri"/>
              </a:rPr>
              <a:t>Attitude</a:t>
            </a:r>
            <a:r>
              <a:rPr spc="390" dirty="0">
                <a:latin typeface="Calibri"/>
                <a:cs typeface="Calibri"/>
              </a:rPr>
              <a:t> </a:t>
            </a:r>
            <a:r>
              <a:rPr spc="-10" dirty="0">
                <a:latin typeface="Calibri"/>
                <a:cs typeface="Calibri"/>
              </a:rPr>
              <a:t>necessary </a:t>
            </a:r>
            <a:r>
              <a:rPr spc="-5" dirty="0">
                <a:latin typeface="Calibri"/>
                <a:cs typeface="Calibri"/>
              </a:rPr>
              <a:t> to </a:t>
            </a:r>
            <a:r>
              <a:rPr spc="-21" dirty="0">
                <a:latin typeface="Calibri"/>
                <a:cs typeface="Calibri"/>
              </a:rPr>
              <a:t>make </a:t>
            </a:r>
            <a:r>
              <a:rPr spc="-5" dirty="0">
                <a:latin typeface="Calibri"/>
                <a:cs typeface="Calibri"/>
              </a:rPr>
              <a:t>sound financial </a:t>
            </a:r>
            <a:r>
              <a:rPr spc="-10" dirty="0">
                <a:latin typeface="Calibri"/>
                <a:cs typeface="Calibri"/>
              </a:rPr>
              <a:t>decisions </a:t>
            </a:r>
            <a:r>
              <a:rPr spc="-5" dirty="0">
                <a:latin typeface="Calibri"/>
                <a:cs typeface="Calibri"/>
              </a:rPr>
              <a:t> </a:t>
            </a:r>
            <a:r>
              <a:rPr dirty="0">
                <a:latin typeface="Calibri"/>
                <a:cs typeface="Calibri"/>
              </a:rPr>
              <a:t>and </a:t>
            </a:r>
            <a:r>
              <a:rPr spc="-10" dirty="0">
                <a:latin typeface="Calibri"/>
                <a:cs typeface="Calibri"/>
              </a:rPr>
              <a:t>ultimately achieve</a:t>
            </a:r>
            <a:r>
              <a:rPr spc="-5" dirty="0">
                <a:latin typeface="Calibri"/>
                <a:cs typeface="Calibri"/>
              </a:rPr>
              <a:t> </a:t>
            </a:r>
            <a:r>
              <a:rPr dirty="0">
                <a:latin typeface="Calibri"/>
                <a:cs typeface="Calibri"/>
              </a:rPr>
              <a:t>individual </a:t>
            </a:r>
            <a:r>
              <a:rPr spc="5" dirty="0">
                <a:latin typeface="Calibri"/>
                <a:cs typeface="Calibri"/>
              </a:rPr>
              <a:t> </a:t>
            </a:r>
            <a:r>
              <a:rPr spc="-5" dirty="0">
                <a:latin typeface="Calibri"/>
                <a:cs typeface="Calibri"/>
              </a:rPr>
              <a:t>financial</a:t>
            </a:r>
            <a:r>
              <a:rPr dirty="0">
                <a:latin typeface="Calibri"/>
                <a:cs typeface="Calibri"/>
              </a:rPr>
              <a:t> </a:t>
            </a:r>
            <a:r>
              <a:rPr spc="-5" dirty="0">
                <a:latin typeface="Calibri"/>
                <a:cs typeface="Calibri"/>
              </a:rPr>
              <a:t>wellbeing.</a:t>
            </a:r>
            <a:endParaRPr dirty="0">
              <a:latin typeface="Calibri"/>
              <a:cs typeface="Calibri"/>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12" y="990600"/>
            <a:ext cx="4419600" cy="4191000"/>
          </a:xfrm>
          <a:prstGeom prst="rect">
            <a:avLst/>
          </a:prstGeom>
        </p:spPr>
      </p:pic>
    </p:spTree>
    <p:extLst>
      <p:ext uri="{BB962C8B-B14F-4D97-AF65-F5344CB8AC3E}">
        <p14:creationId xmlns:p14="http://schemas.microsoft.com/office/powerpoint/2010/main" val="2262751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Bonds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586545" y="2631440"/>
            <a:ext cx="5281824" cy="2465493"/>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Bond is a more umbrella term for any type of debt investment.</a:t>
            </a:r>
          </a:p>
          <a:p>
            <a:pPr marL="594241" indent="-297119">
              <a:lnSpc>
                <a:spcPct val="114000"/>
              </a:lnSpc>
              <a:spcBef>
                <a:spcPts val="0"/>
              </a:spcBef>
              <a:spcAft>
                <a:spcPts val="781"/>
              </a:spcAft>
            </a:pPr>
            <a:r>
              <a:rPr lang="en-US" sz="1800" dirty="0">
                <a:latin typeface="Calibri" pitchFamily="34" charset="0"/>
                <a:cs typeface="Calibri" pitchFamily="34" charset="0"/>
              </a:rPr>
              <a:t>When you buy a bond, you loan money to an entity; a company or government.</a:t>
            </a:r>
          </a:p>
          <a:p>
            <a:pPr marL="594241" indent="-297119">
              <a:lnSpc>
                <a:spcPct val="114000"/>
              </a:lnSpc>
              <a:spcBef>
                <a:spcPts val="0"/>
              </a:spcBef>
              <a:spcAft>
                <a:spcPts val="781"/>
              </a:spcAft>
            </a:pPr>
            <a:r>
              <a:rPr lang="en-US" sz="1800" dirty="0">
                <a:latin typeface="Calibri" pitchFamily="34" charset="0"/>
                <a:cs typeface="Calibri" pitchFamily="34" charset="0"/>
              </a:rPr>
              <a:t>They pay you back over a set period of time with a fixed interest rate.</a:t>
            </a:r>
            <a:endParaRPr sz="1800">
              <a:latin typeface="Calibri" pitchFamily="34" charset="0"/>
              <a:cs typeface="Calibri" pitchFamily="34" charset="0"/>
            </a:endParaRPr>
          </a:p>
        </p:txBody>
      </p:sp>
      <p:pic>
        <p:nvPicPr>
          <p:cNvPr id="14" name="Picture 13" descr="fixed.png"/>
          <p:cNvPicPr>
            <a:picLocks noChangeAspect="1"/>
          </p:cNvPicPr>
          <p:nvPr/>
        </p:nvPicPr>
        <p:blipFill>
          <a:blip r:embed="rId3"/>
          <a:srcRect l="2712" t="8000"/>
          <a:stretch>
            <a:fillRect/>
          </a:stretch>
        </p:blipFill>
        <p:spPr>
          <a:xfrm>
            <a:off x="1726764" y="2204720"/>
            <a:ext cx="3643951" cy="3271520"/>
          </a:xfrm>
          <a:prstGeom prst="rect">
            <a:avLst/>
          </a:prstGeom>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Characterisitcs of Bonds</a:t>
            </a:r>
          </a:p>
        </p:txBody>
      </p:sp>
      <p:sp>
        <p:nvSpPr>
          <p:cNvPr id="188" name="Shape 188"/>
          <p:cNvSpPr/>
          <p:nvPr/>
        </p:nvSpPr>
        <p:spPr>
          <a:xfrm>
            <a:off x="3588933" y="2250609"/>
            <a:ext cx="2437765" cy="22758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Preservation of capital</a:t>
            </a:r>
          </a:p>
        </p:txBody>
      </p:sp>
      <p:sp>
        <p:nvSpPr>
          <p:cNvPr id="189" name="Shape 189"/>
          <p:cNvSpPr/>
          <p:nvPr/>
        </p:nvSpPr>
        <p:spPr>
          <a:xfrm>
            <a:off x="1015735" y="2250609"/>
            <a:ext cx="2437765" cy="22758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Relatively safe and stable</a:t>
            </a:r>
          </a:p>
        </p:txBody>
      </p:sp>
      <p:sp>
        <p:nvSpPr>
          <p:cNvPr id="190" name="Shape 190"/>
          <p:cNvSpPr/>
          <p:nvPr/>
        </p:nvSpPr>
        <p:spPr>
          <a:xfrm>
            <a:off x="6162128" y="2250609"/>
            <a:ext cx="2437765" cy="22758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Predictable income</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Shape 190"/>
          <p:cNvSpPr/>
          <p:nvPr/>
        </p:nvSpPr>
        <p:spPr>
          <a:xfrm>
            <a:off x="8735326" y="2252133"/>
            <a:ext cx="2437765" cy="22758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Low risk, Low reward</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2601436" y="3390067"/>
            <a:ext cx="6986179" cy="1443305"/>
          </a:xfrm>
          <a:prstGeom prst="rect">
            <a:avLst/>
          </a:prstGeom>
        </p:spPr>
        <p:txBody>
          <a:bodyPr lIns="118823" tIns="118823" rIns="118823" bIns="118823" anchor="ctr" anchorCtr="0">
            <a:noAutofit/>
          </a:bodyPr>
          <a:lstStyle/>
          <a:p>
            <a:pPr algn="ctr"/>
            <a:r>
              <a:rPr lang="en" sz="3600" dirty="0">
                <a:highlight>
                  <a:srgbClr val="FFCD00"/>
                </a:highlight>
              </a:rPr>
              <a:t>Commodities Markets</a:t>
            </a:r>
          </a:p>
        </p:txBody>
      </p:sp>
      <p:sp>
        <p:nvSpPr>
          <p:cNvPr id="123" name="Shape 123"/>
          <p:cNvSpPr txBox="1">
            <a:spLocks noGrp="1"/>
          </p:cNvSpPr>
          <p:nvPr>
            <p:ph type="subTitle" idx="4294967295"/>
          </p:nvPr>
        </p:nvSpPr>
        <p:spPr>
          <a:xfrm>
            <a:off x="1320458" y="4527974"/>
            <a:ext cx="9446338" cy="1168288"/>
          </a:xfrm>
          <a:prstGeom prst="rect">
            <a:avLst/>
          </a:prstGeom>
        </p:spPr>
        <p:txBody>
          <a:bodyPr lIns="118823" tIns="118823" rIns="118823" bIns="118823" anchor="t" anchorCtr="0">
            <a:noAutofit/>
          </a:bodyPr>
          <a:lstStyle/>
          <a:p>
            <a:pPr algn="ctr">
              <a:spcBef>
                <a:spcPts val="0"/>
              </a:spcBef>
              <a:buNone/>
            </a:pPr>
            <a:r>
              <a:rPr lang="en-US" sz="2100" b="1" dirty="0"/>
              <a:t>is a place where trading in commodities takes place. It is similar to an equity market, but instead of buying or selling shares one can buys or sells commodities.</a:t>
            </a:r>
            <a:endParaRPr lang="en" sz="2100" b="1" dirty="0"/>
          </a:p>
        </p:txBody>
      </p:sp>
      <p:cxnSp>
        <p:nvCxnSpPr>
          <p:cNvPr id="124" name="Shape 124"/>
          <p:cNvCxnSpPr/>
          <p:nvPr/>
        </p:nvCxnSpPr>
        <p:spPr>
          <a:xfrm>
            <a:off x="-8017" y="2076639"/>
            <a:ext cx="12212817" cy="0"/>
          </a:xfrm>
          <a:prstGeom prst="straightConnector1">
            <a:avLst/>
          </a:prstGeom>
          <a:noFill/>
          <a:ln w="9525" cap="flat" cmpd="sng">
            <a:solidFill>
              <a:srgbClr val="CCCCCC"/>
            </a:solidFill>
            <a:prstDash val="solid"/>
            <a:round/>
            <a:headEnd type="none" w="lg" len="lg"/>
            <a:tailEnd type="none" w="lg" len="lg"/>
          </a:ln>
        </p:spPr>
      </p:cxnSp>
      <p:sp>
        <p:nvSpPr>
          <p:cNvPr id="125" name="Shape 125"/>
          <p:cNvSpPr/>
          <p:nvPr/>
        </p:nvSpPr>
        <p:spPr>
          <a:xfrm>
            <a:off x="4625730" y="705516"/>
            <a:ext cx="2937234" cy="2742132"/>
          </a:xfrm>
          <a:prstGeom prst="ellipse">
            <a:avLst/>
          </a:prstGeom>
          <a:solidFill>
            <a:srgbClr val="FFCD00"/>
          </a:solidFill>
          <a:ln>
            <a:noFill/>
          </a:ln>
        </p:spPr>
        <p:txBody>
          <a:bodyPr lIns="118823" tIns="118823" rIns="118823" bIns="118823" anchor="ctr" anchorCtr="0">
            <a:noAutofit/>
          </a:bodyPr>
          <a:lstStyle/>
          <a:p>
            <a:endParaRPr/>
          </a:p>
        </p:txBody>
      </p:sp>
      <p:grpSp>
        <p:nvGrpSpPr>
          <p:cNvPr id="7" name="Shape 622"/>
          <p:cNvGrpSpPr/>
          <p:nvPr/>
        </p:nvGrpSpPr>
        <p:grpSpPr>
          <a:xfrm>
            <a:off x="5314329" y="1493521"/>
            <a:ext cx="1523603" cy="1232747"/>
            <a:chOff x="5292575" y="3681900"/>
            <a:chExt cx="420150" cy="373275"/>
          </a:xfrm>
        </p:grpSpPr>
        <p:sp>
          <p:nvSpPr>
            <p:cNvPr id="8" name="Shape 623"/>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9" name="Shape 624"/>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0" name="Shape 625"/>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1" name="Shape 626"/>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2" name="Shape 627"/>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3" name="Shape 628"/>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 name="Shape 629"/>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pPr lvl="0"/>
            <a:r>
              <a:rPr lang="en" dirty="0"/>
              <a:t>Types of Commodities</a:t>
            </a:r>
            <a:endParaRPr lang="en" dirty="0">
              <a:highlight>
                <a:srgbClr val="FFCD00"/>
              </a:highlight>
            </a:endParaRPr>
          </a:p>
        </p:txBody>
      </p:sp>
      <p:grpSp>
        <p:nvGrpSpPr>
          <p:cNvPr id="2" name="Shape 243"/>
          <p:cNvGrpSpPr/>
          <p:nvPr/>
        </p:nvGrpSpPr>
        <p:grpSpPr>
          <a:xfrm>
            <a:off x="1221627" y="1269022"/>
            <a:ext cx="286091" cy="267088"/>
            <a:chOff x="2594050" y="1631825"/>
            <a:chExt cx="439625" cy="439625"/>
          </a:xfrm>
        </p:grpSpPr>
        <p:sp>
          <p:nvSpPr>
            <p:cNvPr id="244" name="Shape 24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5" name="Shape 24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6" name="Shape 24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7" name="Shape 24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9" name="Diagram 8"/>
          <p:cNvGraphicFramePr/>
          <p:nvPr/>
        </p:nvGraphicFramePr>
        <p:xfrm>
          <a:off x="1929897" y="1778000"/>
          <a:ext cx="8125883" cy="376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Purpose and Benefits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536616"/>
            <a:ext cx="5281824" cy="2465493"/>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Farmers taking advantage of price discovery on futures market</a:t>
            </a:r>
          </a:p>
          <a:p>
            <a:pPr marL="594241" indent="-297119">
              <a:lnSpc>
                <a:spcPct val="114000"/>
              </a:lnSpc>
              <a:spcBef>
                <a:spcPts val="0"/>
              </a:spcBef>
              <a:spcAft>
                <a:spcPts val="781"/>
              </a:spcAft>
            </a:pPr>
            <a:r>
              <a:rPr lang="en" sz="1800" dirty="0">
                <a:latin typeface="Calibri" pitchFamily="34" charset="0"/>
                <a:cs typeface="Calibri" pitchFamily="34" charset="0"/>
              </a:rPr>
              <a:t>Locking in prices to avoid fluctuations during harvest season</a:t>
            </a:r>
          </a:p>
          <a:p>
            <a:pPr marL="594241" indent="-297119">
              <a:lnSpc>
                <a:spcPct val="114000"/>
              </a:lnSpc>
              <a:spcBef>
                <a:spcPts val="0"/>
              </a:spcBef>
              <a:spcAft>
                <a:spcPts val="781"/>
              </a:spcAft>
            </a:pPr>
            <a:r>
              <a:rPr lang="en" sz="1800" dirty="0">
                <a:latin typeface="Calibri" pitchFamily="34" charset="0"/>
                <a:cs typeface="Calibri" pitchFamily="34" charset="0"/>
              </a:rPr>
              <a:t>No price manipulation; decided by forces of demand and supply</a:t>
            </a:r>
          </a:p>
          <a:p>
            <a:pPr>
              <a:spcBef>
                <a:spcPts val="0"/>
              </a:spcBef>
              <a:buNone/>
            </a:pPr>
            <a:endParaRPr sz="1800" dirty="0"/>
          </a:p>
        </p:txBody>
      </p:sp>
      <p:pic>
        <p:nvPicPr>
          <p:cNvPr id="14" name="Picture 13" descr="Agri_24th_September_5494f.jpg"/>
          <p:cNvPicPr>
            <a:picLocks noChangeAspect="1"/>
          </p:cNvPicPr>
          <p:nvPr/>
        </p:nvPicPr>
        <p:blipFill>
          <a:blip r:embed="rId3"/>
          <a:srcRect r="9392"/>
          <a:stretch>
            <a:fillRect/>
          </a:stretch>
        </p:blipFill>
        <p:spPr>
          <a:xfrm>
            <a:off x="1828324" y="2252134"/>
            <a:ext cx="4164515" cy="2860604"/>
          </a:xfrm>
          <a:prstGeom prst="rect">
            <a:avLst/>
          </a:prstGeom>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40912" y="2841051"/>
            <a:ext cx="8329030" cy="896576"/>
          </a:xfrm>
          <a:prstGeom prst="rect">
            <a:avLst/>
          </a:prstGeom>
        </p:spPr>
        <p:txBody>
          <a:bodyPr lIns="118823" tIns="118823" rIns="118823" bIns="118823" anchor="b" anchorCtr="0">
            <a:noAutofit/>
          </a:bodyPr>
          <a:lstStyle/>
          <a:p>
            <a:r>
              <a:rPr lang="en-US" sz="2600" dirty="0"/>
              <a:t>Insurance - Products and Services </a:t>
            </a:r>
            <a:br>
              <a:rPr lang="en-US" sz="2600" dirty="0"/>
            </a:br>
            <a:endParaRPr lang="en" sz="2600" dirty="0"/>
          </a:p>
        </p:txBody>
      </p:sp>
      <p:sp>
        <p:nvSpPr>
          <p:cNvPr id="100" name="Shape 100"/>
          <p:cNvSpPr txBox="1">
            <a:spLocks noGrp="1"/>
          </p:cNvSpPr>
          <p:nvPr>
            <p:ph type="subTitle" idx="1"/>
          </p:nvPr>
        </p:nvSpPr>
        <p:spPr>
          <a:xfrm>
            <a:off x="2742485" y="3769373"/>
            <a:ext cx="8152527" cy="878827"/>
          </a:xfrm>
          <a:prstGeom prst="rect">
            <a:avLst/>
          </a:prstGeom>
          <a:noFill/>
        </p:spPr>
        <p:txBody>
          <a:bodyPr lIns="118823" tIns="118823" rIns="118823" bIns="118823" anchor="t" anchorCtr="0">
            <a:noAutofit/>
          </a:bodyPr>
          <a:lstStyle/>
          <a:p>
            <a:r>
              <a:rPr lang="en-US" sz="2100" dirty="0"/>
              <a:t>Need, importance fundamental principles of insurance</a:t>
            </a:r>
          </a:p>
          <a:p>
            <a:endParaRPr lang="en" dirty="0"/>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4</a:t>
            </a:r>
          </a:p>
        </p:txBody>
      </p:sp>
    </p:spTree>
    <p:extLst>
      <p:ext uri="{BB962C8B-B14F-4D97-AF65-F5344CB8AC3E}">
        <p14:creationId xmlns:p14="http://schemas.microsoft.com/office/powerpoint/2010/main" val="1439226303"/>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insuranceimg.jpg"/>
          <p:cNvPicPr>
            <a:picLocks noChangeAspect="1"/>
          </p:cNvPicPr>
          <p:nvPr/>
        </p:nvPicPr>
        <p:blipFill>
          <a:blip r:embed="rId3"/>
          <a:srcRect l="15845" r="17206"/>
          <a:stretch>
            <a:fillRect/>
          </a:stretch>
        </p:blipFill>
        <p:spPr>
          <a:xfrm>
            <a:off x="511931" y="1092403"/>
            <a:ext cx="4875530" cy="45516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814452" y="1778003"/>
            <a:ext cx="5562551" cy="3508588"/>
          </a:xfrm>
          <a:prstGeom prst="rect">
            <a:avLst/>
          </a:prstGeom>
        </p:spPr>
        <p:txBody>
          <a:bodyPr lIns="118823" tIns="118823" rIns="118823" bIns="118823" anchor="ctr" anchorCtr="0">
            <a:noAutofit/>
          </a:bodyPr>
          <a:lstStyle/>
          <a:p>
            <a:pPr algn="just">
              <a:spcBef>
                <a:spcPts val="0"/>
              </a:spcBef>
              <a:buClr>
                <a:schemeClr val="dk1"/>
              </a:buClr>
              <a:buSzPct val="55000"/>
              <a:buNone/>
            </a:pPr>
            <a:r>
              <a:rPr lang="en-US" sz="2600" b="1" dirty="0">
                <a:solidFill>
                  <a:schemeClr val="dk1"/>
                </a:solidFill>
                <a:highlight>
                  <a:srgbClr val="FFCD00"/>
                </a:highlight>
                <a:latin typeface="Lora"/>
                <a:ea typeface="Lora"/>
                <a:cs typeface="Lora"/>
                <a:sym typeface="Lora"/>
              </a:rPr>
              <a:t>Insurance</a:t>
            </a:r>
            <a:r>
              <a:rPr lang="en-US" sz="2600" dirty="0"/>
              <a:t> is one of those things we all should have, but hope we will never need!</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2" name="Shape 171"/>
          <p:cNvGrpSpPr/>
          <p:nvPr/>
        </p:nvGrpSpPr>
        <p:grpSpPr>
          <a:xfrm>
            <a:off x="1122797" y="1213481"/>
            <a:ext cx="474814" cy="389775"/>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for Insurance</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609441" y="1683173"/>
            <a:ext cx="6602280" cy="3654286"/>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To protect against loss of income due to accidental death or disability.</a:t>
            </a:r>
          </a:p>
          <a:p>
            <a:pPr marL="594241" indent="-297119">
              <a:lnSpc>
                <a:spcPct val="114000"/>
              </a:lnSpc>
              <a:spcBef>
                <a:spcPts val="0"/>
              </a:spcBef>
              <a:spcAft>
                <a:spcPts val="781"/>
              </a:spcAft>
            </a:pPr>
            <a:r>
              <a:rPr lang="en-US" sz="1800" dirty="0">
                <a:latin typeface="Calibri" pitchFamily="34" charset="0"/>
                <a:cs typeface="Calibri" pitchFamily="34" charset="0"/>
              </a:rPr>
              <a:t>To pay for your medical expenses in case of critical illness or unexpected health issues.</a:t>
            </a:r>
          </a:p>
          <a:p>
            <a:pPr marL="594241" indent="-297119">
              <a:lnSpc>
                <a:spcPct val="114000"/>
              </a:lnSpc>
              <a:spcBef>
                <a:spcPts val="0"/>
              </a:spcBef>
              <a:spcAft>
                <a:spcPts val="781"/>
              </a:spcAft>
            </a:pPr>
            <a:r>
              <a:rPr lang="en-US" sz="1800" dirty="0">
                <a:latin typeface="Calibri" pitchFamily="34" charset="0"/>
                <a:cs typeface="Calibri" pitchFamily="34" charset="0"/>
              </a:rPr>
              <a:t>To pay for the cost of replacement or repair of your vehicle if you meet with an accident.</a:t>
            </a:r>
          </a:p>
          <a:p>
            <a:pPr marL="594241" indent="-297119">
              <a:lnSpc>
                <a:spcPct val="114000"/>
              </a:lnSpc>
              <a:spcBef>
                <a:spcPts val="0"/>
              </a:spcBef>
              <a:spcAft>
                <a:spcPts val="781"/>
              </a:spcAft>
            </a:pPr>
            <a:r>
              <a:rPr lang="en-US" sz="1800" dirty="0">
                <a:latin typeface="Calibri" pitchFamily="34" charset="0"/>
                <a:cs typeface="Calibri" pitchFamily="34" charset="0"/>
              </a:rPr>
              <a:t>To pay for the cost of repair following damage or destruction of your home in fire or flood like incidents.</a:t>
            </a:r>
          </a:p>
          <a:p>
            <a:pPr marL="594241" indent="-297119">
              <a:lnSpc>
                <a:spcPct val="114000"/>
              </a:lnSpc>
              <a:spcBef>
                <a:spcPts val="0"/>
              </a:spcBef>
              <a:spcAft>
                <a:spcPts val="781"/>
              </a:spcAft>
            </a:pPr>
            <a:r>
              <a:rPr lang="en-US" sz="1800" dirty="0">
                <a:latin typeface="Calibri" pitchFamily="34" charset="0"/>
                <a:cs typeface="Calibri" pitchFamily="34" charset="0"/>
              </a:rPr>
              <a:t>Financial coverage when you are legally liable to pay for third party injury or damage due to accident.</a:t>
            </a:r>
          </a:p>
        </p:txBody>
      </p:sp>
      <p:pic>
        <p:nvPicPr>
          <p:cNvPr id="13" name="Picture 12" descr="rateLockGraphic.png"/>
          <p:cNvPicPr>
            <a:picLocks noChangeAspect="1"/>
          </p:cNvPicPr>
          <p:nvPr/>
        </p:nvPicPr>
        <p:blipFill>
          <a:blip r:embed="rId3"/>
          <a:stretch>
            <a:fillRect/>
          </a:stretch>
        </p:blipFill>
        <p:spPr>
          <a:xfrm>
            <a:off x="7008588" y="1493527"/>
            <a:ext cx="4367669" cy="4077553"/>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Concept of Insurance</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6399133" y="1986621"/>
            <a:ext cx="4977104" cy="2939627"/>
          </a:xfrm>
          <a:prstGeom prst="rect">
            <a:avLst/>
          </a:prstGeom>
        </p:spPr>
        <p:txBody>
          <a:bodyPr lIns="118823" tIns="118823" rIns="118823" bIns="118823" anchor="ctr" anchorCtr="0">
            <a:noAutofit/>
          </a:bodyPr>
          <a:lstStyle/>
          <a:p>
            <a:pPr marL="594241" indent="-297119">
              <a:lnSpc>
                <a:spcPct val="114000"/>
              </a:lnSpc>
              <a:spcBef>
                <a:spcPts val="0"/>
              </a:spcBef>
              <a:spcAft>
                <a:spcPts val="781"/>
              </a:spcAft>
            </a:pPr>
            <a:r>
              <a:rPr lang="en-US" sz="2300" dirty="0">
                <a:latin typeface="Calibri" pitchFamily="34" charset="0"/>
                <a:cs typeface="Calibri" pitchFamily="34" charset="0"/>
              </a:rPr>
              <a:t>Group of same risk individuals, agree to share the loss.</a:t>
            </a:r>
          </a:p>
          <a:p>
            <a:pPr marL="594241" indent="-297119">
              <a:lnSpc>
                <a:spcPct val="114000"/>
              </a:lnSpc>
              <a:spcBef>
                <a:spcPts val="0"/>
              </a:spcBef>
              <a:spcAft>
                <a:spcPts val="781"/>
              </a:spcAft>
            </a:pPr>
            <a:r>
              <a:rPr lang="en-US" sz="2300" dirty="0">
                <a:latin typeface="Calibri" pitchFamily="34" charset="0"/>
                <a:cs typeface="Calibri" pitchFamily="34" charset="0"/>
              </a:rPr>
              <a:t>Risk is spread in bearable small losses.</a:t>
            </a:r>
          </a:p>
          <a:p>
            <a:pPr marL="594241" indent="-297119">
              <a:lnSpc>
                <a:spcPct val="114000"/>
              </a:lnSpc>
              <a:spcBef>
                <a:spcPts val="0"/>
              </a:spcBef>
              <a:spcAft>
                <a:spcPts val="781"/>
              </a:spcAft>
            </a:pPr>
            <a:r>
              <a:rPr lang="en-US" sz="2300" dirty="0">
                <a:latin typeface="Calibri" pitchFamily="34" charset="0"/>
                <a:cs typeface="Calibri" pitchFamily="34" charset="0"/>
              </a:rPr>
              <a:t>Occurrence is random or accidental and not deliberate.</a:t>
            </a:r>
          </a:p>
        </p:txBody>
      </p:sp>
      <p:pic>
        <p:nvPicPr>
          <p:cNvPr id="16" name="Picture 15" descr="kids-eating-pizza2.jpg"/>
          <p:cNvPicPr>
            <a:picLocks noChangeAspect="1"/>
          </p:cNvPicPr>
          <p:nvPr/>
        </p:nvPicPr>
        <p:blipFill>
          <a:blip r:embed="rId3">
            <a:grayscl/>
          </a:blip>
          <a:srcRect l="15000" r="6250"/>
          <a:stretch>
            <a:fillRect/>
          </a:stretch>
        </p:blipFill>
        <p:spPr>
          <a:xfrm>
            <a:off x="1625178" y="1796965"/>
            <a:ext cx="4948663" cy="3299968"/>
          </a:xfrm>
          <a:prstGeom prst="rect">
            <a:avLst/>
          </a:prstGeom>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How insurance works?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8" name="Shape 311"/>
          <p:cNvSpPr txBox="1">
            <a:spLocks noGrp="1"/>
          </p:cNvSpPr>
          <p:nvPr>
            <p:ph type="body" idx="1"/>
          </p:nvPr>
        </p:nvSpPr>
        <p:spPr>
          <a:xfrm>
            <a:off x="1015737" y="1680758"/>
            <a:ext cx="2742486" cy="1235175"/>
          </a:xfrm>
          <a:prstGeom prst="rect">
            <a:avLst/>
          </a:prstGeom>
          <a:solidFill>
            <a:srgbClr val="FFCD00"/>
          </a:solidFill>
        </p:spPr>
        <p:txBody>
          <a:bodyPr lIns="118823" tIns="118823" rIns="118823" bIns="118823" anchor="t" anchorCtr="0">
            <a:noAutofit/>
          </a:bodyPr>
          <a:lstStyle/>
          <a:p>
            <a:pPr algn="ctr">
              <a:spcBef>
                <a:spcPts val="0"/>
              </a:spcBef>
              <a:buNone/>
            </a:pPr>
            <a:endParaRPr lang="en" sz="1800" b="1" dirty="0">
              <a:highlight>
                <a:srgbClr val="FFCD00"/>
              </a:highlight>
              <a:latin typeface="Calibri" pitchFamily="34" charset="0"/>
              <a:cs typeface="Calibri" pitchFamily="34" charset="0"/>
            </a:endParaRPr>
          </a:p>
          <a:p>
            <a:pPr algn="ctr">
              <a:spcBef>
                <a:spcPts val="0"/>
              </a:spcBef>
              <a:buNone/>
            </a:pPr>
            <a:r>
              <a:rPr lang="en-US" sz="1800" dirty="0">
                <a:latin typeface="Calibri" pitchFamily="34" charset="0"/>
                <a:cs typeface="Calibri" pitchFamily="34" charset="0"/>
              </a:rPr>
              <a:t>You take an insurance for your assets or yourself.</a:t>
            </a:r>
            <a:endParaRPr lang="en" sz="1800" dirty="0">
              <a:latin typeface="Calibri" pitchFamily="34" charset="0"/>
              <a:cs typeface="Calibri" pitchFamily="34" charset="0"/>
            </a:endParaRPr>
          </a:p>
        </p:txBody>
      </p:sp>
      <p:sp>
        <p:nvSpPr>
          <p:cNvPr id="23" name="Shape 312"/>
          <p:cNvSpPr txBox="1">
            <a:spLocks/>
          </p:cNvSpPr>
          <p:nvPr/>
        </p:nvSpPr>
        <p:spPr>
          <a:xfrm>
            <a:off x="4723171" y="1680758"/>
            <a:ext cx="2742486" cy="1235175"/>
          </a:xfrm>
          <a:prstGeom prst="rect">
            <a:avLst/>
          </a:prstGeom>
          <a:solidFill>
            <a:srgbClr val="92D050"/>
          </a:solidFill>
        </p:spPr>
        <p:txBody>
          <a:bodyPr lIns="118823" tIns="118823" rIns="118823" bIns="118823" anchor="ctr" anchorCtr="0">
            <a:noAutofit/>
          </a:bodyPr>
          <a:lstStyle/>
          <a:p>
            <a:pPr algn="ctr" defTabSz="1188478">
              <a:defRPr/>
            </a:pPr>
            <a:r>
              <a:rPr lang="en-US" dirty="0">
                <a:latin typeface="Calibri" pitchFamily="34" charset="0"/>
                <a:cs typeface="Calibri" pitchFamily="34" charset="0"/>
              </a:rPr>
              <a:t>Insurer is the company which provides insurance services.</a:t>
            </a:r>
            <a:endParaRPr lang="en" dirty="0">
              <a:latin typeface="Calibri" pitchFamily="34" charset="0"/>
              <a:cs typeface="Calibri" pitchFamily="34" charset="0"/>
            </a:endParaRPr>
          </a:p>
        </p:txBody>
      </p:sp>
      <p:sp>
        <p:nvSpPr>
          <p:cNvPr id="28" name="Shape 313"/>
          <p:cNvSpPr txBox="1">
            <a:spLocks/>
          </p:cNvSpPr>
          <p:nvPr/>
        </p:nvSpPr>
        <p:spPr>
          <a:xfrm>
            <a:off x="8430604" y="1680758"/>
            <a:ext cx="2742486" cy="1235175"/>
          </a:xfrm>
          <a:prstGeom prst="rect">
            <a:avLst/>
          </a:prstGeom>
          <a:solidFill>
            <a:srgbClr val="00B0F0"/>
          </a:solidFill>
        </p:spPr>
        <p:txBody>
          <a:bodyPr lIns="118823" tIns="118823" rIns="118823" bIns="118823" anchor="t" anchorCtr="0">
            <a:noAutofit/>
          </a:bodyPr>
          <a:lstStyle/>
          <a:p>
            <a:pPr algn="ctr" defTabSz="1188478">
              <a:defRPr/>
            </a:pPr>
            <a:endParaRPr lang="en-US" b="1" dirty="0">
              <a:highlight>
                <a:srgbClr val="FFCD00"/>
              </a:highlight>
              <a:latin typeface="Calibri" pitchFamily="34" charset="0"/>
              <a:cs typeface="Calibri" pitchFamily="34" charset="0"/>
            </a:endParaRPr>
          </a:p>
          <a:p>
            <a:pPr algn="ctr" defTabSz="1188478">
              <a:defRPr/>
            </a:pPr>
            <a:r>
              <a:rPr lang="en-US" dirty="0">
                <a:latin typeface="Calibri" pitchFamily="34" charset="0"/>
                <a:cs typeface="Calibri" pitchFamily="34" charset="0"/>
              </a:rPr>
              <a:t>You become a member of the group of same policy.</a:t>
            </a:r>
          </a:p>
        </p:txBody>
      </p:sp>
      <p:sp>
        <p:nvSpPr>
          <p:cNvPr id="29" name="Shape 314"/>
          <p:cNvSpPr txBox="1">
            <a:spLocks/>
          </p:cNvSpPr>
          <p:nvPr/>
        </p:nvSpPr>
        <p:spPr>
          <a:xfrm>
            <a:off x="1015737" y="3577292"/>
            <a:ext cx="2742486" cy="1235175"/>
          </a:xfrm>
          <a:prstGeom prst="rect">
            <a:avLst/>
          </a:prstGeom>
          <a:solidFill>
            <a:srgbClr val="EE8512"/>
          </a:solidFill>
          <a:ln>
            <a:noFill/>
          </a:ln>
        </p:spPr>
        <p:txBody>
          <a:bodyPr lIns="118823" tIns="118823" rIns="118823" bIns="118823" anchor="ctr" anchorCtr="0">
            <a:noAutofit/>
          </a:bodyPr>
          <a:lstStyle/>
          <a:p>
            <a:pPr algn="ctr" defTabSz="1188478">
              <a:buClr>
                <a:srgbClr val="FFCD00"/>
              </a:buClr>
              <a:buSzPct val="100000"/>
              <a:defRPr/>
            </a:pPr>
            <a:r>
              <a:rPr lang="en-US" dirty="0">
                <a:latin typeface="Calibri" pitchFamily="34" charset="0"/>
                <a:ea typeface="Quattrocento Sans"/>
                <a:cs typeface="Calibri" pitchFamily="34" charset="0"/>
                <a:sym typeface="Quattrocento Sans"/>
              </a:rPr>
              <a:t>Insurer compensates you by providing for the loss partly or fully.</a:t>
            </a:r>
            <a:endParaRPr lang="en" dirty="0">
              <a:latin typeface="Calibri" pitchFamily="34" charset="0"/>
              <a:ea typeface="Quattrocento Sans"/>
              <a:cs typeface="Calibri" pitchFamily="34" charset="0"/>
              <a:sym typeface="Quattrocento Sans"/>
            </a:endParaRPr>
          </a:p>
        </p:txBody>
      </p:sp>
      <p:sp>
        <p:nvSpPr>
          <p:cNvPr id="30" name="Shape 315"/>
          <p:cNvSpPr txBox="1">
            <a:spLocks/>
          </p:cNvSpPr>
          <p:nvPr/>
        </p:nvSpPr>
        <p:spPr>
          <a:xfrm>
            <a:off x="4723170" y="3577292"/>
            <a:ext cx="2742486" cy="1235175"/>
          </a:xfrm>
          <a:prstGeom prst="rect">
            <a:avLst/>
          </a:prstGeom>
          <a:solidFill>
            <a:schemeClr val="accent5"/>
          </a:solidFill>
        </p:spPr>
        <p:txBody>
          <a:bodyPr lIns="118823" tIns="118823" rIns="118823" bIns="118823" anchor="ctr" anchorCtr="0">
            <a:noAutofit/>
          </a:bodyPr>
          <a:lstStyle/>
          <a:p>
            <a:pPr algn="ctr" defTabSz="1188478">
              <a:defRPr/>
            </a:pPr>
            <a:r>
              <a:rPr lang="en" dirty="0">
                <a:latin typeface="Calibri" pitchFamily="34" charset="0"/>
                <a:cs typeface="Calibri" pitchFamily="34" charset="0"/>
              </a:rPr>
              <a:t>You suffer a loss on something you have insured.</a:t>
            </a:r>
          </a:p>
        </p:txBody>
      </p:sp>
      <p:sp>
        <p:nvSpPr>
          <p:cNvPr id="31" name="Shape 316"/>
          <p:cNvSpPr txBox="1">
            <a:spLocks/>
          </p:cNvSpPr>
          <p:nvPr/>
        </p:nvSpPr>
        <p:spPr>
          <a:xfrm>
            <a:off x="8430601" y="3577292"/>
            <a:ext cx="2742486" cy="1235175"/>
          </a:xfrm>
          <a:prstGeom prst="rect">
            <a:avLst/>
          </a:prstGeom>
          <a:solidFill>
            <a:schemeClr val="accent6">
              <a:lumMod val="60000"/>
              <a:lumOff val="40000"/>
            </a:schemeClr>
          </a:solidFill>
        </p:spPr>
        <p:txBody>
          <a:bodyPr lIns="118823" tIns="118823" rIns="118823" bIns="118823" anchor="ctr" anchorCtr="0">
            <a:noAutofit/>
          </a:bodyPr>
          <a:lstStyle/>
          <a:p>
            <a:pPr algn="ctr" defTabSz="1188478">
              <a:defRPr/>
            </a:pPr>
            <a:r>
              <a:rPr lang="en-US" dirty="0">
                <a:latin typeface="Calibri" pitchFamily="34" charset="0"/>
                <a:cs typeface="Calibri" pitchFamily="34" charset="0"/>
              </a:rPr>
              <a:t>You pay a fee (premium) to your insurer to remain a member of the group. </a:t>
            </a:r>
          </a:p>
        </p:txBody>
      </p:sp>
      <p:cxnSp>
        <p:nvCxnSpPr>
          <p:cNvPr id="34" name="Straight Arrow Connector 33"/>
          <p:cNvCxnSpPr>
            <a:stCxn id="18" idx="3"/>
            <a:endCxn id="23" idx="1"/>
          </p:cNvCxnSpPr>
          <p:nvPr/>
        </p:nvCxnSpPr>
        <p:spPr>
          <a:xfrm>
            <a:off x="3758222" y="2298333"/>
            <a:ext cx="964949"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3" idx="3"/>
            <a:endCxn id="28" idx="1"/>
          </p:cNvCxnSpPr>
          <p:nvPr/>
        </p:nvCxnSpPr>
        <p:spPr>
          <a:xfrm>
            <a:off x="7465671" y="2298333"/>
            <a:ext cx="964947"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2"/>
            <a:endCxn id="31" idx="0"/>
          </p:cNvCxnSpPr>
          <p:nvPr/>
        </p:nvCxnSpPr>
        <p:spPr>
          <a:xfrm rot="5400000">
            <a:off x="9471181" y="3246597"/>
            <a:ext cx="661359" cy="3"/>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1"/>
            <a:endCxn id="30" idx="3"/>
          </p:cNvCxnSpPr>
          <p:nvPr/>
        </p:nvCxnSpPr>
        <p:spPr>
          <a:xfrm rot="10800000">
            <a:off x="7465655" y="4194867"/>
            <a:ext cx="964946"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0" idx="1"/>
            <a:endCxn id="29" idx="3"/>
          </p:cNvCxnSpPr>
          <p:nvPr/>
        </p:nvCxnSpPr>
        <p:spPr>
          <a:xfrm rot="10800000">
            <a:off x="3758238" y="4194867"/>
            <a:ext cx="964947"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814452" y="1398706"/>
            <a:ext cx="5562551" cy="4242559"/>
          </a:xfrm>
          <a:prstGeom prst="rect">
            <a:avLst/>
          </a:prstGeom>
        </p:spPr>
        <p:txBody>
          <a:bodyPr lIns="118823" tIns="118823" rIns="118823" bIns="118823" anchor="ctr" anchorCtr="0">
            <a:noAutofit/>
          </a:bodyPr>
          <a:lstStyle/>
          <a:p>
            <a:pPr>
              <a:spcBef>
                <a:spcPts val="0"/>
              </a:spcBef>
              <a:buClr>
                <a:schemeClr val="dk1"/>
              </a:buClr>
              <a:buSzPct val="55000"/>
              <a:buNone/>
            </a:pPr>
            <a:r>
              <a:rPr lang="en" sz="2600" b="1" dirty="0">
                <a:solidFill>
                  <a:schemeClr val="dk1"/>
                </a:solidFill>
                <a:highlight>
                  <a:srgbClr val="FFCD00"/>
                </a:highlight>
                <a:latin typeface="Lora"/>
                <a:ea typeface="Lora"/>
                <a:cs typeface="Lora"/>
                <a:sym typeface="Lora"/>
              </a:rPr>
              <a:t>Misconceptions about money</a:t>
            </a:r>
          </a:p>
          <a:p>
            <a:pPr>
              <a:spcBef>
                <a:spcPts val="0"/>
              </a:spcBef>
              <a:buClr>
                <a:schemeClr val="dk1"/>
              </a:buClr>
              <a:buSzPct val="55000"/>
              <a:buNone/>
            </a:pPr>
            <a:endParaRPr lang="en" sz="2600" b="1" dirty="0">
              <a:solidFill>
                <a:schemeClr val="dk1"/>
              </a:solidFill>
              <a:highlight>
                <a:srgbClr val="FFCD00"/>
              </a:highlight>
              <a:latin typeface="Lora"/>
              <a:ea typeface="Lora"/>
              <a:cs typeface="Lora"/>
              <a:sym typeface="Lora"/>
            </a:endParaRPr>
          </a:p>
          <a:p>
            <a:pPr marL="297119" lvl="2" indent="-297119">
              <a:spcBef>
                <a:spcPts val="781"/>
              </a:spcBef>
              <a:buClrTx/>
              <a:buFont typeface="+mj-lt"/>
              <a:buAutoNum type="arabicPeriod"/>
            </a:pPr>
            <a:r>
              <a:rPr lang="en-US" sz="1600" dirty="0">
                <a:latin typeface="Calibri" pitchFamily="34" charset="0"/>
                <a:cs typeface="Calibri" pitchFamily="34" charset="0"/>
              </a:rPr>
              <a:t>Money is meant for spending. </a:t>
            </a:r>
          </a:p>
          <a:p>
            <a:pPr marL="297119" lvl="2" indent="-297119">
              <a:spcBef>
                <a:spcPts val="781"/>
              </a:spcBef>
              <a:buClrTx/>
              <a:buFont typeface="+mj-lt"/>
              <a:buAutoNum type="arabicPeriod"/>
            </a:pPr>
            <a:r>
              <a:rPr lang="en-US" sz="1600" dirty="0">
                <a:latin typeface="Calibri" pitchFamily="34" charset="0"/>
                <a:cs typeface="Calibri" pitchFamily="34" charset="0"/>
              </a:rPr>
              <a:t>Don’t have enough income to save.</a:t>
            </a:r>
          </a:p>
          <a:p>
            <a:pPr marL="297119" lvl="2" indent="-297119">
              <a:spcBef>
                <a:spcPts val="781"/>
              </a:spcBef>
              <a:buClrTx/>
              <a:buFont typeface="+mj-lt"/>
              <a:buAutoNum type="arabicPeriod"/>
            </a:pPr>
            <a:r>
              <a:rPr lang="en-US" sz="1600" dirty="0">
                <a:latin typeface="Calibri" pitchFamily="34" charset="0"/>
                <a:cs typeface="Calibri" pitchFamily="34" charset="0"/>
              </a:rPr>
              <a:t>Insurance is an investment and Term policy is a waste.</a:t>
            </a:r>
          </a:p>
          <a:p>
            <a:pPr marL="297119" lvl="2" indent="-297119">
              <a:spcBef>
                <a:spcPts val="781"/>
              </a:spcBef>
              <a:buClrTx/>
              <a:buFont typeface="+mj-lt"/>
              <a:buAutoNum type="arabicPeriod"/>
            </a:pPr>
            <a:r>
              <a:rPr lang="en-US" sz="1600" dirty="0">
                <a:latin typeface="Calibri" pitchFamily="34" charset="0"/>
                <a:cs typeface="Calibri" pitchFamily="34" charset="0"/>
              </a:rPr>
              <a:t>Why bother about pension when my children are doing well.</a:t>
            </a:r>
          </a:p>
          <a:p>
            <a:pPr marL="297119" lvl="2" indent="-297119">
              <a:spcBef>
                <a:spcPts val="781"/>
              </a:spcBef>
              <a:buClrTx/>
              <a:buFont typeface="+mj-lt"/>
              <a:buAutoNum type="arabicPeriod"/>
            </a:pPr>
            <a:r>
              <a:rPr lang="en-US" sz="1600" dirty="0">
                <a:latin typeface="Calibri" pitchFamily="34" charset="0"/>
                <a:cs typeface="Calibri" pitchFamily="34" charset="0"/>
              </a:rPr>
              <a:t>Banks  ask too many question and will not approve my loan.</a:t>
            </a:r>
          </a:p>
          <a:p>
            <a:pPr marL="297119" lvl="2" indent="-297119">
              <a:spcBef>
                <a:spcPts val="781"/>
              </a:spcBef>
              <a:buClrTx/>
              <a:buFont typeface="+mj-lt"/>
              <a:buAutoNum type="arabicPeriod"/>
            </a:pPr>
            <a:r>
              <a:rPr lang="en-US" sz="1600" dirty="0">
                <a:latin typeface="Calibri" pitchFamily="34" charset="0"/>
                <a:cs typeface="Calibri" pitchFamily="34" charset="0"/>
              </a:rPr>
              <a:t>Stock market is too complex for common people to make investment.</a:t>
            </a:r>
          </a:p>
          <a:p>
            <a:pPr marL="297119" lvl="2" indent="-297119">
              <a:spcBef>
                <a:spcPts val="781"/>
              </a:spcBef>
              <a:buClrTx/>
              <a:buFont typeface="+mj-lt"/>
              <a:buAutoNum type="arabicPeriod"/>
            </a:pPr>
            <a:r>
              <a:rPr lang="en-US" sz="1600" dirty="0">
                <a:latin typeface="Calibri" pitchFamily="34" charset="0"/>
                <a:cs typeface="Calibri" pitchFamily="34" charset="0"/>
              </a:rPr>
              <a:t>Don’t have enough time to make a plan and invest.</a:t>
            </a:r>
            <a:endParaRPr lang="en" sz="1600" dirty="0">
              <a:latin typeface="Calibri" pitchFamily="34" charset="0"/>
              <a:cs typeface="Calibri" pitchFamily="34" charset="0"/>
            </a:endParaRPr>
          </a:p>
        </p:txBody>
      </p:sp>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833650" y="916794"/>
            <a:ext cx="1053324" cy="983359"/>
          </a:xfrm>
          <a:prstGeom prst="ellipse">
            <a:avLst/>
          </a:prstGeom>
          <a:solidFill>
            <a:srgbClr val="FFCD00"/>
          </a:solidFill>
          <a:ln>
            <a:noFill/>
          </a:ln>
        </p:spPr>
        <p:txBody>
          <a:bodyPr lIns="91425" tIns="91425" rIns="91425" bIns="91425" anchor="ctr" anchorCtr="0">
            <a:noAutofit/>
          </a:bodyPr>
          <a:lstStyle/>
          <a:p>
            <a:endParaRPr/>
          </a:p>
        </p:txBody>
      </p:sp>
      <p:grpSp>
        <p:nvGrpSpPr>
          <p:cNvPr id="14" name="Shape 77"/>
          <p:cNvGrpSpPr/>
          <p:nvPr/>
        </p:nvGrpSpPr>
        <p:grpSpPr>
          <a:xfrm>
            <a:off x="1217266" y="1274825"/>
            <a:ext cx="286091" cy="267088"/>
            <a:chOff x="2594050" y="1631825"/>
            <a:chExt cx="439625" cy="439625"/>
          </a:xfrm>
        </p:grpSpPr>
        <p:sp>
          <p:nvSpPr>
            <p:cNvPr id="1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2302669"/>
            <a:ext cx="5486400" cy="3107531"/>
          </a:xfrm>
          <a:prstGeom prst="rect">
            <a:avLst/>
          </a:prstGeom>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110"/>
        <p:cNvGrpSpPr/>
        <p:nvPr/>
      </p:nvGrpSpPr>
      <p:grpSpPr>
        <a:xfrm>
          <a:off x="0" y="0"/>
          <a:ext cx="0" cy="0"/>
          <a:chOff x="0" y="0"/>
          <a:chExt cx="0" cy="0"/>
        </a:xfrm>
      </p:grpSpPr>
      <p:sp>
        <p:nvSpPr>
          <p:cNvPr id="19" name="Shape 111"/>
          <p:cNvSpPr txBox="1">
            <a:spLocks/>
          </p:cNvSpPr>
          <p:nvPr/>
        </p:nvSpPr>
        <p:spPr>
          <a:xfrm>
            <a:off x="397399" y="2143737"/>
            <a:ext cx="6094413" cy="2086187"/>
          </a:xfrm>
          <a:prstGeom prst="rect">
            <a:avLst/>
          </a:prstGeom>
          <a:noFill/>
          <a:ln>
            <a:noFill/>
          </a:ln>
        </p:spPr>
        <p:txBody>
          <a:bodyPr lIns="118823" tIns="118823" rIns="118823" bIns="118823" anchor="ctr" anchorCtr="0">
            <a:noAutofit/>
          </a:bodyPr>
          <a:lstStyle/>
          <a:p>
            <a:pPr defTabSz="1188478">
              <a:buSzPct val="100000"/>
              <a:defRPr/>
            </a:pPr>
            <a:r>
              <a:rPr lang="en" sz="3600" b="1" dirty="0">
                <a:latin typeface="Lora"/>
                <a:ea typeface="Lora"/>
                <a:cs typeface="Lora"/>
                <a:sym typeface="Lora"/>
              </a:rPr>
              <a:t>Insurance is a </a:t>
            </a:r>
          </a:p>
          <a:p>
            <a:pPr defTabSz="1188478">
              <a:buSzPct val="100000"/>
              <a:defRPr/>
            </a:pPr>
            <a:r>
              <a:rPr lang="en" sz="3600" b="1" dirty="0">
                <a:latin typeface="Lora"/>
                <a:ea typeface="Lora"/>
                <a:cs typeface="Lora"/>
                <a:sym typeface="Lora"/>
              </a:rPr>
              <a:t>Risk Management tool.</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39913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Fundamental Principles of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8125897" y="1005947"/>
            <a:ext cx="4063007"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hape 311"/>
          <p:cNvSpPr txBox="1">
            <a:spLocks noGrp="1"/>
          </p:cNvSpPr>
          <p:nvPr>
            <p:ph type="body" idx="1"/>
          </p:nvPr>
        </p:nvSpPr>
        <p:spPr>
          <a:xfrm>
            <a:off x="1841189" y="1778000"/>
            <a:ext cx="3111188" cy="1507520"/>
          </a:xfrm>
          <a:prstGeom prst="rect">
            <a:avLst/>
          </a:prstGeom>
        </p:spPr>
        <p:txBody>
          <a:bodyPr lIns="118823" tIns="118823" rIns="118823" bIns="118823" anchor="t" anchorCtr="0">
            <a:noAutofit/>
          </a:bodyPr>
          <a:lstStyle/>
          <a:p>
            <a:pPr>
              <a:spcBef>
                <a:spcPts val="0"/>
              </a:spcBef>
              <a:buNone/>
            </a:pPr>
            <a:r>
              <a:rPr lang="en" sz="1800" b="1" dirty="0">
                <a:highlight>
                  <a:srgbClr val="FFCD00"/>
                </a:highlight>
                <a:latin typeface="Calibri" pitchFamily="34" charset="0"/>
                <a:cs typeface="Calibri" pitchFamily="34" charset="0"/>
              </a:rPr>
              <a:t>Nature of Contract</a:t>
            </a:r>
          </a:p>
          <a:p>
            <a:pPr>
              <a:spcBef>
                <a:spcPts val="0"/>
              </a:spcBef>
              <a:buNone/>
            </a:pPr>
            <a:endParaRPr lang="en" sz="1800" b="1" dirty="0">
              <a:highlight>
                <a:srgbClr val="FFCD00"/>
              </a:highlight>
              <a:latin typeface="Calibri" pitchFamily="34" charset="0"/>
              <a:cs typeface="Calibri" pitchFamily="34" charset="0"/>
            </a:endParaRPr>
          </a:p>
          <a:p>
            <a:pPr>
              <a:spcBef>
                <a:spcPts val="0"/>
              </a:spcBef>
              <a:buNone/>
            </a:pPr>
            <a:r>
              <a:rPr lang="en-US" sz="1800" dirty="0">
                <a:latin typeface="Calibri" pitchFamily="34" charset="0"/>
                <a:cs typeface="Calibri" pitchFamily="34" charset="0"/>
              </a:rPr>
              <a:t>Contract between both insurer and insured, entered with free consent.</a:t>
            </a:r>
            <a:endParaRPr lang="en" sz="1800" dirty="0">
              <a:latin typeface="Calibri" pitchFamily="34" charset="0"/>
              <a:cs typeface="Calibri" pitchFamily="34" charset="0"/>
            </a:endParaRPr>
          </a:p>
        </p:txBody>
      </p:sp>
      <p:sp>
        <p:nvSpPr>
          <p:cNvPr id="17" name="Shape 312"/>
          <p:cNvSpPr txBox="1">
            <a:spLocks/>
          </p:cNvSpPr>
          <p:nvPr/>
        </p:nvSpPr>
        <p:spPr>
          <a:xfrm>
            <a:off x="5111889" y="1778000"/>
            <a:ext cx="3111188" cy="1507520"/>
          </a:xfrm>
          <a:prstGeom prst="rect">
            <a:avLst/>
          </a:prstGeom>
        </p:spPr>
        <p:txBody>
          <a:bodyPr lIns="118823" tIns="118823" rIns="118823" bIns="118823" anchor="t" anchorCtr="0">
            <a:noAutofit/>
          </a:bodyPr>
          <a:lstStyle/>
          <a:p>
            <a:pPr defTabSz="1188478">
              <a:defRPr/>
            </a:pPr>
            <a:r>
              <a:rPr lang="en" b="1" dirty="0">
                <a:highlight>
                  <a:srgbClr val="FFCD00"/>
                </a:highlight>
                <a:latin typeface="Calibri" pitchFamily="34" charset="0"/>
                <a:cs typeface="Calibri" pitchFamily="34" charset="0"/>
              </a:rPr>
              <a:t>Insurable Interest</a:t>
            </a:r>
          </a:p>
          <a:p>
            <a:pPr defTabSz="1188478">
              <a:defRPr/>
            </a:pPr>
            <a:endParaRPr lang="en"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The insured must have an insurable interest in the subject.</a:t>
            </a:r>
            <a:endParaRPr lang="en" dirty="0">
              <a:latin typeface="Calibri" pitchFamily="34" charset="0"/>
              <a:cs typeface="Calibri" pitchFamily="34" charset="0"/>
            </a:endParaRPr>
          </a:p>
        </p:txBody>
      </p:sp>
      <p:sp>
        <p:nvSpPr>
          <p:cNvPr id="18" name="Shape 313"/>
          <p:cNvSpPr txBox="1">
            <a:spLocks/>
          </p:cNvSpPr>
          <p:nvPr/>
        </p:nvSpPr>
        <p:spPr>
          <a:xfrm>
            <a:off x="8382589" y="1778000"/>
            <a:ext cx="3111188" cy="1507520"/>
          </a:xfrm>
          <a:prstGeom prst="rect">
            <a:avLst/>
          </a:prstGeom>
        </p:spPr>
        <p:txBody>
          <a:bodyPr lIns="118823" tIns="118823" rIns="118823" bIns="118823" anchor="t" anchorCtr="0">
            <a:noAutofit/>
          </a:bodyPr>
          <a:lstStyle/>
          <a:p>
            <a:pPr defTabSz="1188478">
              <a:defRPr/>
            </a:pPr>
            <a:r>
              <a:rPr lang="en-US" b="1" dirty="0">
                <a:highlight>
                  <a:srgbClr val="FFCD00"/>
                </a:highlight>
                <a:latin typeface="Calibri" pitchFamily="34" charset="0"/>
                <a:cs typeface="Calibri" pitchFamily="34" charset="0"/>
              </a:rPr>
              <a:t>Utmost Faith</a:t>
            </a:r>
          </a:p>
          <a:p>
            <a:pPr defTabSz="1188478">
              <a:defRPr/>
            </a:pPr>
            <a:endParaRPr lang="en-US"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Both parties should have faith over each other and disclose all information.</a:t>
            </a:r>
          </a:p>
        </p:txBody>
      </p:sp>
      <p:sp>
        <p:nvSpPr>
          <p:cNvPr id="23" name="Shape 314"/>
          <p:cNvSpPr txBox="1">
            <a:spLocks/>
          </p:cNvSpPr>
          <p:nvPr/>
        </p:nvSpPr>
        <p:spPr>
          <a:xfrm>
            <a:off x="1841189" y="3766932"/>
            <a:ext cx="3111188" cy="1507520"/>
          </a:xfrm>
          <a:prstGeom prst="rect">
            <a:avLst/>
          </a:prstGeom>
          <a:noFill/>
          <a:ln>
            <a:noFill/>
          </a:ln>
        </p:spPr>
        <p:txBody>
          <a:bodyPr lIns="118823" tIns="118823" rIns="118823" bIns="118823" anchor="t" anchorCtr="0">
            <a:noAutofit/>
          </a:bodyPr>
          <a:lstStyle/>
          <a:p>
            <a:pPr defTabSz="1188478">
              <a:buClr>
                <a:srgbClr val="FFCD00"/>
              </a:buClr>
              <a:buSzPct val="100000"/>
              <a:defRPr/>
            </a:pPr>
            <a:r>
              <a:rPr lang="en" b="1" dirty="0">
                <a:highlight>
                  <a:srgbClr val="FFCD00"/>
                </a:highlight>
                <a:latin typeface="Calibri" pitchFamily="34" charset="0"/>
                <a:ea typeface="Quattrocento Sans"/>
                <a:cs typeface="Calibri" pitchFamily="34" charset="0"/>
                <a:sym typeface="Quattrocento Sans"/>
              </a:rPr>
              <a:t>Indemnity</a:t>
            </a:r>
          </a:p>
          <a:p>
            <a:pPr defTabSz="1188478">
              <a:buClr>
                <a:srgbClr val="FFCD00"/>
              </a:buClr>
              <a:buSzPct val="100000"/>
              <a:defRPr/>
            </a:pPr>
            <a:endParaRPr lang="en" b="1" dirty="0">
              <a:highlight>
                <a:srgbClr val="FFCD00"/>
              </a:highlight>
              <a:latin typeface="Calibri" pitchFamily="34" charset="0"/>
              <a:ea typeface="Quattrocento Sans"/>
              <a:cs typeface="Calibri" pitchFamily="34" charset="0"/>
              <a:sym typeface="Quattrocento Sans"/>
            </a:endParaRPr>
          </a:p>
          <a:p>
            <a:pPr defTabSz="1188478">
              <a:buClr>
                <a:srgbClr val="FFCD00"/>
              </a:buClr>
              <a:buSzPct val="100000"/>
              <a:defRPr/>
            </a:pPr>
            <a:r>
              <a:rPr lang="en-US" dirty="0">
                <a:latin typeface="Calibri" pitchFamily="34" charset="0"/>
                <a:ea typeface="Quattrocento Sans"/>
                <a:cs typeface="Calibri" pitchFamily="34" charset="0"/>
                <a:sym typeface="Quattrocento Sans"/>
              </a:rPr>
              <a:t>Insured would be compensated for the actual loss, not more.</a:t>
            </a:r>
            <a:endParaRPr lang="en" dirty="0">
              <a:latin typeface="Calibri" pitchFamily="34" charset="0"/>
              <a:ea typeface="Quattrocento Sans"/>
              <a:cs typeface="Calibri" pitchFamily="34" charset="0"/>
              <a:sym typeface="Quattrocento Sans"/>
            </a:endParaRPr>
          </a:p>
        </p:txBody>
      </p:sp>
      <p:sp>
        <p:nvSpPr>
          <p:cNvPr id="28" name="Shape 315"/>
          <p:cNvSpPr txBox="1">
            <a:spLocks/>
          </p:cNvSpPr>
          <p:nvPr/>
        </p:nvSpPr>
        <p:spPr>
          <a:xfrm>
            <a:off x="5111889" y="3766932"/>
            <a:ext cx="3111188" cy="1507520"/>
          </a:xfrm>
          <a:prstGeom prst="rect">
            <a:avLst/>
          </a:prstGeom>
        </p:spPr>
        <p:txBody>
          <a:bodyPr lIns="118823" tIns="118823" rIns="118823" bIns="118823" anchor="t" anchorCtr="0">
            <a:noAutofit/>
          </a:bodyPr>
          <a:lstStyle/>
          <a:p>
            <a:pPr defTabSz="1188478">
              <a:defRPr/>
            </a:pPr>
            <a:r>
              <a:rPr lang="en" b="1" dirty="0">
                <a:highlight>
                  <a:srgbClr val="FFCD00"/>
                </a:highlight>
                <a:latin typeface="Calibri" pitchFamily="34" charset="0"/>
                <a:cs typeface="Calibri" pitchFamily="34" charset="0"/>
              </a:rPr>
              <a:t>Subrogation</a:t>
            </a:r>
          </a:p>
          <a:p>
            <a:pPr defTabSz="1188478">
              <a:defRPr/>
            </a:pPr>
            <a:endParaRPr lang="en" b="1" dirty="0">
              <a:highlight>
                <a:srgbClr val="FFCD00"/>
              </a:highlight>
              <a:latin typeface="Calibri" pitchFamily="34" charset="0"/>
              <a:cs typeface="Calibri" pitchFamily="34" charset="0"/>
            </a:endParaRPr>
          </a:p>
          <a:p>
            <a:pPr defTabSz="1188478">
              <a:defRPr/>
            </a:pPr>
            <a:r>
              <a:rPr lang="en" dirty="0">
                <a:latin typeface="Calibri" pitchFamily="34" charset="0"/>
                <a:cs typeface="Calibri" pitchFamily="34" charset="0"/>
              </a:rPr>
              <a:t>It enables the insurer to claim from third party responsible for loss.</a:t>
            </a:r>
          </a:p>
        </p:txBody>
      </p:sp>
      <p:sp>
        <p:nvSpPr>
          <p:cNvPr id="29" name="Shape 316"/>
          <p:cNvSpPr txBox="1">
            <a:spLocks/>
          </p:cNvSpPr>
          <p:nvPr/>
        </p:nvSpPr>
        <p:spPr>
          <a:xfrm>
            <a:off x="8382588" y="3766932"/>
            <a:ext cx="2892076" cy="1507520"/>
          </a:xfrm>
          <a:prstGeom prst="rect">
            <a:avLst/>
          </a:prstGeom>
        </p:spPr>
        <p:txBody>
          <a:bodyPr lIns="118823" tIns="118823" rIns="118823" bIns="118823" anchor="t" anchorCtr="0">
            <a:noAutofit/>
          </a:bodyPr>
          <a:lstStyle/>
          <a:p>
            <a:pPr defTabSz="1188478">
              <a:defRPr/>
            </a:pPr>
            <a:r>
              <a:rPr lang="en-US" b="1" dirty="0">
                <a:highlight>
                  <a:srgbClr val="FFCD00"/>
                </a:highlight>
                <a:latin typeface="Calibri" pitchFamily="34" charset="0"/>
                <a:cs typeface="Calibri" pitchFamily="34" charset="0"/>
              </a:rPr>
              <a:t>Proximate Cause</a:t>
            </a:r>
          </a:p>
          <a:p>
            <a:pPr defTabSz="1188478">
              <a:defRPr/>
            </a:pPr>
            <a:endParaRPr lang="en-US"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When the loss is result of two or more causes, most dominant is considered.</a:t>
            </a:r>
          </a:p>
          <a:p>
            <a:pPr defTabSz="1188478">
              <a:defRPr/>
            </a:pPr>
            <a:endParaRPr lang="en-US" dirty="0">
              <a:latin typeface="Calibri" pitchFamily="34" charset="0"/>
              <a:cs typeface="Calibri" pitchFamily="34" charset="0"/>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Common Types of Isurance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9" name="Group 38"/>
          <p:cNvGrpSpPr/>
          <p:nvPr/>
        </p:nvGrpSpPr>
        <p:grpSpPr>
          <a:xfrm>
            <a:off x="1584547" y="1967653"/>
            <a:ext cx="8775954" cy="3107759"/>
            <a:chOff x="1645920" y="1123950"/>
            <a:chExt cx="6583680" cy="2497306"/>
          </a:xfrm>
        </p:grpSpPr>
        <p:sp>
          <p:nvSpPr>
            <p:cNvPr id="15" name="Straight Connector 3"/>
            <p:cNvSpPr/>
            <p:nvPr/>
          </p:nvSpPr>
          <p:spPr>
            <a:xfrm>
              <a:off x="4179448" y="1723607"/>
              <a:ext cx="725584" cy="251855"/>
            </a:xfrm>
            <a:custGeom>
              <a:avLst/>
              <a:gdLst/>
              <a:ahLst/>
              <a:cxnLst/>
              <a:rect l="0" t="0" r="0" b="0"/>
              <a:pathLst>
                <a:path>
                  <a:moveTo>
                    <a:pt x="0" y="0"/>
                  </a:moveTo>
                  <a:lnTo>
                    <a:pt x="0" y="125927"/>
                  </a:lnTo>
                  <a:lnTo>
                    <a:pt x="725584" y="125927"/>
                  </a:lnTo>
                  <a:lnTo>
                    <a:pt x="725584"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4"/>
            <p:cNvSpPr/>
            <p:nvPr/>
          </p:nvSpPr>
          <p:spPr>
            <a:xfrm>
              <a:off x="3453864" y="1723607"/>
              <a:ext cx="725584" cy="251855"/>
            </a:xfrm>
            <a:custGeom>
              <a:avLst/>
              <a:gdLst/>
              <a:ahLst/>
              <a:cxnLst/>
              <a:rect l="0" t="0" r="0" b="0"/>
              <a:pathLst>
                <a:path>
                  <a:moveTo>
                    <a:pt x="725584" y="0"/>
                  </a:moveTo>
                  <a:lnTo>
                    <a:pt x="725584" y="125927"/>
                  </a:lnTo>
                  <a:lnTo>
                    <a:pt x="0" y="125927"/>
                  </a:lnTo>
                  <a:lnTo>
                    <a:pt x="0"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579792" y="1123950"/>
              <a:ext cx="1199312" cy="59965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Insurance</a:t>
              </a:r>
            </a:p>
          </p:txBody>
        </p:sp>
        <p:sp>
          <p:nvSpPr>
            <p:cNvPr id="18" name="Rectangle 17"/>
            <p:cNvSpPr/>
            <p:nvPr/>
          </p:nvSpPr>
          <p:spPr>
            <a:xfrm>
              <a:off x="2854208" y="1975462"/>
              <a:ext cx="1199312" cy="59965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Life</a:t>
              </a:r>
            </a:p>
          </p:txBody>
        </p:sp>
        <p:sp>
          <p:nvSpPr>
            <p:cNvPr id="23" name="Rectangle 22"/>
            <p:cNvSpPr/>
            <p:nvPr/>
          </p:nvSpPr>
          <p:spPr>
            <a:xfrm>
              <a:off x="4305376" y="1975462"/>
              <a:ext cx="1199312" cy="59965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General</a:t>
              </a:r>
            </a:p>
          </p:txBody>
        </p:sp>
        <p:sp>
          <p:nvSpPr>
            <p:cNvPr id="28" name="Rectangle 27"/>
            <p:cNvSpPr/>
            <p:nvPr/>
          </p:nvSpPr>
          <p:spPr>
            <a:xfrm>
              <a:off x="1645920"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Health</a:t>
              </a:r>
            </a:p>
          </p:txBody>
        </p:sp>
        <p:sp>
          <p:nvSpPr>
            <p:cNvPr id="30" name="Rectangle 29"/>
            <p:cNvSpPr/>
            <p:nvPr/>
          </p:nvSpPr>
          <p:spPr>
            <a:xfrm>
              <a:off x="2990088"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Motor</a:t>
              </a:r>
            </a:p>
          </p:txBody>
        </p:sp>
        <p:sp>
          <p:nvSpPr>
            <p:cNvPr id="31" name="Rectangle 30"/>
            <p:cNvSpPr/>
            <p:nvPr/>
          </p:nvSpPr>
          <p:spPr>
            <a:xfrm>
              <a:off x="4334256"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Home</a:t>
              </a:r>
            </a:p>
          </p:txBody>
        </p:sp>
        <p:sp>
          <p:nvSpPr>
            <p:cNvPr id="32" name="Rectangle 31"/>
            <p:cNvSpPr/>
            <p:nvPr/>
          </p:nvSpPr>
          <p:spPr>
            <a:xfrm>
              <a:off x="5678424"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Disability</a:t>
              </a:r>
            </a:p>
          </p:txBody>
        </p:sp>
        <p:sp>
          <p:nvSpPr>
            <p:cNvPr id="33" name="Rectangle 32"/>
            <p:cNvSpPr/>
            <p:nvPr/>
          </p:nvSpPr>
          <p:spPr>
            <a:xfrm>
              <a:off x="7031736" y="3015640"/>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Travel</a:t>
              </a:r>
            </a:p>
          </p:txBody>
        </p:sp>
        <p:cxnSp>
          <p:nvCxnSpPr>
            <p:cNvPr id="34" name="Elbow Connector 33"/>
            <p:cNvCxnSpPr/>
            <p:nvPr/>
          </p:nvCxnSpPr>
          <p:spPr>
            <a:xfrm rot="5400000">
              <a:off x="3364858" y="1451745"/>
              <a:ext cx="446001" cy="2686012"/>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endCxn id="33" idx="0"/>
            </p:cNvCxnSpPr>
            <p:nvPr/>
          </p:nvCxnSpPr>
          <p:spPr>
            <a:xfrm rot="16200000" flipH="1">
              <a:off x="6058822" y="1443793"/>
              <a:ext cx="443889" cy="2699804"/>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4036942" y="2123829"/>
              <a:ext cx="446001" cy="1341844"/>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32" idx="0"/>
            </p:cNvCxnSpPr>
            <p:nvPr/>
          </p:nvCxnSpPr>
          <p:spPr>
            <a:xfrm rot="16200000" flipH="1">
              <a:off x="5381110" y="2121505"/>
              <a:ext cx="446001" cy="1346492"/>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Life Insurance Policies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9" name="Picture 38" descr="life-insurance-policy.jpg"/>
          <p:cNvPicPr>
            <a:picLocks noChangeAspect="1"/>
          </p:cNvPicPr>
          <p:nvPr/>
        </p:nvPicPr>
        <p:blipFill>
          <a:blip r:embed="rId3"/>
          <a:stretch>
            <a:fillRect/>
          </a:stretch>
        </p:blipFill>
        <p:spPr>
          <a:xfrm>
            <a:off x="2920240" y="1354670"/>
            <a:ext cx="6348346" cy="4741333"/>
          </a:xfrm>
          <a:prstGeom prst="rect">
            <a:avLst/>
          </a:prstGeom>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Term Insurance Plan</a:t>
            </a:r>
          </a:p>
        </p:txBody>
      </p:sp>
      <p:sp>
        <p:nvSpPr>
          <p:cNvPr id="155" name="Shape 155"/>
          <p:cNvSpPr txBox="1">
            <a:spLocks noGrp="1"/>
          </p:cNvSpPr>
          <p:nvPr>
            <p:ph type="body" idx="1"/>
          </p:nvPr>
        </p:nvSpPr>
        <p:spPr>
          <a:xfrm>
            <a:off x="6195986"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Term plans are the most basic form of life insurance.</a:t>
            </a:r>
          </a:p>
          <a:p>
            <a:pPr marL="356543" indent="-297119">
              <a:lnSpc>
                <a:spcPct val="114000"/>
              </a:lnSpc>
              <a:spcAft>
                <a:spcPts val="781"/>
              </a:spcAft>
            </a:pPr>
            <a:r>
              <a:rPr lang="en-US" sz="1800" dirty="0">
                <a:latin typeface="Calibri" pitchFamily="34" charset="0"/>
                <a:cs typeface="Calibri" pitchFamily="34" charset="0"/>
              </a:rPr>
              <a:t>Provide life cover with no savings / profits component.</a:t>
            </a:r>
          </a:p>
          <a:p>
            <a:pPr marL="356543" indent="-297119">
              <a:lnSpc>
                <a:spcPct val="114000"/>
              </a:lnSpc>
              <a:spcAft>
                <a:spcPts val="781"/>
              </a:spcAft>
            </a:pPr>
            <a:r>
              <a:rPr lang="en-US" sz="1800" dirty="0">
                <a:latin typeface="Calibri" pitchFamily="34" charset="0"/>
                <a:cs typeface="Calibri" pitchFamily="34" charset="0"/>
              </a:rPr>
              <a:t>Most affordable form of life insurance as premiums are cheaper.</a:t>
            </a:r>
          </a:p>
          <a:p>
            <a:pPr marL="356543" indent="-297119">
              <a:lnSpc>
                <a:spcPct val="114000"/>
              </a:lnSpc>
              <a:spcAft>
                <a:spcPts val="781"/>
              </a:spcAft>
            </a:pPr>
            <a:r>
              <a:rPr lang="en-US" sz="1800" dirty="0">
                <a:latin typeface="Calibri" pitchFamily="34" charset="0"/>
                <a:cs typeface="Calibri" pitchFamily="34" charset="0"/>
              </a:rPr>
              <a:t>The sum assured is paid if the policyholder expires over the policy term.</a:t>
            </a:r>
          </a:p>
          <a:p>
            <a:pPr marL="356543" indent="-297119">
              <a:lnSpc>
                <a:spcPct val="114000"/>
              </a:lnSpc>
              <a:spcAft>
                <a:spcPts val="781"/>
              </a:spcAft>
            </a:pPr>
            <a:r>
              <a:rPr lang="en-US" sz="1800" dirty="0">
                <a:latin typeface="Calibri" pitchFamily="34" charset="0"/>
                <a:cs typeface="Calibri" pitchFamily="34" charset="0"/>
              </a:rPr>
              <a:t>If the policyholder survives, there is no pay out.</a:t>
            </a:r>
            <a:endParaRPr lang="en"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health-insurance1.jpg"/>
          <p:cNvPicPr>
            <a:picLocks noChangeAspect="1"/>
          </p:cNvPicPr>
          <p:nvPr/>
        </p:nvPicPr>
        <p:blipFill>
          <a:blip r:embed="rId3"/>
          <a:srcRect r="13557"/>
          <a:stretch>
            <a:fillRect/>
          </a:stretch>
        </p:blipFill>
        <p:spPr>
          <a:xfrm>
            <a:off x="1034794" y="1872827"/>
            <a:ext cx="5059633" cy="3520440"/>
          </a:xfrm>
          <a:prstGeom prst="rect">
            <a:avLst/>
          </a:prstGeom>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Whole Life Policy</a:t>
            </a:r>
          </a:p>
        </p:txBody>
      </p:sp>
      <p:sp>
        <p:nvSpPr>
          <p:cNvPr id="155" name="Shape 155"/>
          <p:cNvSpPr txBox="1">
            <a:spLocks noGrp="1"/>
          </p:cNvSpPr>
          <p:nvPr>
            <p:ph type="body" idx="1"/>
          </p:nvPr>
        </p:nvSpPr>
        <p:spPr>
          <a:xfrm>
            <a:off x="812588"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Validity of the policy is as per the contract period ..</a:t>
            </a:r>
          </a:p>
          <a:p>
            <a:pPr marL="356543" indent="-297119">
              <a:lnSpc>
                <a:spcPct val="114000"/>
              </a:lnSpc>
              <a:spcAft>
                <a:spcPts val="781"/>
              </a:spcAft>
            </a:pPr>
            <a:r>
              <a:rPr lang="en-US" sz="1800" dirty="0">
                <a:latin typeface="Calibri" pitchFamily="34" charset="0"/>
                <a:cs typeface="Calibri" pitchFamily="34" charset="0"/>
              </a:rPr>
              <a:t>Individual enjoys the life cover throughout his/her life.</a:t>
            </a:r>
          </a:p>
          <a:p>
            <a:pPr marL="356543" indent="-297119">
              <a:lnSpc>
                <a:spcPct val="114000"/>
              </a:lnSpc>
              <a:spcAft>
                <a:spcPts val="781"/>
              </a:spcAft>
            </a:pPr>
            <a:r>
              <a:rPr lang="en-US" sz="1800" dirty="0">
                <a:latin typeface="Calibri" pitchFamily="34" charset="0"/>
                <a:cs typeface="Calibri" pitchFamily="34" charset="0"/>
              </a:rPr>
              <a:t>Policyholder pays regular premiums until death.</a:t>
            </a:r>
          </a:p>
          <a:p>
            <a:pPr marL="356543" indent="-297119">
              <a:lnSpc>
                <a:spcPct val="114000"/>
              </a:lnSpc>
              <a:spcAft>
                <a:spcPts val="781"/>
              </a:spcAft>
            </a:pPr>
            <a:r>
              <a:rPr lang="en-US" sz="1800" dirty="0">
                <a:latin typeface="Calibri" pitchFamily="34" charset="0"/>
                <a:cs typeface="Calibri" pitchFamily="34" charset="0"/>
              </a:rPr>
              <a:t>Sum assured is paid out to the beneficiaries.</a:t>
            </a:r>
          </a:p>
          <a:p>
            <a:pPr marL="356543" indent="-297119">
              <a:lnSpc>
                <a:spcPct val="114000"/>
              </a:lnSpc>
              <a:spcAft>
                <a:spcPts val="781"/>
              </a:spcAft>
            </a:pPr>
            <a:r>
              <a:rPr lang="en-US" sz="1800" dirty="0">
                <a:latin typeface="Calibri" pitchFamily="34" charset="0"/>
                <a:cs typeface="Calibri" pitchFamily="34" charset="0"/>
              </a:rPr>
              <a:t>The policy expires only in case of an eventuality.</a:t>
            </a:r>
          </a:p>
          <a:p>
            <a:pPr marL="356543" indent="-297119">
              <a:lnSpc>
                <a:spcPct val="114000"/>
              </a:lnSpc>
              <a:spcAft>
                <a:spcPts val="781"/>
              </a:spcAft>
            </a:pPr>
            <a:r>
              <a:rPr lang="en-US" sz="1800" dirty="0">
                <a:latin typeface="Calibri" pitchFamily="34" charset="0"/>
                <a:cs typeface="Calibri" pitchFamily="34" charset="0"/>
              </a:rPr>
              <a:t>Premiums paid under the whole life policies are tax exempt.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banner.jpg"/>
          <p:cNvPicPr>
            <a:picLocks noChangeAspect="1"/>
          </p:cNvPicPr>
          <p:nvPr/>
        </p:nvPicPr>
        <p:blipFill>
          <a:blip r:embed="rId3"/>
          <a:srcRect l="6667" t="22632" r="53333"/>
          <a:stretch>
            <a:fillRect/>
          </a:stretch>
        </p:blipFill>
        <p:spPr>
          <a:xfrm>
            <a:off x="6297560" y="1872827"/>
            <a:ext cx="4875530" cy="3484880"/>
          </a:xfrm>
          <a:prstGeom prst="rect">
            <a:avLst/>
          </a:prstGeom>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Endowment Policy</a:t>
            </a:r>
          </a:p>
        </p:txBody>
      </p:sp>
      <p:sp>
        <p:nvSpPr>
          <p:cNvPr id="155" name="Shape 155"/>
          <p:cNvSpPr txBox="1">
            <a:spLocks noGrp="1"/>
          </p:cNvSpPr>
          <p:nvPr>
            <p:ph type="body" idx="1"/>
          </p:nvPr>
        </p:nvSpPr>
        <p:spPr>
          <a:xfrm>
            <a:off x="5891265" y="2062480"/>
            <a:ext cx="5180251" cy="331893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Endowment plans combine risk cover with financial savings.</a:t>
            </a:r>
          </a:p>
          <a:p>
            <a:pPr marL="356543" indent="-297119">
              <a:lnSpc>
                <a:spcPct val="114000"/>
              </a:lnSpc>
              <a:spcAft>
                <a:spcPts val="781"/>
              </a:spcAft>
            </a:pPr>
            <a:r>
              <a:rPr lang="en-US" sz="1800" dirty="0">
                <a:latin typeface="Calibri" pitchFamily="34" charset="0"/>
                <a:cs typeface="Calibri" pitchFamily="34" charset="0"/>
              </a:rPr>
              <a:t>Pay out the sum assured and profits under both scenarios; death and survival.</a:t>
            </a:r>
          </a:p>
          <a:p>
            <a:pPr marL="356543" indent="-297119">
              <a:lnSpc>
                <a:spcPct val="114000"/>
              </a:lnSpc>
              <a:spcAft>
                <a:spcPts val="781"/>
              </a:spcAft>
            </a:pPr>
            <a:r>
              <a:rPr lang="en-US" sz="1800" dirty="0">
                <a:latin typeface="Calibri" pitchFamily="34" charset="0"/>
                <a:cs typeface="Calibri" pitchFamily="34" charset="0"/>
              </a:rPr>
              <a:t>Charge higher premiums.</a:t>
            </a:r>
          </a:p>
          <a:p>
            <a:pPr marL="356543" indent="-297119">
              <a:lnSpc>
                <a:spcPct val="114000"/>
              </a:lnSpc>
              <a:spcAft>
                <a:spcPts val="781"/>
              </a:spcAft>
            </a:pPr>
            <a:r>
              <a:rPr lang="en-US" sz="1800" dirty="0">
                <a:latin typeface="Calibri" pitchFamily="34" charset="0"/>
                <a:cs typeface="Calibri" pitchFamily="34" charset="0"/>
              </a:rPr>
              <a:t>The profits are an outcome of premiums being invested in asset markets; equities and debt.</a:t>
            </a:r>
          </a:p>
          <a:p>
            <a:pPr marL="356543" indent="-297119">
              <a:lnSpc>
                <a:spcPct val="114000"/>
              </a:lnSpc>
              <a:spcAft>
                <a:spcPts val="781"/>
              </a:spcAft>
            </a:pPr>
            <a:r>
              <a:rPr lang="en-US" sz="1800" dirty="0">
                <a:latin typeface="Calibri" pitchFamily="34" charset="0"/>
                <a:cs typeface="Calibri" pitchFamily="34" charset="0"/>
              </a:rPr>
              <a:t>Premiums paid under the pure endowment policies are tax exempt.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licbij.jpg"/>
          <p:cNvPicPr>
            <a:picLocks noChangeAspect="1"/>
          </p:cNvPicPr>
          <p:nvPr/>
        </p:nvPicPr>
        <p:blipFill>
          <a:blip r:embed="rId3"/>
          <a:srcRect r="51286" b="5030"/>
          <a:stretch>
            <a:fillRect/>
          </a:stretch>
        </p:blipFill>
        <p:spPr>
          <a:xfrm>
            <a:off x="2031471" y="1967653"/>
            <a:ext cx="3656648" cy="3616557"/>
          </a:xfrm>
          <a:prstGeom prst="rect">
            <a:avLst/>
          </a:prstGeom>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ULIP</a:t>
            </a:r>
          </a:p>
        </p:txBody>
      </p:sp>
      <p:sp>
        <p:nvSpPr>
          <p:cNvPr id="155" name="Shape 155"/>
          <p:cNvSpPr txBox="1">
            <a:spLocks noGrp="1"/>
          </p:cNvSpPr>
          <p:nvPr>
            <p:ph type="body" idx="1"/>
          </p:nvPr>
        </p:nvSpPr>
        <p:spPr>
          <a:xfrm>
            <a:off x="1015736" y="1872828"/>
            <a:ext cx="5281824"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ULIPs are market-linked life insurance products.</a:t>
            </a:r>
          </a:p>
          <a:p>
            <a:pPr marL="356543" indent="-297119">
              <a:lnSpc>
                <a:spcPct val="114000"/>
              </a:lnSpc>
              <a:spcAft>
                <a:spcPts val="781"/>
              </a:spcAft>
            </a:pPr>
            <a:r>
              <a:rPr lang="en-US" sz="1800" dirty="0">
                <a:latin typeface="Calibri" pitchFamily="34" charset="0"/>
                <a:cs typeface="Calibri" pitchFamily="34" charset="0"/>
              </a:rPr>
              <a:t>Provide a combination of life cover and wealth creation options. </a:t>
            </a:r>
          </a:p>
          <a:p>
            <a:pPr marL="356543" indent="-297119">
              <a:lnSpc>
                <a:spcPct val="114000"/>
              </a:lnSpc>
              <a:spcAft>
                <a:spcPts val="781"/>
              </a:spcAft>
            </a:pPr>
            <a:r>
              <a:rPr lang="en-US" sz="1800" dirty="0">
                <a:latin typeface="Calibri" pitchFamily="34" charset="0"/>
                <a:cs typeface="Calibri" pitchFamily="34" charset="0"/>
              </a:rPr>
              <a:t>Part of the premium goes toward providing life cover, while the rest is invested in equity and debt instruments.</a:t>
            </a:r>
          </a:p>
          <a:p>
            <a:pPr marL="356543" indent="-297119">
              <a:lnSpc>
                <a:spcPct val="114000"/>
              </a:lnSpc>
              <a:spcAft>
                <a:spcPts val="781"/>
              </a:spcAft>
            </a:pPr>
            <a:r>
              <a:rPr lang="en-US" sz="1800" dirty="0">
                <a:latin typeface="Calibri" pitchFamily="34" charset="0"/>
                <a:cs typeface="Calibri" pitchFamily="34" charset="0"/>
              </a:rPr>
              <a:t>Individuals can choose the allocation for investments in stock/debt markets.</a:t>
            </a:r>
          </a:p>
          <a:p>
            <a:pPr marL="356543" indent="-297119">
              <a:lnSpc>
                <a:spcPct val="114000"/>
              </a:lnSpc>
              <a:spcAft>
                <a:spcPts val="781"/>
              </a:spcAft>
            </a:pPr>
            <a:r>
              <a:rPr lang="en-US" sz="1800" dirty="0">
                <a:latin typeface="Calibri" pitchFamily="34" charset="0"/>
                <a:cs typeface="Calibri" pitchFamily="34" charset="0"/>
              </a:rPr>
              <a:t>Useful for achieving various long-term financial goals. </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1" name="Picture 10" descr="LIC-Jeevan-Rakshak-Advt.jpg"/>
          <p:cNvPicPr>
            <a:picLocks noChangeAspect="1"/>
          </p:cNvPicPr>
          <p:nvPr/>
        </p:nvPicPr>
        <p:blipFill>
          <a:blip r:embed="rId3"/>
          <a:srcRect l="2126" t="2593" r="2181" b="51481"/>
          <a:stretch>
            <a:fillRect/>
          </a:stretch>
        </p:blipFill>
        <p:spPr>
          <a:xfrm>
            <a:off x="6500707" y="1967653"/>
            <a:ext cx="4570809" cy="3413760"/>
          </a:xfrm>
          <a:prstGeom prst="rect">
            <a:avLst/>
          </a:prstGeom>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M</a:t>
            </a:r>
            <a:r>
              <a:rPr lang="en-US" dirty="0"/>
              <a:t>o</a:t>
            </a:r>
            <a:r>
              <a:rPr lang="en" dirty="0"/>
              <a:t>ney Back Policy</a:t>
            </a:r>
          </a:p>
        </p:txBody>
      </p:sp>
      <p:sp>
        <p:nvSpPr>
          <p:cNvPr id="155" name="Shape 155"/>
          <p:cNvSpPr txBox="1">
            <a:spLocks noGrp="1"/>
          </p:cNvSpPr>
          <p:nvPr>
            <p:ph type="body" idx="1"/>
          </p:nvPr>
        </p:nvSpPr>
        <p:spPr>
          <a:xfrm>
            <a:off x="6195986"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It gives periodic payments over the policy term.</a:t>
            </a:r>
          </a:p>
          <a:p>
            <a:pPr marL="356543" indent="-297119">
              <a:lnSpc>
                <a:spcPct val="114000"/>
              </a:lnSpc>
              <a:spcAft>
                <a:spcPts val="781"/>
              </a:spcAft>
            </a:pPr>
            <a:r>
              <a:rPr lang="en-US" sz="1800" dirty="0">
                <a:latin typeface="Calibri" pitchFamily="34" charset="0"/>
                <a:cs typeface="Calibri" pitchFamily="34" charset="0"/>
              </a:rPr>
              <a:t>A portion of the sum assured is paid out at regular intervals.</a:t>
            </a:r>
          </a:p>
          <a:p>
            <a:pPr marL="356543" indent="-297119">
              <a:lnSpc>
                <a:spcPct val="114000"/>
              </a:lnSpc>
              <a:spcAft>
                <a:spcPts val="781"/>
              </a:spcAft>
            </a:pPr>
            <a:r>
              <a:rPr lang="en-US" sz="1800" dirty="0">
                <a:latin typeface="Calibri" pitchFamily="34" charset="0"/>
                <a:cs typeface="Calibri" pitchFamily="34" charset="0"/>
              </a:rPr>
              <a:t>If the policy holder survives the term, he/she gets the balance sum assured.</a:t>
            </a:r>
          </a:p>
          <a:p>
            <a:pPr marL="356543" indent="-297119">
              <a:lnSpc>
                <a:spcPct val="114000"/>
              </a:lnSpc>
              <a:spcAft>
                <a:spcPts val="781"/>
              </a:spcAft>
            </a:pPr>
            <a:r>
              <a:rPr lang="en-US" sz="1800" dirty="0">
                <a:latin typeface="Calibri" pitchFamily="34" charset="0"/>
                <a:cs typeface="Calibri" pitchFamily="34" charset="0"/>
              </a:rPr>
              <a:t>In case of death over the policy term, the beneficiary gets the full sum assured.</a:t>
            </a:r>
          </a:p>
          <a:p>
            <a:pPr marL="356543" indent="-297119">
              <a:lnSpc>
                <a:spcPct val="114000"/>
              </a:lnSpc>
              <a:spcAft>
                <a:spcPts val="781"/>
              </a:spcAft>
            </a:pPr>
            <a:r>
              <a:rPr lang="en-US" sz="1800" dirty="0">
                <a:latin typeface="Calibri" pitchFamily="34" charset="0"/>
                <a:cs typeface="Calibri" pitchFamily="34" charset="0"/>
              </a:rPr>
              <a:t>The premiums paid and the returns accumulated are tax exempt. </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insurance-right2.jpg"/>
          <p:cNvPicPr>
            <a:picLocks noChangeAspect="1"/>
          </p:cNvPicPr>
          <p:nvPr/>
        </p:nvPicPr>
        <p:blipFill>
          <a:blip r:embed="rId3"/>
          <a:srcRect l="21851" t="35185" r="4074" b="11482"/>
          <a:stretch>
            <a:fillRect/>
          </a:stretch>
        </p:blipFill>
        <p:spPr>
          <a:xfrm>
            <a:off x="1117309" y="1967653"/>
            <a:ext cx="5078677" cy="3413760"/>
          </a:xfrm>
          <a:prstGeom prst="rect">
            <a:avLst/>
          </a:prstGeom>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Annuity/ Pension Plans</a:t>
            </a:r>
          </a:p>
        </p:txBody>
      </p:sp>
      <p:sp>
        <p:nvSpPr>
          <p:cNvPr id="155" name="Shape 155"/>
          <p:cNvSpPr txBox="1">
            <a:spLocks noGrp="1"/>
          </p:cNvSpPr>
          <p:nvPr>
            <p:ph type="body" idx="1"/>
          </p:nvPr>
        </p:nvSpPr>
        <p:spPr>
          <a:xfrm>
            <a:off x="1015736" y="2252133"/>
            <a:ext cx="5281824" cy="2939627"/>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Financial stability during your old age.</a:t>
            </a:r>
          </a:p>
          <a:p>
            <a:pPr marL="356543" indent="-297119">
              <a:lnSpc>
                <a:spcPct val="114000"/>
              </a:lnSpc>
              <a:spcAft>
                <a:spcPts val="781"/>
              </a:spcAft>
            </a:pPr>
            <a:r>
              <a:rPr lang="en-US" sz="1800" dirty="0">
                <a:latin typeface="Calibri" pitchFamily="34" charset="0"/>
                <a:cs typeface="Calibri" pitchFamily="34" charset="0"/>
              </a:rPr>
              <a:t>Protect against financial risks as well as provide money in the form of pension at periodic intervals.</a:t>
            </a:r>
          </a:p>
          <a:p>
            <a:pPr marL="356543" indent="-297119">
              <a:lnSpc>
                <a:spcPct val="114000"/>
              </a:lnSpc>
              <a:spcAft>
                <a:spcPts val="781"/>
              </a:spcAft>
            </a:pPr>
            <a:r>
              <a:rPr lang="en-US" sz="1800" dirty="0">
                <a:latin typeface="Calibri" pitchFamily="34" charset="0"/>
                <a:cs typeface="Calibri" pitchFamily="34" charset="0"/>
              </a:rPr>
              <a:t>Most suited for senior citizens and those planning a secure future.</a:t>
            </a:r>
          </a:p>
          <a:p>
            <a:pPr marL="356543" indent="-297119">
              <a:lnSpc>
                <a:spcPct val="114000"/>
              </a:lnSpc>
              <a:spcAft>
                <a:spcPts val="781"/>
              </a:spcAft>
            </a:pPr>
            <a:r>
              <a:rPr lang="en-US" sz="1800" dirty="0">
                <a:latin typeface="Calibri" pitchFamily="34" charset="0"/>
                <a:cs typeface="Calibri" pitchFamily="34" charset="0"/>
              </a:rPr>
              <a:t>Premium is to be paid in a lump sum.</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66352503e2463e29a8424a86da49a8eb.jpg"/>
          <p:cNvPicPr>
            <a:picLocks noChangeAspect="1"/>
          </p:cNvPicPr>
          <p:nvPr/>
        </p:nvPicPr>
        <p:blipFill>
          <a:blip r:embed="rId3"/>
          <a:srcRect l="7888" t="19632" b="14110"/>
          <a:stretch>
            <a:fillRect/>
          </a:stretch>
        </p:blipFill>
        <p:spPr>
          <a:xfrm>
            <a:off x="6602280" y="1967653"/>
            <a:ext cx="4744615" cy="3186176"/>
          </a:xfrm>
          <a:prstGeom prst="rect">
            <a:avLst/>
          </a:prstGeom>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203149" y="5096936"/>
            <a:ext cx="3126784" cy="474133"/>
          </a:xfrm>
          <a:prstGeom prst="rect">
            <a:avLst/>
          </a:prstGeom>
        </p:spPr>
        <p:txBody>
          <a:bodyPr lIns="118823" tIns="118823" rIns="118823" bIns="118823" anchor="t" anchorCtr="0">
            <a:noAutofit/>
          </a:bodyPr>
          <a:lstStyle/>
          <a:p>
            <a:pPr algn="ctr"/>
            <a:r>
              <a:rPr lang="en" sz="2300" dirty="0">
                <a:highlight>
                  <a:srgbClr val="FFCD00"/>
                </a:highlight>
              </a:rPr>
              <a:t>Financial Literacy</a:t>
            </a:r>
            <a:br>
              <a:rPr lang="en" sz="2300" dirty="0">
                <a:highlight>
                  <a:srgbClr val="FFCD00"/>
                </a:highlight>
              </a:rPr>
            </a:br>
            <a:r>
              <a:rPr lang="en" sz="2300" dirty="0">
                <a:highlight>
                  <a:srgbClr val="FFCD00"/>
                </a:highlight>
              </a:rPr>
              <a:t/>
            </a:r>
            <a:br>
              <a:rPr lang="en" sz="2300" dirty="0">
                <a:highlight>
                  <a:srgbClr val="FFCD00"/>
                </a:highlight>
              </a:rPr>
            </a:br>
            <a:endParaRPr lang="en" sz="2300" i="1" dirty="0">
              <a:highlight>
                <a:srgbClr val="FFCD00"/>
              </a:highlight>
            </a:endParaRPr>
          </a:p>
        </p:txBody>
      </p:sp>
      <p:sp>
        <p:nvSpPr>
          <p:cNvPr id="8" name="Shape 181"/>
          <p:cNvSpPr txBox="1">
            <a:spLocks/>
          </p:cNvSpPr>
          <p:nvPr/>
        </p:nvSpPr>
        <p:spPr>
          <a:xfrm>
            <a:off x="4418451" y="5096936"/>
            <a:ext cx="3126784" cy="474133"/>
          </a:xfrm>
          <a:prstGeom prst="rect">
            <a:avLst/>
          </a:prstGeom>
          <a:noFill/>
          <a:ln>
            <a:noFill/>
          </a:ln>
        </p:spPr>
        <p:txBody>
          <a:bodyPr lIns="118823" tIns="118823" rIns="118823" bIns="118823" anchor="t" anchorCtr="0">
            <a:noAutofit/>
          </a:bodyPr>
          <a:lstStyle/>
          <a:p>
            <a:pPr algn="ctr" defTabSz="1188478">
              <a:buSzPct val="100000"/>
              <a:defRPr/>
            </a:pPr>
            <a:r>
              <a:rPr lang="en" sz="2300" b="1" dirty="0">
                <a:highlight>
                  <a:srgbClr val="FFCD00"/>
                </a:highlight>
                <a:latin typeface="Lora"/>
                <a:ea typeface="Lora"/>
                <a:cs typeface="Lora"/>
                <a:sym typeface="Lora"/>
              </a:rPr>
              <a:t>Financial Inclusion</a:t>
            </a:r>
            <a:br>
              <a:rPr lang="en" sz="2300" b="1" dirty="0">
                <a:highlight>
                  <a:srgbClr val="FFCD00"/>
                </a:highlight>
                <a:latin typeface="Lora"/>
                <a:ea typeface="Lora"/>
                <a:cs typeface="Lora"/>
                <a:sym typeface="Lora"/>
              </a:rPr>
            </a:br>
            <a:r>
              <a:rPr lang="en" sz="2300" b="1" dirty="0">
                <a:highlight>
                  <a:srgbClr val="FFCD00"/>
                </a:highlight>
                <a:latin typeface="Lora"/>
                <a:ea typeface="Lora"/>
                <a:cs typeface="Lora"/>
                <a:sym typeface="Lora"/>
              </a:rPr>
              <a:t/>
            </a:r>
            <a:br>
              <a:rPr lang="en" sz="2300" b="1" dirty="0">
                <a:highlight>
                  <a:srgbClr val="FFCD00"/>
                </a:highlight>
                <a:latin typeface="Lora"/>
                <a:ea typeface="Lora"/>
                <a:cs typeface="Lora"/>
                <a:sym typeface="Lora"/>
              </a:rPr>
            </a:br>
            <a:endParaRPr lang="en" sz="2300" b="1" dirty="0">
              <a:highlight>
                <a:srgbClr val="FFCD00"/>
              </a:highlight>
              <a:latin typeface="Lora"/>
              <a:ea typeface="Lora"/>
              <a:cs typeface="Lora"/>
              <a:sym typeface="Lora"/>
            </a:endParaRPr>
          </a:p>
        </p:txBody>
      </p:sp>
      <p:sp>
        <p:nvSpPr>
          <p:cNvPr id="9" name="Shape 181"/>
          <p:cNvSpPr txBox="1">
            <a:spLocks/>
          </p:cNvSpPr>
          <p:nvPr/>
        </p:nvSpPr>
        <p:spPr>
          <a:xfrm>
            <a:off x="8633753" y="5096936"/>
            <a:ext cx="3126784" cy="474133"/>
          </a:xfrm>
          <a:prstGeom prst="rect">
            <a:avLst/>
          </a:prstGeom>
          <a:noFill/>
          <a:ln>
            <a:noFill/>
          </a:ln>
        </p:spPr>
        <p:txBody>
          <a:bodyPr lIns="118823" tIns="118823" rIns="118823" bIns="118823" anchor="t" anchorCtr="0">
            <a:noAutofit/>
          </a:bodyPr>
          <a:lstStyle/>
          <a:p>
            <a:pPr algn="ctr" defTabSz="1188478">
              <a:buSzPct val="100000"/>
              <a:defRPr/>
            </a:pPr>
            <a:r>
              <a:rPr lang="en" sz="2300" b="1" dirty="0">
                <a:highlight>
                  <a:srgbClr val="FFCD00"/>
                </a:highlight>
                <a:latin typeface="Lora"/>
                <a:ea typeface="Lora"/>
                <a:cs typeface="Lora"/>
                <a:sym typeface="Lora"/>
              </a:rPr>
              <a:t>Financial Freedom</a:t>
            </a:r>
            <a:br>
              <a:rPr lang="en" sz="2300" b="1" dirty="0">
                <a:highlight>
                  <a:srgbClr val="FFCD00"/>
                </a:highlight>
                <a:latin typeface="Lora"/>
                <a:ea typeface="Lora"/>
                <a:cs typeface="Lora"/>
                <a:sym typeface="Lora"/>
              </a:rPr>
            </a:br>
            <a:r>
              <a:rPr lang="en" sz="2300" b="1" dirty="0">
                <a:highlight>
                  <a:srgbClr val="FFCD00"/>
                </a:highlight>
                <a:latin typeface="Lora"/>
                <a:ea typeface="Lora"/>
                <a:cs typeface="Lora"/>
                <a:sym typeface="Lora"/>
              </a:rPr>
              <a:t/>
            </a:r>
            <a:br>
              <a:rPr lang="en" sz="2300" b="1" dirty="0">
                <a:highlight>
                  <a:srgbClr val="FFCD00"/>
                </a:highlight>
                <a:latin typeface="Lora"/>
                <a:ea typeface="Lora"/>
                <a:cs typeface="Lora"/>
                <a:sym typeface="Lora"/>
              </a:rPr>
            </a:br>
            <a:endParaRPr lang="en" sz="2300" b="1" i="1" dirty="0">
              <a:highlight>
                <a:srgbClr val="FFCD00"/>
              </a:highlight>
              <a:latin typeface="Lora"/>
              <a:ea typeface="Lora"/>
              <a:cs typeface="Lora"/>
              <a:sym typeface="Lora"/>
            </a:endParaRPr>
          </a:p>
        </p:txBody>
      </p:sp>
      <p:cxnSp>
        <p:nvCxnSpPr>
          <p:cNvPr id="11" name="Straight Connector 10"/>
          <p:cNvCxnSpPr/>
          <p:nvPr/>
        </p:nvCxnSpPr>
        <p:spPr>
          <a:xfrm>
            <a:off x="3351927" y="5381413"/>
            <a:ext cx="1015735" cy="197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18017" y="5381413"/>
            <a:ext cx="1015735" cy="197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Other Important Aspects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1422030" y="1588349"/>
            <a:ext cx="9243192" cy="4077547"/>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2300" dirty="0">
                <a:latin typeface="Calibri" pitchFamily="34" charset="0"/>
                <a:cs typeface="Calibri" pitchFamily="34" charset="0"/>
              </a:rPr>
              <a:t>Death due to accidents can be covered for additional sum assured.</a:t>
            </a:r>
          </a:p>
          <a:p>
            <a:pPr marL="594241" indent="-297119">
              <a:lnSpc>
                <a:spcPct val="114000"/>
              </a:lnSpc>
              <a:spcBef>
                <a:spcPts val="0"/>
              </a:spcBef>
              <a:spcAft>
                <a:spcPts val="781"/>
              </a:spcAft>
            </a:pPr>
            <a:r>
              <a:rPr lang="en-US" sz="2300" dirty="0">
                <a:latin typeface="Calibri" pitchFamily="34" charset="0"/>
                <a:cs typeface="Calibri" pitchFamily="34" charset="0"/>
              </a:rPr>
              <a:t>Policies available exclusively for women &amp; children.</a:t>
            </a:r>
          </a:p>
          <a:p>
            <a:pPr marL="594241" indent="-297119">
              <a:lnSpc>
                <a:spcPct val="114000"/>
              </a:lnSpc>
              <a:spcBef>
                <a:spcPts val="0"/>
              </a:spcBef>
              <a:spcAft>
                <a:spcPts val="781"/>
              </a:spcAft>
            </a:pPr>
            <a:r>
              <a:rPr lang="en-US" sz="2300" dirty="0">
                <a:latin typeface="Calibri" pitchFamily="34" charset="0"/>
                <a:cs typeface="Calibri" pitchFamily="34" charset="0"/>
              </a:rPr>
              <a:t>Premium payment options: monthly, quarterly, half yearly, yearly.</a:t>
            </a:r>
          </a:p>
          <a:p>
            <a:pPr marL="594241" indent="-297119">
              <a:lnSpc>
                <a:spcPct val="114000"/>
              </a:lnSpc>
              <a:spcBef>
                <a:spcPts val="0"/>
              </a:spcBef>
              <a:spcAft>
                <a:spcPts val="781"/>
              </a:spcAft>
            </a:pPr>
            <a:r>
              <a:rPr lang="en-US" sz="2300" dirty="0">
                <a:latin typeface="Calibri" pitchFamily="34" charset="0"/>
                <a:cs typeface="Calibri" pitchFamily="34" charset="0"/>
              </a:rPr>
              <a:t>Loans available on certain policies, subject to terms and conditions.</a:t>
            </a:r>
          </a:p>
          <a:p>
            <a:pPr marL="594241" indent="-297119">
              <a:lnSpc>
                <a:spcPct val="114000"/>
              </a:lnSpc>
              <a:spcBef>
                <a:spcPts val="0"/>
              </a:spcBef>
              <a:spcAft>
                <a:spcPts val="781"/>
              </a:spcAft>
            </a:pPr>
            <a:r>
              <a:rPr lang="en-US" sz="2300" dirty="0">
                <a:latin typeface="Calibri" pitchFamily="34" charset="0"/>
                <a:cs typeface="Calibri" pitchFamily="34" charset="0"/>
              </a:rPr>
              <a:t>Lapsed policies can be revived and also policies can be surrendered before maturity.</a:t>
            </a:r>
          </a:p>
          <a:p>
            <a:pPr marL="594241" indent="-297119">
              <a:lnSpc>
                <a:spcPct val="114000"/>
              </a:lnSpc>
              <a:spcBef>
                <a:spcPts val="0"/>
              </a:spcBef>
              <a:spcAft>
                <a:spcPts val="781"/>
              </a:spcAft>
            </a:pPr>
            <a:r>
              <a:rPr lang="en-US" sz="2300" dirty="0">
                <a:latin typeface="Calibri" pitchFamily="34" charset="0"/>
                <a:cs typeface="Calibri" pitchFamily="34" charset="0"/>
              </a:rPr>
              <a:t>The younger you are when you buy, the more cost effective it will likely be.</a:t>
            </a:r>
          </a:p>
          <a:p>
            <a:pPr marL="594241" indent="-297119">
              <a:lnSpc>
                <a:spcPct val="114000"/>
              </a:lnSpc>
              <a:spcBef>
                <a:spcPts val="0"/>
              </a:spcBef>
              <a:spcAft>
                <a:spcPts val="781"/>
              </a:spcAft>
            </a:pPr>
            <a:endParaRPr lang="en-US" sz="2300" dirty="0">
              <a:latin typeface="Calibri" pitchFamily="34" charset="0"/>
              <a:cs typeface="Calibri" pitchFamily="34" charset="0"/>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Motor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3" name="Shape 155"/>
          <p:cNvSpPr txBox="1">
            <a:spLocks noGrp="1"/>
          </p:cNvSpPr>
          <p:nvPr>
            <p:ph type="body" idx="1"/>
          </p:nvPr>
        </p:nvSpPr>
        <p:spPr>
          <a:xfrm>
            <a:off x="711016" y="1588348"/>
            <a:ext cx="7414869" cy="388789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Two types: Liability only and packaged policy.</a:t>
            </a:r>
          </a:p>
          <a:p>
            <a:pPr marL="356543" indent="-297119">
              <a:lnSpc>
                <a:spcPct val="114000"/>
              </a:lnSpc>
              <a:spcAft>
                <a:spcPts val="781"/>
              </a:spcAft>
            </a:pPr>
            <a:r>
              <a:rPr lang="en-US" sz="1800" dirty="0">
                <a:latin typeface="Calibri" pitchFamily="34" charset="0"/>
                <a:cs typeface="Calibri" pitchFamily="34" charset="0"/>
              </a:rPr>
              <a:t>Packaged policy includes Owners damage along with third party liability.</a:t>
            </a:r>
          </a:p>
          <a:p>
            <a:pPr marL="356543" indent="-297119">
              <a:lnSpc>
                <a:spcPct val="114000"/>
              </a:lnSpc>
              <a:spcAft>
                <a:spcPts val="781"/>
              </a:spcAft>
            </a:pPr>
            <a:r>
              <a:rPr lang="en-US" sz="1800" dirty="0">
                <a:latin typeface="Calibri" pitchFamily="34" charset="0"/>
                <a:cs typeface="Calibri" pitchFamily="34" charset="0"/>
              </a:rPr>
              <a:t>Third Party Insurance is a statutory requirement.</a:t>
            </a:r>
          </a:p>
          <a:p>
            <a:pPr marL="356543" indent="-297119">
              <a:lnSpc>
                <a:spcPct val="114000"/>
              </a:lnSpc>
              <a:spcAft>
                <a:spcPts val="781"/>
              </a:spcAft>
            </a:pPr>
            <a:r>
              <a:rPr lang="en-US" sz="1800" dirty="0">
                <a:latin typeface="Calibri" pitchFamily="34" charset="0"/>
                <a:cs typeface="Calibri" pitchFamily="34" charset="0"/>
              </a:rPr>
              <a:t>Compulsory Personal accident cover for owner-driver is also included.</a:t>
            </a:r>
          </a:p>
          <a:p>
            <a:pPr marL="356543" indent="-297119">
              <a:lnSpc>
                <a:spcPct val="114000"/>
              </a:lnSpc>
              <a:spcAft>
                <a:spcPts val="781"/>
              </a:spcAft>
            </a:pPr>
            <a:r>
              <a:rPr lang="en-US" sz="1800" dirty="0">
                <a:latin typeface="Calibri" pitchFamily="34" charset="0"/>
                <a:cs typeface="Calibri" pitchFamily="34" charset="0"/>
              </a:rPr>
              <a:t>Vehicle owner is legally liable for any injury or damage to third party life or property.</a:t>
            </a:r>
          </a:p>
          <a:p>
            <a:pPr marL="356543" indent="-297119">
              <a:lnSpc>
                <a:spcPct val="114000"/>
              </a:lnSpc>
              <a:spcAft>
                <a:spcPts val="781"/>
              </a:spcAft>
            </a:pPr>
            <a:r>
              <a:rPr lang="en-US" sz="1800" dirty="0">
                <a:latin typeface="Calibri" pitchFamily="34" charset="0"/>
                <a:cs typeface="Calibri" pitchFamily="34" charset="0"/>
              </a:rPr>
              <a:t>Driving a motor vehicle without insurance in a public place is a punishable offence.</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pic>
        <p:nvPicPr>
          <p:cNvPr id="15" name="Picture 14" descr="can-auto-insurance-claim-be-rejected.jpg"/>
          <p:cNvPicPr>
            <a:picLocks noChangeAspect="1"/>
          </p:cNvPicPr>
          <p:nvPr/>
        </p:nvPicPr>
        <p:blipFill>
          <a:blip r:embed="rId3"/>
          <a:srcRect l="32009" t="2193" r="17391"/>
          <a:stretch>
            <a:fillRect/>
          </a:stretch>
        </p:blipFill>
        <p:spPr>
          <a:xfrm>
            <a:off x="8105568" y="1209040"/>
            <a:ext cx="3087836" cy="4229269"/>
          </a:xfrm>
          <a:prstGeom prst="rect">
            <a:avLst/>
          </a:prstGeom>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Health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6" name="Picture 15" descr="types of health insurance.jpg"/>
          <p:cNvPicPr>
            <a:picLocks noChangeAspect="1"/>
          </p:cNvPicPr>
          <p:nvPr/>
        </p:nvPicPr>
        <p:blipFill>
          <a:blip r:embed="rId3"/>
          <a:stretch>
            <a:fillRect/>
          </a:stretch>
        </p:blipFill>
        <p:spPr>
          <a:xfrm>
            <a:off x="1828325" y="1398693"/>
            <a:ext cx="8657481" cy="4324096"/>
          </a:xfrm>
          <a:prstGeom prst="rect">
            <a:avLst/>
          </a:prstGeom>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742486" y="2654258"/>
            <a:ext cx="7461756" cy="1093526"/>
          </a:xfrm>
          <a:prstGeom prst="rect">
            <a:avLst/>
          </a:prstGeom>
        </p:spPr>
        <p:txBody>
          <a:bodyPr lIns="118823" tIns="118823" rIns="118823" bIns="118823" anchor="b" anchorCtr="0">
            <a:noAutofit/>
          </a:bodyPr>
          <a:lstStyle/>
          <a:p>
            <a:pPr lvl="0"/>
            <a:r>
              <a:rPr lang="en-US" sz="2600" dirty="0"/>
              <a:t>Various Financial Inclusion Schemes, Pension Products</a:t>
            </a:r>
            <a:endParaRPr lang="en" sz="2600" dirty="0"/>
          </a:p>
        </p:txBody>
      </p:sp>
      <p:sp>
        <p:nvSpPr>
          <p:cNvPr id="100" name="Shape 100"/>
          <p:cNvSpPr txBox="1">
            <a:spLocks noGrp="1"/>
          </p:cNvSpPr>
          <p:nvPr>
            <p:ph type="subTitle" idx="1"/>
          </p:nvPr>
        </p:nvSpPr>
        <p:spPr>
          <a:xfrm>
            <a:off x="2640912" y="3959026"/>
            <a:ext cx="7453259" cy="976639"/>
          </a:xfrm>
          <a:prstGeom prst="rect">
            <a:avLst/>
          </a:prstGeom>
        </p:spPr>
        <p:txBody>
          <a:bodyPr lIns="118823" tIns="118823" rIns="118823" bIns="118823" anchor="t" anchorCtr="0">
            <a:noAutofit/>
          </a:bodyPr>
          <a:lstStyle/>
          <a:p>
            <a:r>
              <a:rPr lang="en" dirty="0"/>
              <a:t>Need and importance. Governemnt focus and the various financial inclusion schemes available for citizens.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5</a:t>
            </a:r>
          </a:p>
        </p:txBody>
      </p:sp>
    </p:spTree>
    <p:extLst>
      <p:ext uri="{BB962C8B-B14F-4D97-AF65-F5344CB8AC3E}">
        <p14:creationId xmlns:p14="http://schemas.microsoft.com/office/powerpoint/2010/main" val="68443107"/>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laos_old_woman_fabrics.jpg"/>
          <p:cNvPicPr preferRelativeResize="0">
            <a:picLocks/>
          </p:cNvPicPr>
          <p:nvPr/>
        </p:nvPicPr>
        <p:blipFill>
          <a:blip r:embed="rId3"/>
          <a:srcRect l="11143" r="12285"/>
          <a:stretch>
            <a:fillRect/>
          </a:stretch>
        </p:blipFill>
        <p:spPr>
          <a:xfrm>
            <a:off x="511934" y="1900140"/>
            <a:ext cx="4210880" cy="374394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814452" y="1683174"/>
            <a:ext cx="5562551" cy="3793067"/>
          </a:xfrm>
          <a:prstGeom prst="rect">
            <a:avLst/>
          </a:prstGeom>
        </p:spPr>
        <p:txBody>
          <a:bodyPr lIns="118823" tIns="118823" rIns="118823" bIns="118823" anchor="ctr" anchorCtr="0">
            <a:noAutofit/>
          </a:bodyPr>
          <a:lstStyle/>
          <a:p>
            <a:pPr>
              <a:spcBef>
                <a:spcPts val="0"/>
              </a:spcBef>
              <a:buNone/>
            </a:pPr>
            <a:r>
              <a:rPr lang="en-US" sz="2600" b="1" dirty="0">
                <a:solidFill>
                  <a:schemeClr val="dk1"/>
                </a:solidFill>
                <a:highlight>
                  <a:srgbClr val="FFCD00"/>
                </a:highlight>
                <a:latin typeface="Lora"/>
                <a:ea typeface="Lora"/>
                <a:cs typeface="Lora"/>
                <a:sym typeface="Lora"/>
              </a:rPr>
              <a:t>Financial inclusion</a:t>
            </a:r>
            <a:r>
              <a:rPr lang="en-US" sz="2600" dirty="0"/>
              <a:t> is linked to a country’s economic and social development, and plays a role to connect people with financial services</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14" name="Shape 77"/>
          <p:cNvGrpSpPr/>
          <p:nvPr/>
        </p:nvGrpSpPr>
        <p:grpSpPr>
          <a:xfrm>
            <a:off x="1115412" y="1171736"/>
            <a:ext cx="473775" cy="399004"/>
            <a:chOff x="2594050" y="1631825"/>
            <a:chExt cx="439625" cy="439625"/>
          </a:xfrm>
        </p:grpSpPr>
        <p:sp>
          <p:nvSpPr>
            <p:cNvPr id="1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714335854"/>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Being Included Helps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1625177" y="1588349"/>
            <a:ext cx="8836898" cy="4077547"/>
          </a:xfrm>
          <a:prstGeom prst="rect">
            <a:avLst/>
          </a:prstGeom>
        </p:spPr>
        <p:txBody>
          <a:bodyPr lIns="118823" tIns="118823" rIns="118823" bIns="118823" anchor="t" anchorCtr="0">
            <a:noAutofit/>
          </a:bodyPr>
          <a:lstStyle/>
          <a:p>
            <a:pPr marL="356543" indent="-297119">
              <a:lnSpc>
                <a:spcPct val="114000"/>
              </a:lnSpc>
              <a:spcAft>
                <a:spcPts val="781"/>
              </a:spcAft>
            </a:pPr>
            <a:r>
              <a:rPr lang="en-US" sz="2100" dirty="0">
                <a:latin typeface="Calibri" pitchFamily="34" charset="0"/>
                <a:cs typeface="Calibri" pitchFamily="34" charset="0"/>
              </a:rPr>
              <a:t>Make day-to-day transactions, including sending and receiving money.</a:t>
            </a:r>
          </a:p>
          <a:p>
            <a:pPr marL="356543" indent="-297119">
              <a:lnSpc>
                <a:spcPct val="114000"/>
              </a:lnSpc>
              <a:spcAft>
                <a:spcPts val="781"/>
              </a:spcAft>
            </a:pPr>
            <a:r>
              <a:rPr lang="en-US" sz="2100" dirty="0">
                <a:latin typeface="Calibri" pitchFamily="34" charset="0"/>
                <a:cs typeface="Calibri" pitchFamily="34" charset="0"/>
              </a:rPr>
              <a:t>Safeguard savings, which can help households manage cash flow.</a:t>
            </a:r>
          </a:p>
          <a:p>
            <a:pPr marL="356543" indent="-297119">
              <a:lnSpc>
                <a:spcPct val="114000"/>
              </a:lnSpc>
              <a:spcAft>
                <a:spcPts val="781"/>
              </a:spcAft>
            </a:pPr>
            <a:r>
              <a:rPr lang="en-US" sz="2100" dirty="0">
                <a:latin typeface="Calibri" pitchFamily="34" charset="0"/>
                <a:cs typeface="Calibri" pitchFamily="34" charset="0"/>
              </a:rPr>
              <a:t>smooth consumption and build working capital.</a:t>
            </a:r>
          </a:p>
          <a:p>
            <a:pPr marL="356543" indent="-297119">
              <a:lnSpc>
                <a:spcPct val="114000"/>
              </a:lnSpc>
              <a:spcAft>
                <a:spcPts val="781"/>
              </a:spcAft>
            </a:pPr>
            <a:r>
              <a:rPr lang="en-US" sz="2100" dirty="0">
                <a:latin typeface="Calibri" pitchFamily="34" charset="0"/>
                <a:cs typeface="Calibri" pitchFamily="34" charset="0"/>
              </a:rPr>
              <a:t>Finance small businesses or microenterprises.</a:t>
            </a:r>
          </a:p>
          <a:p>
            <a:pPr marL="356543" indent="-297119">
              <a:lnSpc>
                <a:spcPct val="114000"/>
              </a:lnSpc>
              <a:spcAft>
                <a:spcPts val="781"/>
              </a:spcAft>
            </a:pPr>
            <a:r>
              <a:rPr lang="en-US" sz="2100" dirty="0">
                <a:latin typeface="Calibri" pitchFamily="34" charset="0"/>
                <a:cs typeface="Calibri" pitchFamily="34" charset="0"/>
              </a:rPr>
              <a:t>Plan and pay for recurring expenses, such as school fees.</a:t>
            </a:r>
          </a:p>
          <a:p>
            <a:pPr marL="356543" indent="-297119">
              <a:lnSpc>
                <a:spcPct val="114000"/>
              </a:lnSpc>
              <a:spcAft>
                <a:spcPts val="781"/>
              </a:spcAft>
            </a:pPr>
            <a:r>
              <a:rPr lang="en-US" sz="2100" dirty="0">
                <a:latin typeface="Calibri" pitchFamily="34" charset="0"/>
                <a:cs typeface="Calibri" pitchFamily="34" charset="0"/>
              </a:rPr>
              <a:t>Mitigate risks and manage expenses related to unexpected events.</a:t>
            </a:r>
          </a:p>
          <a:p>
            <a:pPr marL="356543" indent="-297119">
              <a:lnSpc>
                <a:spcPct val="114000"/>
              </a:lnSpc>
              <a:spcAft>
                <a:spcPts val="781"/>
              </a:spcAft>
            </a:pPr>
            <a:r>
              <a:rPr lang="en-US" sz="2100" dirty="0">
                <a:latin typeface="Calibri" pitchFamily="34" charset="0"/>
                <a:cs typeface="Calibri" pitchFamily="34" charset="0"/>
              </a:rPr>
              <a:t>Improve their overall financial well-being.</a:t>
            </a:r>
          </a:p>
          <a:p>
            <a:pPr marL="356543" indent="-297119">
              <a:lnSpc>
                <a:spcPct val="114000"/>
              </a:lnSpc>
              <a:spcAft>
                <a:spcPts val="781"/>
              </a:spcAft>
            </a:pPr>
            <a:endParaRPr lang="en-US" sz="2100" dirty="0">
              <a:latin typeface="Calibri" pitchFamily="34" charset="0"/>
              <a:cs typeface="Calibri" pitchFamily="34" charset="0"/>
            </a:endParaRPr>
          </a:p>
          <a:p>
            <a:pPr marL="356543" indent="-297119">
              <a:lnSpc>
                <a:spcPct val="114000"/>
              </a:lnSpc>
              <a:spcAft>
                <a:spcPts val="781"/>
              </a:spcAft>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942235025"/>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pPr defTabSz="1188478">
              <a:defRPr/>
            </a:pPr>
            <a:r>
              <a:rPr lang="en" dirty="0"/>
              <a:t>Govt. of India Schemes</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4" name="Group 13"/>
          <p:cNvGrpSpPr/>
          <p:nvPr/>
        </p:nvGrpSpPr>
        <p:grpSpPr>
          <a:xfrm>
            <a:off x="1598612" y="2346960"/>
            <a:ext cx="9163163" cy="2072640"/>
            <a:chOff x="899160" y="1885950"/>
            <a:chExt cx="6659880" cy="1463040"/>
          </a:xfrm>
        </p:grpSpPr>
        <p:sp>
          <p:nvSpPr>
            <p:cNvPr id="11" name="Shape 190"/>
            <p:cNvSpPr/>
            <p:nvPr/>
          </p:nvSpPr>
          <p:spPr>
            <a:xfrm>
              <a:off x="6096000" y="1885950"/>
              <a:ext cx="1463040" cy="14630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SSY</a:t>
              </a:r>
            </a:p>
          </p:txBody>
        </p:sp>
        <p:sp>
          <p:nvSpPr>
            <p:cNvPr id="13" name="Shape 189"/>
            <p:cNvSpPr/>
            <p:nvPr/>
          </p:nvSpPr>
          <p:spPr>
            <a:xfrm>
              <a:off x="4800600" y="1885950"/>
              <a:ext cx="1463040" cy="1463040"/>
            </a:xfrm>
            <a:prstGeom prst="ellipse">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APY</a:t>
              </a:r>
            </a:p>
          </p:txBody>
        </p:sp>
        <p:sp>
          <p:nvSpPr>
            <p:cNvPr id="190" name="Shape 190"/>
            <p:cNvSpPr/>
            <p:nvPr/>
          </p:nvSpPr>
          <p:spPr>
            <a:xfrm>
              <a:off x="3505200" y="1885950"/>
              <a:ext cx="1463040" cy="14630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PMJJBY</a:t>
              </a:r>
            </a:p>
          </p:txBody>
        </p:sp>
        <p:sp>
          <p:nvSpPr>
            <p:cNvPr id="188" name="Shape 188"/>
            <p:cNvSpPr/>
            <p:nvPr/>
          </p:nvSpPr>
          <p:spPr>
            <a:xfrm>
              <a:off x="2209800" y="1885950"/>
              <a:ext cx="1463040" cy="14630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PMSBY</a:t>
              </a:r>
            </a:p>
          </p:txBody>
        </p:sp>
        <p:sp>
          <p:nvSpPr>
            <p:cNvPr id="189" name="Shape 189"/>
            <p:cNvSpPr/>
            <p:nvPr/>
          </p:nvSpPr>
          <p:spPr>
            <a:xfrm>
              <a:off x="899160" y="1885950"/>
              <a:ext cx="1463040" cy="14630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PMJDY</a:t>
              </a:r>
            </a:p>
          </p:txBody>
        </p:sp>
      </p:grpSp>
    </p:spTree>
    <p:extLst>
      <p:ext uri="{BB962C8B-B14F-4D97-AF65-F5344CB8AC3E}">
        <p14:creationId xmlns:p14="http://schemas.microsoft.com/office/powerpoint/2010/main" val="1457258017"/>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Jan Dhan Yojana</a:t>
            </a:r>
            <a:endParaRPr lang="en" sz="2300" i="1" dirty="0">
              <a:highlight>
                <a:srgbClr val="FFCD00"/>
              </a:high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77" y="304800"/>
            <a:ext cx="8348870" cy="4691270"/>
          </a:xfrm>
          <a:prstGeom prst="rect">
            <a:avLst/>
          </a:prstGeom>
        </p:spPr>
      </p:pic>
    </p:spTree>
    <p:extLst>
      <p:ext uri="{BB962C8B-B14F-4D97-AF65-F5344CB8AC3E}">
        <p14:creationId xmlns:p14="http://schemas.microsoft.com/office/powerpoint/2010/main" val="583161003"/>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Key Features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No minimum balance required.</a:t>
            </a:r>
          </a:p>
          <a:p>
            <a:pPr marL="356543" indent="-297119">
              <a:lnSpc>
                <a:spcPct val="114000"/>
              </a:lnSpc>
              <a:spcBef>
                <a:spcPts val="0"/>
              </a:spcBef>
            </a:pPr>
            <a:r>
              <a:rPr lang="en-US" sz="2100" dirty="0">
                <a:latin typeface="Calibri" pitchFamily="34" charset="0"/>
                <a:cs typeface="Calibri" pitchFamily="34" charset="0"/>
              </a:rPr>
              <a:t>Accidental insurance cover of Rs.2.00 </a:t>
            </a:r>
            <a:r>
              <a:rPr lang="en-US" sz="2100" dirty="0" err="1">
                <a:latin typeface="Calibri" pitchFamily="34" charset="0"/>
                <a:cs typeface="Calibri" pitchFamily="34" charset="0"/>
              </a:rPr>
              <a:t>lakh</a:t>
            </a:r>
            <a:endParaRPr lang="en-US" sz="2100" dirty="0">
              <a:latin typeface="Calibri" pitchFamily="34" charset="0"/>
              <a:cs typeface="Calibri" pitchFamily="34" charset="0"/>
            </a:endParaRPr>
          </a:p>
          <a:p>
            <a:pPr marL="356543" indent="-297119">
              <a:lnSpc>
                <a:spcPct val="114000"/>
              </a:lnSpc>
              <a:spcBef>
                <a:spcPts val="0"/>
              </a:spcBef>
            </a:pPr>
            <a:r>
              <a:rPr lang="en-US" sz="2100" dirty="0">
                <a:latin typeface="Calibri" pitchFamily="34" charset="0"/>
                <a:cs typeface="Calibri" pitchFamily="34" charset="0"/>
              </a:rPr>
              <a:t>Life insurance cover of Rs.30,000/-</a:t>
            </a:r>
          </a:p>
          <a:p>
            <a:pPr marL="356543" indent="-297119">
              <a:lnSpc>
                <a:spcPct val="114000"/>
              </a:lnSpc>
              <a:spcBef>
                <a:spcPts val="0"/>
              </a:spcBef>
            </a:pPr>
            <a:r>
              <a:rPr lang="en-US" sz="2100" dirty="0">
                <a:latin typeface="Calibri" pitchFamily="34" charset="0"/>
                <a:cs typeface="Calibri" pitchFamily="34" charset="0"/>
              </a:rPr>
              <a:t>Beneficiaries of Government Schemes will get Direct Benefit Transfer in these accounts.</a:t>
            </a:r>
          </a:p>
          <a:p>
            <a:pPr marL="356543" indent="-297119">
              <a:lnSpc>
                <a:spcPct val="114000"/>
              </a:lnSpc>
              <a:spcBef>
                <a:spcPts val="0"/>
              </a:spcBef>
            </a:pPr>
            <a:r>
              <a:rPr lang="en-US" sz="2100" dirty="0">
                <a:latin typeface="Calibri" pitchFamily="34" charset="0"/>
                <a:cs typeface="Calibri" pitchFamily="34" charset="0"/>
              </a:rPr>
              <a:t>After satisfactory operation of the account for 6 months, an overdraft facility will be permitted</a:t>
            </a:r>
          </a:p>
          <a:p>
            <a:pPr marL="356543" indent="-297119">
              <a:lnSpc>
                <a:spcPct val="114000"/>
              </a:lnSpc>
              <a:spcBef>
                <a:spcPts val="0"/>
              </a:spcBef>
            </a:pPr>
            <a:r>
              <a:rPr lang="en-US" sz="2100" dirty="0">
                <a:latin typeface="Calibri" pitchFamily="34" charset="0"/>
                <a:cs typeface="Calibri" pitchFamily="34" charset="0"/>
              </a:rPr>
              <a:t>Can access to Pension, insurance products.</a:t>
            </a:r>
          </a:p>
          <a:p>
            <a:pPr marL="356543" indent="-297119">
              <a:lnSpc>
                <a:spcPct val="114000"/>
              </a:lnSpc>
              <a:spcBef>
                <a:spcPts val="0"/>
              </a:spcBef>
            </a:pPr>
            <a:r>
              <a:rPr lang="en-US" sz="2100" dirty="0">
                <a:latin typeface="Calibri" pitchFamily="34" charset="0"/>
                <a:cs typeface="Calibri" pitchFamily="34" charset="0"/>
              </a:rPr>
              <a:t>Accidental Insurance Cover, </a:t>
            </a:r>
            <a:r>
              <a:rPr lang="en-US" sz="2100" dirty="0" err="1">
                <a:latin typeface="Calibri" pitchFamily="34" charset="0"/>
                <a:cs typeface="Calibri" pitchFamily="34" charset="0"/>
              </a:rPr>
              <a:t>RuPay</a:t>
            </a:r>
            <a:r>
              <a:rPr lang="en-US" sz="2100" dirty="0">
                <a:latin typeface="Calibri" pitchFamily="34" charset="0"/>
                <a:cs typeface="Calibri" pitchFamily="34" charset="0"/>
              </a:rPr>
              <a:t> Debit Card must be used at least once in 45 days.</a:t>
            </a:r>
          </a:p>
          <a:p>
            <a:pPr marL="356543" indent="-297119">
              <a:lnSpc>
                <a:spcPct val="114000"/>
              </a:lnSpc>
              <a:spcBef>
                <a:spcPts val="0"/>
              </a:spcBef>
            </a:pPr>
            <a:r>
              <a:rPr lang="en-US" sz="2100" dirty="0">
                <a:latin typeface="Calibri" pitchFamily="34" charset="0"/>
                <a:cs typeface="Calibri" pitchFamily="34" charset="0"/>
              </a:rPr>
              <a:t>Overdraft facility </a:t>
            </a:r>
            <a:r>
              <a:rPr lang="en-US" sz="2100" dirty="0" err="1">
                <a:latin typeface="Calibri" pitchFamily="34" charset="0"/>
                <a:cs typeface="Calibri" pitchFamily="34" charset="0"/>
              </a:rPr>
              <a:t>upto</a:t>
            </a:r>
            <a:r>
              <a:rPr lang="en-US" sz="2100" dirty="0">
                <a:latin typeface="Calibri" pitchFamily="34" charset="0"/>
                <a:cs typeface="Calibri" pitchFamily="34" charset="0"/>
              </a:rPr>
              <a:t> Rs.10000/- is available in only one account per household, preferably lady of the household.</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763003507"/>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Suraksha Bima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73" y="685800"/>
            <a:ext cx="8206740" cy="4283342"/>
          </a:xfrm>
          <a:prstGeom prst="rect">
            <a:avLst/>
          </a:prstGeom>
        </p:spPr>
      </p:pic>
    </p:spTree>
    <p:extLst>
      <p:ext uri="{BB962C8B-B14F-4D97-AF65-F5344CB8AC3E}">
        <p14:creationId xmlns:p14="http://schemas.microsoft.com/office/powerpoint/2010/main" val="2678421362"/>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711029" y="3840557"/>
            <a:ext cx="2781975" cy="877083"/>
          </a:xfrm>
          <a:prstGeom prst="rect">
            <a:avLst/>
          </a:prstGeom>
        </p:spPr>
        <p:txBody>
          <a:bodyPr lIns="118823" tIns="118823" rIns="118823" bIns="118823" anchor="ctr" anchorCtr="0">
            <a:noAutofit/>
          </a:bodyPr>
          <a:lstStyle/>
          <a:p>
            <a:pPr algn="ctr"/>
            <a:r>
              <a:rPr lang="en" sz="4200" dirty="0">
                <a:highlight>
                  <a:srgbClr val="FFCD00"/>
                </a:highlight>
              </a:rPr>
              <a:t>Core</a:t>
            </a:r>
            <a:br>
              <a:rPr lang="en" sz="4200" dirty="0">
                <a:highlight>
                  <a:srgbClr val="FFCD00"/>
                </a:highlight>
              </a:rPr>
            </a:br>
            <a:r>
              <a:rPr lang="en" sz="4200" dirty="0">
                <a:highlight>
                  <a:srgbClr val="FFCD00"/>
                </a:highlight>
              </a:rPr>
              <a:t>Concepts</a:t>
            </a:r>
          </a:p>
        </p:txBody>
      </p:sp>
      <p:cxnSp>
        <p:nvCxnSpPr>
          <p:cNvPr id="124" name="Shape 124"/>
          <p:cNvCxnSpPr/>
          <p:nvPr/>
        </p:nvCxnSpPr>
        <p:spPr>
          <a:xfrm>
            <a:off x="-8017" y="2076639"/>
            <a:ext cx="12212817" cy="0"/>
          </a:xfrm>
          <a:prstGeom prst="straightConnector1">
            <a:avLst/>
          </a:prstGeom>
          <a:noFill/>
          <a:ln w="9525" cap="flat" cmpd="sng">
            <a:solidFill>
              <a:srgbClr val="CCCCCC"/>
            </a:solidFill>
            <a:prstDash val="solid"/>
            <a:round/>
            <a:headEnd type="none" w="lg" len="lg"/>
            <a:tailEnd type="none" w="lg" len="lg"/>
          </a:ln>
        </p:spPr>
      </p:cxnSp>
      <p:sp>
        <p:nvSpPr>
          <p:cNvPr id="125" name="Shape 125"/>
          <p:cNvSpPr/>
          <p:nvPr/>
        </p:nvSpPr>
        <p:spPr>
          <a:xfrm>
            <a:off x="711015" y="705516"/>
            <a:ext cx="2937234" cy="2742132"/>
          </a:xfrm>
          <a:prstGeom prst="ellipse">
            <a:avLst/>
          </a:prstGeom>
          <a:solidFill>
            <a:srgbClr val="FFCD00"/>
          </a:solidFill>
          <a:ln>
            <a:noFill/>
          </a:ln>
        </p:spPr>
        <p:txBody>
          <a:bodyPr lIns="118823" tIns="118823" rIns="118823" bIns="118823" anchor="ctr" anchorCtr="0">
            <a:noAutofit/>
          </a:bodyPr>
          <a:lstStyle/>
          <a:p>
            <a:endParaRPr/>
          </a:p>
        </p:txBody>
      </p:sp>
      <p:grpSp>
        <p:nvGrpSpPr>
          <p:cNvPr id="26" name="Shape 517"/>
          <p:cNvGrpSpPr/>
          <p:nvPr/>
        </p:nvGrpSpPr>
        <p:grpSpPr>
          <a:xfrm>
            <a:off x="2336193" y="1778001"/>
            <a:ext cx="1015735" cy="663787"/>
            <a:chOff x="6618700" y="1635475"/>
            <a:chExt cx="456675" cy="432325"/>
          </a:xfrm>
        </p:grpSpPr>
        <p:sp>
          <p:nvSpPr>
            <p:cNvPr id="27" name="Shape 518"/>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8" name="Shape 519"/>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9" name="Shape 520"/>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0" name="Shape 521"/>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1" name="Shape 522"/>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2" name="Shape 583"/>
          <p:cNvGrpSpPr/>
          <p:nvPr/>
        </p:nvGrpSpPr>
        <p:grpSpPr>
          <a:xfrm>
            <a:off x="1828325" y="829733"/>
            <a:ext cx="1117309" cy="853440"/>
            <a:chOff x="568950" y="3686775"/>
            <a:chExt cx="472500" cy="362900"/>
          </a:xfrm>
        </p:grpSpPr>
        <p:sp>
          <p:nvSpPr>
            <p:cNvPr id="33" name="Shape 584"/>
            <p:cNvSpPr/>
            <p:nvPr/>
          </p:nvSpPr>
          <p:spPr>
            <a:xfrm>
              <a:off x="568950" y="3686775"/>
              <a:ext cx="472500" cy="362900"/>
            </a:xfrm>
            <a:custGeom>
              <a:avLst/>
              <a:gdLst/>
              <a:ahLst/>
              <a:cxnLst/>
              <a:rect l="0" t="0" r="0" b="0"/>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4" name="Shape 585"/>
            <p:cNvSpPr/>
            <p:nvPr/>
          </p:nvSpPr>
          <p:spPr>
            <a:xfrm>
              <a:off x="645650" y="3820725"/>
              <a:ext cx="34125" cy="34125"/>
            </a:xfrm>
            <a:custGeom>
              <a:avLst/>
              <a:gdLst/>
              <a:ahLst/>
              <a:cxnLst/>
              <a:rect l="0" t="0" r="0" b="0"/>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5" name="Shape 586"/>
            <p:cNvSpPr/>
            <p:nvPr/>
          </p:nvSpPr>
          <p:spPr>
            <a:xfrm>
              <a:off x="747950" y="3753750"/>
              <a:ext cx="85275" cy="12200"/>
            </a:xfrm>
            <a:custGeom>
              <a:avLst/>
              <a:gdLst/>
              <a:ahLst/>
              <a:cxnLst/>
              <a:rect l="0" t="0" r="0" b="0"/>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6" name="Shape 779"/>
          <p:cNvGrpSpPr/>
          <p:nvPr/>
        </p:nvGrpSpPr>
        <p:grpSpPr>
          <a:xfrm>
            <a:off x="1523603" y="2157308"/>
            <a:ext cx="507868" cy="758613"/>
            <a:chOff x="6718575" y="2318625"/>
            <a:chExt cx="256950" cy="407375"/>
          </a:xfrm>
        </p:grpSpPr>
        <p:sp>
          <p:nvSpPr>
            <p:cNvPr id="37" name="Shape 780"/>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8" name="Shape 781"/>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9" name="Shape 782"/>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0" name="Shape 783"/>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1" name="Shape 784"/>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2" name="Shape 785"/>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3" name="Shape 786"/>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4" name="Shape 787"/>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5" name="Shape 134"/>
          <p:cNvSpPr/>
          <p:nvPr/>
        </p:nvSpPr>
        <p:spPr>
          <a:xfrm>
            <a:off x="1032589" y="1764100"/>
            <a:ext cx="215686" cy="192265"/>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6" name="Shape 135"/>
          <p:cNvSpPr/>
          <p:nvPr/>
        </p:nvSpPr>
        <p:spPr>
          <a:xfrm rot="2697385">
            <a:off x="2453914" y="2748393"/>
            <a:ext cx="327409" cy="291857"/>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7" name="Shape 136"/>
          <p:cNvSpPr/>
          <p:nvPr/>
        </p:nvSpPr>
        <p:spPr>
          <a:xfrm>
            <a:off x="2712930" y="2581790"/>
            <a:ext cx="131143" cy="116947"/>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8" name="Shape 137"/>
          <p:cNvSpPr/>
          <p:nvPr/>
        </p:nvSpPr>
        <p:spPr>
          <a:xfrm rot="1280154">
            <a:off x="883157" y="2344016"/>
            <a:ext cx="131122" cy="116942"/>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9" name="Shape 84"/>
          <p:cNvSpPr txBox="1"/>
          <p:nvPr/>
        </p:nvSpPr>
        <p:spPr>
          <a:xfrm>
            <a:off x="3961368" y="2817361"/>
            <a:ext cx="3758221" cy="2469227"/>
          </a:xfrm>
          <a:prstGeom prst="rect">
            <a:avLst/>
          </a:prstGeom>
          <a:noFill/>
          <a:ln>
            <a:noFill/>
          </a:ln>
        </p:spPr>
        <p:txBody>
          <a:bodyPr lIns="118823" tIns="118823" rIns="118823" bIns="118823" anchor="t" anchorCtr="0">
            <a:noAutofit/>
          </a:bodyPr>
          <a:lstStyle/>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Saving and Investment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Three Pillars of Investment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Impact of Inflation</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Need vs Want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Time value of money</a:t>
            </a:r>
          </a:p>
          <a:p>
            <a:pPr marL="297119" indent="-297119" algn="just">
              <a:lnSpc>
                <a:spcPct val="114000"/>
              </a:lnSpc>
              <a:spcBef>
                <a:spcPts val="781"/>
              </a:spcBef>
              <a:buFont typeface="+mj-lt"/>
              <a:buAutoNum type="arabicPeriod"/>
            </a:pPr>
            <a:endParaRPr lang="en-US" sz="2000" dirty="0">
              <a:latin typeface="Calibri" pitchFamily="34" charset="0"/>
              <a:ea typeface="Quattrocento Sans"/>
              <a:cs typeface="Calibri" pitchFamily="34" charset="0"/>
              <a:sym typeface="Quattrocento Sans"/>
            </a:endParaRPr>
          </a:p>
        </p:txBody>
      </p:sp>
      <p:sp>
        <p:nvSpPr>
          <p:cNvPr id="50" name="Shape 84"/>
          <p:cNvSpPr txBox="1"/>
          <p:nvPr/>
        </p:nvSpPr>
        <p:spPr>
          <a:xfrm>
            <a:off x="7821163" y="2817361"/>
            <a:ext cx="3961368" cy="2469227"/>
          </a:xfrm>
          <a:prstGeom prst="rect">
            <a:avLst/>
          </a:prstGeom>
          <a:noFill/>
          <a:ln>
            <a:noFill/>
          </a:ln>
        </p:spPr>
        <p:txBody>
          <a:bodyPr lIns="118823" tIns="118823" rIns="118823" bIns="118823" anchor="t" anchorCtr="0">
            <a:noAutofit/>
          </a:bodyPr>
          <a:lstStyle/>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Power of compounding</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Price of procrastination</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Rule of 72</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Risk </a:t>
            </a:r>
            <a:r>
              <a:rPr lang="en-US" sz="2000" dirty="0" err="1">
                <a:latin typeface="Lora" charset="0"/>
                <a:ea typeface="Quattrocento Sans"/>
                <a:cs typeface="Calibri" pitchFamily="34" charset="0"/>
                <a:sym typeface="Quattrocento Sans"/>
              </a:rPr>
              <a:t>vs</a:t>
            </a:r>
            <a:r>
              <a:rPr lang="en-US" sz="2000" dirty="0">
                <a:latin typeface="Lora" charset="0"/>
                <a:ea typeface="Quattrocento Sans"/>
                <a:cs typeface="Calibri" pitchFamily="34" charset="0"/>
                <a:sym typeface="Quattrocento Sans"/>
              </a:rPr>
              <a:t> Return</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Diversification</a:t>
            </a:r>
          </a:p>
          <a:p>
            <a:pPr marL="297119" indent="-297119" algn="just">
              <a:lnSpc>
                <a:spcPct val="114000"/>
              </a:lnSpc>
              <a:spcBef>
                <a:spcPts val="781"/>
              </a:spcBef>
              <a:buFont typeface="+mj-lt"/>
              <a:buAutoNum type="arabicPeriod" startAt="6"/>
            </a:pPr>
            <a:endParaRPr lang="en-US" sz="2000" dirty="0">
              <a:latin typeface="Calibri" pitchFamily="34" charset="0"/>
              <a:ea typeface="Quattrocento Sans"/>
              <a:cs typeface="Calibri" pitchFamily="34" charset="0"/>
              <a:sym typeface="Quattrocento Sans"/>
            </a:endParaRPr>
          </a:p>
        </p:txBody>
      </p:sp>
      <p:sp>
        <p:nvSpPr>
          <p:cNvPr id="51" name="Shape 111"/>
          <p:cNvSpPr txBox="1">
            <a:spLocks/>
          </p:cNvSpPr>
          <p:nvPr/>
        </p:nvSpPr>
        <p:spPr>
          <a:xfrm>
            <a:off x="3859794" y="1520414"/>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Literacy</a:t>
            </a:r>
            <a:endParaRPr lang="en" sz="2600" b="1" dirty="0">
              <a:highlight>
                <a:srgbClr val="FFCD00"/>
              </a:highlight>
              <a:latin typeface="Lora"/>
              <a:ea typeface="Lora"/>
              <a:cs typeface="Lora"/>
              <a:sym typeface="Lora"/>
            </a:endParaRP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People  in  the  age  group  18  to 70  years with a bank account can join</a:t>
            </a:r>
          </a:p>
          <a:p>
            <a:pPr marL="356543" indent="-297119">
              <a:lnSpc>
                <a:spcPct val="114000"/>
              </a:lnSpc>
              <a:spcBef>
                <a:spcPts val="0"/>
              </a:spcBef>
            </a:pPr>
            <a:r>
              <a:rPr lang="en-US" sz="2100" dirty="0">
                <a:latin typeface="Calibri" pitchFamily="34" charset="0"/>
                <a:cs typeface="Calibri" pitchFamily="34" charset="0"/>
              </a:rPr>
              <a:t>Premium of Rs. </a:t>
            </a:r>
            <a:r>
              <a:rPr lang="en-US" sz="2100" dirty="0" smtClean="0">
                <a:latin typeface="Calibri" pitchFamily="34" charset="0"/>
                <a:cs typeface="Calibri" pitchFamily="34" charset="0"/>
              </a:rPr>
              <a:t>20/- </a:t>
            </a:r>
            <a:r>
              <a:rPr lang="en-US" sz="2100" dirty="0">
                <a:latin typeface="Calibri" pitchFamily="34" charset="0"/>
                <a:cs typeface="Calibri" pitchFamily="34" charset="0"/>
              </a:rPr>
              <a:t>per year.</a:t>
            </a:r>
          </a:p>
          <a:p>
            <a:pPr marL="356543" indent="-297119">
              <a:lnSpc>
                <a:spcPct val="114000"/>
              </a:lnSpc>
              <a:spcBef>
                <a:spcPts val="0"/>
              </a:spcBef>
            </a:pPr>
            <a:r>
              <a:rPr lang="en-US" sz="2100" dirty="0">
                <a:latin typeface="Calibri" pitchFamily="34" charset="0"/>
                <a:cs typeface="Calibri" pitchFamily="34" charset="0"/>
              </a:rPr>
              <a:t>Should give a consent for auto-debit facility</a:t>
            </a:r>
          </a:p>
          <a:p>
            <a:pPr marL="356543" indent="-297119">
              <a:lnSpc>
                <a:spcPct val="114000"/>
              </a:lnSpc>
              <a:spcBef>
                <a:spcPts val="0"/>
              </a:spcBef>
            </a:pPr>
            <a:r>
              <a:rPr lang="en-US" sz="2100" dirty="0">
                <a:latin typeface="Calibri" pitchFamily="34" charset="0"/>
                <a:cs typeface="Calibri" pitchFamily="34" charset="0"/>
              </a:rPr>
              <a:t>Rs.2 </a:t>
            </a:r>
            <a:r>
              <a:rPr lang="en-US" sz="2100" dirty="0" err="1">
                <a:latin typeface="Calibri" pitchFamily="34" charset="0"/>
                <a:cs typeface="Calibri" pitchFamily="34" charset="0"/>
              </a:rPr>
              <a:t>lakh</a:t>
            </a:r>
            <a:r>
              <a:rPr lang="en-US" sz="2100" dirty="0">
                <a:latin typeface="Calibri" pitchFamily="34" charset="0"/>
                <a:cs typeface="Calibri" pitchFamily="34" charset="0"/>
              </a:rPr>
              <a:t>  for accidental death and permanent total disability  </a:t>
            </a:r>
          </a:p>
          <a:p>
            <a:pPr marL="356543" indent="-297119">
              <a:lnSpc>
                <a:spcPct val="114000"/>
              </a:lnSpc>
              <a:spcBef>
                <a:spcPts val="0"/>
              </a:spcBef>
            </a:pPr>
            <a:r>
              <a:rPr lang="en-US" sz="2100" dirty="0">
                <a:latin typeface="Calibri" pitchFamily="34" charset="0"/>
                <a:cs typeface="Calibri" pitchFamily="34" charset="0"/>
              </a:rPr>
              <a:t>Rs. 1 </a:t>
            </a:r>
            <a:r>
              <a:rPr lang="en-US" sz="2100" dirty="0" err="1">
                <a:latin typeface="Calibri" pitchFamily="34" charset="0"/>
                <a:cs typeface="Calibri" pitchFamily="34" charset="0"/>
              </a:rPr>
              <a:t>lakh</a:t>
            </a:r>
            <a:r>
              <a:rPr lang="en-US" sz="2100" dirty="0">
                <a:latin typeface="Calibri" pitchFamily="34" charset="0"/>
                <a:cs typeface="Calibri" pitchFamily="34" charset="0"/>
              </a:rPr>
              <a:t> for permanent partial disability</a:t>
            </a:r>
          </a:p>
          <a:p>
            <a:pPr marL="356543" indent="-297119">
              <a:lnSpc>
                <a:spcPct val="114000"/>
              </a:lnSpc>
              <a:spcBef>
                <a:spcPts val="0"/>
              </a:spcBef>
            </a:pPr>
            <a:r>
              <a:rPr lang="en-US" sz="2100" dirty="0">
                <a:latin typeface="Calibri" pitchFamily="34" charset="0"/>
                <a:cs typeface="Calibri" pitchFamily="34" charset="0"/>
              </a:rPr>
              <a:t>Individuals who exit the scheme may re-join the scheme in future years</a:t>
            </a:r>
          </a:p>
          <a:p>
            <a:pPr marL="356543" indent="-297119">
              <a:lnSpc>
                <a:spcPct val="114000"/>
              </a:lnSpc>
              <a:spcBef>
                <a:spcPts val="0"/>
              </a:spcBef>
            </a:pPr>
            <a:r>
              <a:rPr lang="en-US" sz="2100" dirty="0">
                <a:latin typeface="Calibri" pitchFamily="34" charset="0"/>
                <a:cs typeface="Calibri" pitchFamily="34" charset="0"/>
              </a:rPr>
              <a:t>Policy cover will terminate on attaining age 70 years</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3091853919"/>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Jeevan Jyoti Bima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637" y="932782"/>
            <a:ext cx="7848600" cy="4096417"/>
          </a:xfrm>
          <a:prstGeom prst="rect">
            <a:avLst/>
          </a:prstGeom>
        </p:spPr>
      </p:pic>
    </p:spTree>
    <p:extLst>
      <p:ext uri="{BB962C8B-B14F-4D97-AF65-F5344CB8AC3E}">
        <p14:creationId xmlns:p14="http://schemas.microsoft.com/office/powerpoint/2010/main" val="3744722978"/>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People  in  the  age  group  18  to 50  years with a bank account can join</a:t>
            </a:r>
          </a:p>
          <a:p>
            <a:pPr marL="356543" indent="-297119">
              <a:lnSpc>
                <a:spcPct val="114000"/>
              </a:lnSpc>
              <a:spcBef>
                <a:spcPts val="0"/>
              </a:spcBef>
            </a:pPr>
            <a:r>
              <a:rPr lang="en-US" sz="2100" dirty="0">
                <a:latin typeface="Calibri" pitchFamily="34" charset="0"/>
                <a:cs typeface="Calibri" pitchFamily="34" charset="0"/>
              </a:rPr>
              <a:t>Premium of Rs. </a:t>
            </a:r>
            <a:r>
              <a:rPr lang="en-US" sz="2100" dirty="0" smtClean="0">
                <a:latin typeface="Calibri" pitchFamily="34" charset="0"/>
                <a:cs typeface="Calibri" pitchFamily="34" charset="0"/>
              </a:rPr>
              <a:t>436</a:t>
            </a:r>
            <a:r>
              <a:rPr lang="en-US" sz="2100" dirty="0" smtClean="0">
                <a:latin typeface="Calibri" pitchFamily="34" charset="0"/>
                <a:cs typeface="Calibri" pitchFamily="34" charset="0"/>
              </a:rPr>
              <a:t>/- </a:t>
            </a:r>
            <a:r>
              <a:rPr lang="en-US" sz="2100" dirty="0">
                <a:latin typeface="Calibri" pitchFamily="34" charset="0"/>
                <a:cs typeface="Calibri" pitchFamily="34" charset="0"/>
              </a:rPr>
              <a:t>per year.</a:t>
            </a:r>
          </a:p>
          <a:p>
            <a:pPr marL="356543" indent="-297119">
              <a:lnSpc>
                <a:spcPct val="114000"/>
              </a:lnSpc>
              <a:spcBef>
                <a:spcPts val="0"/>
              </a:spcBef>
            </a:pPr>
            <a:r>
              <a:rPr lang="en-US" sz="2100" dirty="0">
                <a:latin typeface="Calibri" pitchFamily="34" charset="0"/>
                <a:cs typeface="Calibri" pitchFamily="34" charset="0"/>
              </a:rPr>
              <a:t>Should give a consent for auto-debit facility</a:t>
            </a:r>
          </a:p>
          <a:p>
            <a:pPr marL="356543" indent="-297119">
              <a:lnSpc>
                <a:spcPct val="114000"/>
              </a:lnSpc>
              <a:spcBef>
                <a:spcPts val="0"/>
              </a:spcBef>
            </a:pPr>
            <a:r>
              <a:rPr lang="en-US" sz="2100" dirty="0">
                <a:latin typeface="Calibri" pitchFamily="34" charset="0"/>
                <a:cs typeface="Calibri" pitchFamily="34" charset="0"/>
              </a:rPr>
              <a:t>Rs.2 </a:t>
            </a:r>
            <a:r>
              <a:rPr lang="en-US" sz="2100" dirty="0" err="1">
                <a:latin typeface="Calibri" pitchFamily="34" charset="0"/>
                <a:cs typeface="Calibri" pitchFamily="34" charset="0"/>
              </a:rPr>
              <a:t>lakh</a:t>
            </a:r>
            <a:r>
              <a:rPr lang="en-US" sz="2100" dirty="0">
                <a:latin typeface="Calibri" pitchFamily="34" charset="0"/>
                <a:cs typeface="Calibri" pitchFamily="34" charset="0"/>
              </a:rPr>
              <a:t> on policy holder’s death due to any reason</a:t>
            </a:r>
          </a:p>
          <a:p>
            <a:pPr marL="356543" indent="-297119">
              <a:lnSpc>
                <a:spcPct val="114000"/>
              </a:lnSpc>
              <a:spcBef>
                <a:spcPts val="0"/>
              </a:spcBef>
            </a:pPr>
            <a:r>
              <a:rPr lang="en-US" sz="2100" dirty="0">
                <a:latin typeface="Calibri" pitchFamily="34" charset="0"/>
                <a:cs typeface="Calibri" pitchFamily="34" charset="0"/>
              </a:rPr>
              <a:t>Individuals who exit the scheme may re-join the scheme in future years</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3674231969"/>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Atal Pension Yojana</a:t>
            </a:r>
            <a:endParaRPr lang="en" sz="2300" i="1" dirty="0">
              <a:highlight>
                <a:srgbClr val="FFCD00"/>
              </a:highligh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066800"/>
            <a:ext cx="967851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736509"/>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0"/>
            <a:ext cx="10055781" cy="3982720"/>
          </a:xfrm>
          <a:prstGeom prst="rect">
            <a:avLst/>
          </a:prstGeom>
        </p:spPr>
        <p:txBody>
          <a:bodyPr lIns="118823" tIns="118823" rIns="118823" bIns="118823" anchor="t" anchorCtr="0">
            <a:noAutofit/>
          </a:bodyPr>
          <a:lstStyle/>
          <a:p>
            <a:pPr marL="356543" indent="-297119">
              <a:lnSpc>
                <a:spcPct val="114000"/>
              </a:lnSpc>
              <a:spcBef>
                <a:spcPts val="0"/>
              </a:spcBef>
            </a:pPr>
            <a:r>
              <a:rPr lang="en-US" sz="1800" dirty="0">
                <a:latin typeface="Calibri" pitchFamily="34" charset="0"/>
                <a:cs typeface="Calibri" pitchFamily="34" charset="0"/>
              </a:rPr>
              <a:t>People  in  the  age  group  18  to 40  years with a bank account can join</a:t>
            </a:r>
          </a:p>
          <a:p>
            <a:pPr marL="356543" indent="-297119">
              <a:lnSpc>
                <a:spcPct val="114000"/>
              </a:lnSpc>
              <a:spcBef>
                <a:spcPts val="0"/>
              </a:spcBef>
            </a:pPr>
            <a:r>
              <a:rPr lang="en-US" sz="1800" dirty="0">
                <a:latin typeface="Calibri" pitchFamily="34" charset="0"/>
                <a:cs typeface="Calibri" pitchFamily="34" charset="0"/>
              </a:rPr>
              <a:t>Defined benefit between Rs. 1000 to Rs. 5000</a:t>
            </a:r>
          </a:p>
          <a:p>
            <a:pPr marL="356543" indent="-297119">
              <a:lnSpc>
                <a:spcPct val="114000"/>
              </a:lnSpc>
              <a:spcBef>
                <a:spcPts val="0"/>
              </a:spcBef>
            </a:pPr>
            <a:r>
              <a:rPr lang="en-US" sz="1800" dirty="0">
                <a:latin typeface="Calibri" pitchFamily="34" charset="0"/>
                <a:cs typeface="Calibri" pitchFamily="34" charset="0"/>
              </a:rPr>
              <a:t>Guaranteed  minimum  pension  after the age of 60 years until death</a:t>
            </a:r>
          </a:p>
          <a:p>
            <a:pPr marL="356543" indent="-297119">
              <a:lnSpc>
                <a:spcPct val="114000"/>
              </a:lnSpc>
              <a:spcBef>
                <a:spcPts val="0"/>
              </a:spcBef>
            </a:pPr>
            <a:r>
              <a:rPr lang="en-US" sz="1800" dirty="0">
                <a:latin typeface="Calibri" pitchFamily="34" charset="0"/>
                <a:cs typeface="Calibri" pitchFamily="34" charset="0"/>
              </a:rPr>
              <a:t>Spouse  of  the  subscriber  shall  receive  the  same  pension until death</a:t>
            </a:r>
          </a:p>
          <a:p>
            <a:pPr marL="356543" indent="-297119">
              <a:lnSpc>
                <a:spcPct val="114000"/>
              </a:lnSpc>
              <a:spcBef>
                <a:spcPts val="0"/>
              </a:spcBef>
            </a:pPr>
            <a:r>
              <a:rPr lang="en-US" sz="1800" dirty="0">
                <a:latin typeface="Calibri" pitchFamily="34" charset="0"/>
                <a:cs typeface="Calibri" pitchFamily="34" charset="0"/>
              </a:rPr>
              <a:t>After  the  demise  of  both, nominee  will  receive  the  lump sum amount</a:t>
            </a:r>
          </a:p>
          <a:p>
            <a:pPr marL="356543" indent="-297119">
              <a:lnSpc>
                <a:spcPct val="114000"/>
              </a:lnSpc>
              <a:spcBef>
                <a:spcPts val="0"/>
              </a:spcBef>
            </a:pPr>
            <a:r>
              <a:rPr lang="en-US" sz="1800" dirty="0">
                <a:latin typeface="Calibri" pitchFamily="34" charset="0"/>
                <a:cs typeface="Calibri" pitchFamily="34" charset="0"/>
              </a:rPr>
              <a:t>Should give a consent for auto-debit facility</a:t>
            </a:r>
          </a:p>
          <a:p>
            <a:pPr marL="356543" indent="-297119">
              <a:lnSpc>
                <a:spcPct val="114000"/>
              </a:lnSpc>
              <a:spcBef>
                <a:spcPts val="0"/>
              </a:spcBef>
            </a:pPr>
            <a:r>
              <a:rPr lang="en-US" sz="1800" dirty="0">
                <a:latin typeface="Calibri" pitchFamily="34" charset="0"/>
                <a:cs typeface="Calibri" pitchFamily="34" charset="0"/>
              </a:rPr>
              <a:t>Subscribers of </a:t>
            </a:r>
            <a:r>
              <a:rPr lang="en-US" sz="1800" dirty="0" err="1">
                <a:latin typeface="Calibri" pitchFamily="34" charset="0"/>
                <a:cs typeface="Calibri" pitchFamily="34" charset="0"/>
              </a:rPr>
              <a:t>Swavalamban</a:t>
            </a:r>
            <a:r>
              <a:rPr lang="en-US" sz="1800" dirty="0">
                <a:latin typeface="Calibri" pitchFamily="34" charset="0"/>
                <a:cs typeface="Calibri" pitchFamily="34" charset="0"/>
              </a:rPr>
              <a:t> in the age group of 18-40  years  shall  be  migrated  to APY  unless  they  opt-out</a:t>
            </a:r>
          </a:p>
          <a:p>
            <a:pPr marL="356543" indent="-297119">
              <a:lnSpc>
                <a:spcPct val="114000"/>
              </a:lnSpc>
              <a:spcBef>
                <a:spcPts val="0"/>
              </a:spcBef>
            </a:pPr>
            <a:r>
              <a:rPr lang="en-US" sz="1800" dirty="0">
                <a:latin typeface="Calibri" pitchFamily="34" charset="0"/>
                <a:cs typeface="Calibri" pitchFamily="34" charset="0"/>
              </a:rPr>
              <a:t>Discontinuing contribution shall lead to account being Frozen, Deactivated and Closed after 3,12 and 24 months, respectively</a:t>
            </a:r>
          </a:p>
          <a:p>
            <a:pPr marL="356543" indent="-297119">
              <a:lnSpc>
                <a:spcPct val="114000"/>
              </a:lnSpc>
              <a:spcBef>
                <a:spcPts val="0"/>
              </a:spcBef>
            </a:pPr>
            <a:r>
              <a:rPr lang="en-US" sz="1800" dirty="0">
                <a:latin typeface="Calibri" pitchFamily="34" charset="0"/>
                <a:cs typeface="Calibri" pitchFamily="34" charset="0"/>
              </a:rPr>
              <a:t>Premature withdrawal available only in exceptional cases</a:t>
            </a:r>
          </a:p>
          <a:p>
            <a:pPr marL="356543" indent="-297119">
              <a:lnSpc>
                <a:spcPct val="114000"/>
              </a:lnSpc>
              <a:spcBef>
                <a:spcPts val="0"/>
              </a:spcBef>
            </a:pPr>
            <a:r>
              <a:rPr lang="en-US" sz="1800" dirty="0">
                <a:latin typeface="Calibri" pitchFamily="34" charset="0"/>
                <a:cs typeface="Calibri" pitchFamily="34" charset="0"/>
              </a:rPr>
              <a:t>Option  to  the  spouse to continue contribution to APY on death of subscriber</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059308695"/>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Sukanya Smariddhi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722" y="457202"/>
            <a:ext cx="8097381" cy="4544060"/>
          </a:xfrm>
          <a:prstGeom prst="rect">
            <a:avLst/>
          </a:prstGeom>
        </p:spPr>
      </p:pic>
    </p:spTree>
    <p:extLst>
      <p:ext uri="{BB962C8B-B14F-4D97-AF65-F5344CB8AC3E}">
        <p14:creationId xmlns:p14="http://schemas.microsoft.com/office/powerpoint/2010/main" val="3745209407"/>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Key Features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1800" dirty="0">
                <a:latin typeface="Calibri" pitchFamily="34" charset="0"/>
                <a:cs typeface="Calibri" pitchFamily="34" charset="0"/>
              </a:rPr>
              <a:t>Account can be opened in the name of a girl child till she attains the age of 10 years</a:t>
            </a:r>
          </a:p>
          <a:p>
            <a:pPr marL="356543" indent="-297119">
              <a:lnSpc>
                <a:spcPct val="114000"/>
              </a:lnSpc>
              <a:spcBef>
                <a:spcPts val="0"/>
              </a:spcBef>
            </a:pPr>
            <a:r>
              <a:rPr lang="en-US" sz="1800" dirty="0">
                <a:latin typeface="Calibri" pitchFamily="34" charset="0"/>
                <a:cs typeface="Calibri" pitchFamily="34" charset="0"/>
              </a:rPr>
              <a:t>accounts have a tenure of 21 years or until the girl child marries after the age of 18</a:t>
            </a:r>
          </a:p>
          <a:p>
            <a:pPr marL="356543" indent="-297119">
              <a:lnSpc>
                <a:spcPct val="114000"/>
              </a:lnSpc>
              <a:spcBef>
                <a:spcPts val="0"/>
              </a:spcBef>
            </a:pPr>
            <a:r>
              <a:rPr lang="en-US" sz="1800" dirty="0">
                <a:latin typeface="Calibri" pitchFamily="34" charset="0"/>
                <a:cs typeface="Calibri" pitchFamily="34" charset="0"/>
              </a:rPr>
              <a:t>Only one account can be availed in the name of one girl child</a:t>
            </a:r>
          </a:p>
          <a:p>
            <a:pPr marL="356543" indent="-297119">
              <a:lnSpc>
                <a:spcPct val="114000"/>
              </a:lnSpc>
              <a:spcBef>
                <a:spcPts val="0"/>
              </a:spcBef>
            </a:pPr>
            <a:r>
              <a:rPr lang="en-US" sz="1800" dirty="0">
                <a:latin typeface="Calibri" pitchFamily="34" charset="0"/>
                <a:cs typeface="Calibri" pitchFamily="34" charset="0"/>
              </a:rPr>
              <a:t>Min Rs. 250 and Max Rs.1.5 </a:t>
            </a:r>
            <a:r>
              <a:rPr lang="en-US" sz="1800" dirty="0" err="1">
                <a:latin typeface="Calibri" pitchFamily="34" charset="0"/>
                <a:cs typeface="Calibri" pitchFamily="34" charset="0"/>
              </a:rPr>
              <a:t>lakh</a:t>
            </a:r>
            <a:r>
              <a:rPr lang="en-US" sz="1800" dirty="0">
                <a:latin typeface="Calibri" pitchFamily="34" charset="0"/>
                <a:cs typeface="Calibri" pitchFamily="34" charset="0"/>
              </a:rPr>
              <a:t> can be deposited in a year</a:t>
            </a:r>
          </a:p>
          <a:p>
            <a:pPr marL="356543" indent="-297119">
              <a:lnSpc>
                <a:spcPct val="114000"/>
              </a:lnSpc>
              <a:spcBef>
                <a:spcPts val="0"/>
              </a:spcBef>
            </a:pPr>
            <a:r>
              <a:rPr lang="en-US" sz="1800" dirty="0">
                <a:latin typeface="Calibri" pitchFamily="34" charset="0"/>
                <a:cs typeface="Calibri" pitchFamily="34" charset="0"/>
              </a:rPr>
              <a:t>Investments </a:t>
            </a:r>
            <a:r>
              <a:rPr lang="en-US" sz="1800" dirty="0" err="1">
                <a:latin typeface="Calibri" pitchFamily="34" charset="0"/>
                <a:cs typeface="Calibri" pitchFamily="34" charset="0"/>
              </a:rPr>
              <a:t>upto</a:t>
            </a:r>
            <a:r>
              <a:rPr lang="en-US" sz="1800" dirty="0">
                <a:latin typeface="Calibri" pitchFamily="34" charset="0"/>
                <a:cs typeface="Calibri" pitchFamily="34" charset="0"/>
              </a:rPr>
              <a:t> Rs. 1.5 </a:t>
            </a:r>
            <a:r>
              <a:rPr lang="en-US" sz="1800" dirty="0" err="1">
                <a:latin typeface="Calibri" pitchFamily="34" charset="0"/>
                <a:cs typeface="Calibri" pitchFamily="34" charset="0"/>
              </a:rPr>
              <a:t>lakh</a:t>
            </a:r>
            <a:r>
              <a:rPr lang="en-US" sz="1800" dirty="0">
                <a:latin typeface="Calibri" pitchFamily="34" charset="0"/>
                <a:cs typeface="Calibri" pitchFamily="34" charset="0"/>
              </a:rPr>
              <a:t> made in SSY are exempt u/s 80C</a:t>
            </a:r>
          </a:p>
          <a:p>
            <a:pPr marL="356543" indent="-297119">
              <a:lnSpc>
                <a:spcPct val="114000"/>
              </a:lnSpc>
              <a:spcBef>
                <a:spcPts val="0"/>
              </a:spcBef>
            </a:pPr>
            <a:r>
              <a:rPr lang="en-US" sz="1800" dirty="0">
                <a:latin typeface="Calibri" pitchFamily="34" charset="0"/>
                <a:cs typeface="Calibri" pitchFamily="34" charset="0"/>
              </a:rPr>
              <a:t>The account can be opened by the parent or guardian of the girl child</a:t>
            </a:r>
          </a:p>
          <a:p>
            <a:pPr marL="356543" indent="-297119">
              <a:lnSpc>
                <a:spcPct val="114000"/>
              </a:lnSpc>
              <a:spcBef>
                <a:spcPts val="0"/>
              </a:spcBef>
            </a:pPr>
            <a:r>
              <a:rPr lang="en-US" sz="1800" dirty="0">
                <a:latin typeface="Calibri" pitchFamily="34" charset="0"/>
                <a:cs typeface="Calibri" pitchFamily="34" charset="0"/>
              </a:rPr>
              <a:t>Once the girl child attains the age 18, partial withdrawals </a:t>
            </a:r>
            <a:r>
              <a:rPr lang="en-US" sz="1800" dirty="0" err="1">
                <a:latin typeface="Calibri" pitchFamily="34" charset="0"/>
                <a:cs typeface="Calibri" pitchFamily="34" charset="0"/>
              </a:rPr>
              <a:t>upto</a:t>
            </a:r>
            <a:r>
              <a:rPr lang="en-US" sz="1800" dirty="0">
                <a:latin typeface="Calibri" pitchFamily="34" charset="0"/>
                <a:cs typeface="Calibri" pitchFamily="34" charset="0"/>
              </a:rPr>
              <a:t> 50% are allowed</a:t>
            </a:r>
          </a:p>
          <a:p>
            <a:pPr marL="356543" indent="-297119">
              <a:lnSpc>
                <a:spcPct val="114000"/>
              </a:lnSpc>
              <a:spcBef>
                <a:spcPts val="0"/>
              </a:spcBef>
            </a:pPr>
            <a:r>
              <a:rPr lang="en-US" sz="1800" dirty="0">
                <a:latin typeface="Calibri" pitchFamily="34" charset="0"/>
                <a:cs typeface="Calibri" pitchFamily="34" charset="0"/>
              </a:rPr>
              <a:t>Payment towards this scheme needs to be made for 14 years</a:t>
            </a:r>
          </a:p>
          <a:p>
            <a:pPr marL="356543" indent="-297119">
              <a:lnSpc>
                <a:spcPct val="114000"/>
              </a:lnSpc>
              <a:spcBef>
                <a:spcPts val="0"/>
              </a:spcBef>
            </a:pPr>
            <a:r>
              <a:rPr lang="en-US" sz="1800" dirty="0">
                <a:latin typeface="Calibri" pitchFamily="34" charset="0"/>
                <a:cs typeface="Calibri" pitchFamily="34" charset="0"/>
              </a:rPr>
              <a:t>Account can be closed only when the girl child attains 21 years of age</a:t>
            </a:r>
          </a:p>
          <a:p>
            <a:pPr marL="356543" indent="-297119">
              <a:lnSpc>
                <a:spcPct val="114000"/>
              </a:lnSpc>
              <a:spcBef>
                <a:spcPts val="0"/>
              </a:spcBef>
            </a:pPr>
            <a:r>
              <a:rPr lang="en-US" sz="1800" dirty="0">
                <a:latin typeface="Calibri" pitchFamily="34" charset="0"/>
                <a:cs typeface="Calibri" pitchFamily="34" charset="0"/>
              </a:rPr>
              <a:t>Any kind of withdrawal can be made only by the girl child</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59424">
              <a:lnSpc>
                <a:spcPct val="114000"/>
              </a:lnSpc>
              <a:spcBef>
                <a:spcPts val="0"/>
              </a:spcBef>
              <a:buNone/>
            </a:pPr>
            <a:r>
              <a:rPr lang="en-US" sz="1800" dirty="0">
                <a:latin typeface="Calibri" pitchFamily="34" charset="0"/>
                <a:cs typeface="Calibri" pitchFamily="34" charset="0"/>
              </a:rPr>
              <a:t>							Source : http://www.nsiindia.gov.in</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477124333"/>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It’s never too early to think about Retirement Planning</a:t>
            </a:r>
            <a:endParaRPr lang="en" sz="2300" i="1" dirty="0">
              <a:highlight>
                <a:srgbClr val="FFCD00"/>
              </a:highlight>
            </a:endParaRPr>
          </a:p>
        </p:txBody>
      </p:sp>
      <p:grpSp>
        <p:nvGrpSpPr>
          <p:cNvPr id="4" name="object 2"/>
          <p:cNvGrpSpPr/>
          <p:nvPr/>
        </p:nvGrpSpPr>
        <p:grpSpPr>
          <a:xfrm>
            <a:off x="1456484" y="457200"/>
            <a:ext cx="9362328" cy="4509517"/>
            <a:chOff x="457200" y="1315211"/>
            <a:chExt cx="9144000" cy="5143501"/>
          </a:xfrm>
        </p:grpSpPr>
        <p:pic>
          <p:nvPicPr>
            <p:cNvPr id="5" name="object 3"/>
            <p:cNvPicPr/>
            <p:nvPr/>
          </p:nvPicPr>
          <p:blipFill>
            <a:blip r:embed="rId3" cstate="print"/>
            <a:stretch>
              <a:fillRect/>
            </a:stretch>
          </p:blipFill>
          <p:spPr>
            <a:xfrm>
              <a:off x="457200" y="1315212"/>
              <a:ext cx="9144000" cy="5143500"/>
            </a:xfrm>
            <a:prstGeom prst="rect">
              <a:avLst/>
            </a:prstGeom>
          </p:spPr>
        </p:pic>
        <p:sp>
          <p:nvSpPr>
            <p:cNvPr id="6" name="object 4"/>
            <p:cNvSpPr/>
            <p:nvPr/>
          </p:nvSpPr>
          <p:spPr>
            <a:xfrm>
              <a:off x="457200" y="5824728"/>
              <a:ext cx="9144000" cy="9525"/>
            </a:xfrm>
            <a:custGeom>
              <a:avLst/>
              <a:gdLst/>
              <a:ahLst/>
              <a:cxnLst/>
              <a:rect l="l" t="t" r="r" b="b"/>
              <a:pathLst>
                <a:path w="9144000" h="9525">
                  <a:moveTo>
                    <a:pt x="9144000" y="9143"/>
                  </a:moveTo>
                  <a:lnTo>
                    <a:pt x="0" y="9143"/>
                  </a:lnTo>
                  <a:lnTo>
                    <a:pt x="0" y="0"/>
                  </a:lnTo>
                  <a:lnTo>
                    <a:pt x="9144000" y="0"/>
                  </a:lnTo>
                  <a:lnTo>
                    <a:pt x="9144000" y="9143"/>
                  </a:lnTo>
                  <a:close/>
                </a:path>
              </a:pathLst>
            </a:custGeom>
            <a:solidFill>
              <a:srgbClr val="CCCCCC"/>
            </a:solidFill>
          </p:spPr>
          <p:txBody>
            <a:bodyPr wrap="square" lIns="0" tIns="0" rIns="0" bIns="0" rtlCol="0"/>
            <a:lstStyle/>
            <a:p>
              <a:endParaRPr/>
            </a:p>
          </p:txBody>
        </p:sp>
        <p:pic>
          <p:nvPicPr>
            <p:cNvPr id="7" name="object 5"/>
            <p:cNvPicPr/>
            <p:nvPr/>
          </p:nvPicPr>
          <p:blipFill>
            <a:blip r:embed="rId4" cstate="print"/>
            <a:stretch>
              <a:fillRect/>
            </a:stretch>
          </p:blipFill>
          <p:spPr>
            <a:xfrm>
              <a:off x="8836152" y="1315211"/>
              <a:ext cx="765048" cy="574547"/>
            </a:xfrm>
            <a:prstGeom prst="rect">
              <a:avLst/>
            </a:prstGeom>
          </p:spPr>
        </p:pic>
      </p:grpSp>
    </p:spTree>
    <p:extLst>
      <p:ext uri="{BB962C8B-B14F-4D97-AF65-F5344CB8AC3E}">
        <p14:creationId xmlns:p14="http://schemas.microsoft.com/office/powerpoint/2010/main" val="2482995710"/>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Pension Products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8" name="Group 27"/>
          <p:cNvGrpSpPr/>
          <p:nvPr/>
        </p:nvGrpSpPr>
        <p:grpSpPr>
          <a:xfrm>
            <a:off x="3148780" y="1209040"/>
            <a:ext cx="5484971" cy="4551680"/>
            <a:chOff x="2286000" y="819150"/>
            <a:chExt cx="4236720" cy="3810000"/>
          </a:xfrm>
        </p:grpSpPr>
        <p:pic>
          <p:nvPicPr>
            <p:cNvPr id="14" name="Picture 13" descr="leaves-fall-out-of--tree-icon-69914.png"/>
            <p:cNvPicPr>
              <a:picLocks noChangeAspect="1"/>
            </p:cNvPicPr>
            <p:nvPr/>
          </p:nvPicPr>
          <p:blipFill>
            <a:blip r:embed="rId3">
              <a:duotone>
                <a:schemeClr val="accent2">
                  <a:shade val="45000"/>
                  <a:satMod val="135000"/>
                </a:schemeClr>
                <a:prstClr val="white"/>
              </a:duotone>
            </a:blip>
            <a:stretch>
              <a:fillRect/>
            </a:stretch>
          </p:blipFill>
          <p:spPr>
            <a:xfrm>
              <a:off x="3200400" y="1885950"/>
              <a:ext cx="2743200" cy="2743200"/>
            </a:xfrm>
            <a:prstGeom prst="rect">
              <a:avLst/>
            </a:prstGeom>
          </p:spPr>
        </p:pic>
        <p:sp>
          <p:nvSpPr>
            <p:cNvPr id="15" name="Oval 14"/>
            <p:cNvSpPr/>
            <p:nvPr/>
          </p:nvSpPr>
          <p:spPr>
            <a:xfrm>
              <a:off x="2895600" y="1322070"/>
              <a:ext cx="1097280" cy="10972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EPF</a:t>
              </a:r>
            </a:p>
          </p:txBody>
        </p:sp>
        <p:sp>
          <p:nvSpPr>
            <p:cNvPr id="16" name="Oval 15"/>
            <p:cNvSpPr/>
            <p:nvPr/>
          </p:nvSpPr>
          <p:spPr>
            <a:xfrm>
              <a:off x="2286000" y="2419350"/>
              <a:ext cx="1371600" cy="1371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Calibri" pitchFamily="34" charset="0"/>
                  <a:cs typeface="Calibri" pitchFamily="34" charset="0"/>
                </a:rPr>
                <a:t>Pension Plans</a:t>
              </a:r>
            </a:p>
            <a:p>
              <a:pPr algn="ctr"/>
              <a:r>
                <a:rPr lang="en-US" sz="1700" dirty="0">
                  <a:latin typeface="Calibri" pitchFamily="34" charset="0"/>
                  <a:cs typeface="Calibri" pitchFamily="34" charset="0"/>
                </a:rPr>
                <a:t>(Insurance)</a:t>
              </a:r>
            </a:p>
          </p:txBody>
        </p:sp>
        <p:sp>
          <p:nvSpPr>
            <p:cNvPr id="17" name="Oval 16"/>
            <p:cNvSpPr/>
            <p:nvPr/>
          </p:nvSpPr>
          <p:spPr>
            <a:xfrm>
              <a:off x="4038600" y="819150"/>
              <a:ext cx="1371600" cy="1371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Pension Funds</a:t>
              </a:r>
            </a:p>
            <a:p>
              <a:pPr algn="ctr"/>
              <a:r>
                <a:rPr lang="en-US" dirty="0">
                  <a:latin typeface="Calibri" pitchFamily="34" charset="0"/>
                  <a:cs typeface="Calibri" pitchFamily="34" charset="0"/>
                </a:rPr>
                <a:t>(MFs)</a:t>
              </a:r>
            </a:p>
          </p:txBody>
        </p:sp>
        <p:sp>
          <p:nvSpPr>
            <p:cNvPr id="18" name="Oval 17"/>
            <p:cNvSpPr/>
            <p:nvPr/>
          </p:nvSpPr>
          <p:spPr>
            <a:xfrm>
              <a:off x="5257800" y="2952750"/>
              <a:ext cx="1097280" cy="10972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PPF</a:t>
              </a:r>
            </a:p>
          </p:txBody>
        </p:sp>
        <p:sp>
          <p:nvSpPr>
            <p:cNvPr id="23" name="Oval 22"/>
            <p:cNvSpPr/>
            <p:nvPr/>
          </p:nvSpPr>
          <p:spPr>
            <a:xfrm>
              <a:off x="5334000" y="1581150"/>
              <a:ext cx="1188720" cy="11887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NPS</a:t>
              </a:r>
            </a:p>
          </p:txBody>
        </p:sp>
      </p:grpSp>
    </p:spTree>
    <p:extLst>
      <p:ext uri="{BB962C8B-B14F-4D97-AF65-F5344CB8AC3E}">
        <p14:creationId xmlns:p14="http://schemas.microsoft.com/office/powerpoint/2010/main" val="3301998682"/>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EPF vs PPF</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29" name="Shape 242"/>
          <p:cNvGraphicFramePr/>
          <p:nvPr>
            <p:extLst>
              <p:ext uri="{D42A27DB-BD31-4B8C-83A1-F6EECF244321}">
                <p14:modId xmlns:p14="http://schemas.microsoft.com/office/powerpoint/2010/main" val="3835607199"/>
              </p:ext>
            </p:extLst>
          </p:nvPr>
        </p:nvGraphicFramePr>
        <p:xfrm>
          <a:off x="1066522" y="1493517"/>
          <a:ext cx="10055781" cy="3669795"/>
        </p:xfrm>
        <a:graphic>
          <a:graphicData uri="http://schemas.openxmlformats.org/drawingml/2006/table">
            <a:tbl>
              <a:tblPr>
                <a:noFill/>
                <a:tableStyleId>{499C4232-7DD5-4FC4-B2FA-767C3B36794B}</a:tableStyleId>
              </a:tblPr>
              <a:tblGrid>
                <a:gridCol w="2285405">
                  <a:extLst>
                    <a:ext uri="{9D8B030D-6E8A-4147-A177-3AD203B41FA5}">
                      <a16:colId xmlns="" xmlns:a16="http://schemas.microsoft.com/office/drawing/2014/main" val="20000"/>
                    </a:ext>
                  </a:extLst>
                </a:gridCol>
                <a:gridCol w="3885188">
                  <a:extLst>
                    <a:ext uri="{9D8B030D-6E8A-4147-A177-3AD203B41FA5}">
                      <a16:colId xmlns="" xmlns:a16="http://schemas.microsoft.com/office/drawing/2014/main" val="20001"/>
                    </a:ext>
                  </a:extLst>
                </a:gridCol>
                <a:gridCol w="3885188">
                  <a:extLst>
                    <a:ext uri="{9D8B030D-6E8A-4147-A177-3AD203B41FA5}">
                      <a16:colId xmlns="" xmlns:a16="http://schemas.microsoft.com/office/drawing/2014/main" val="20002"/>
                    </a:ext>
                  </a:extLst>
                </a:gridCol>
              </a:tblGrid>
              <a:tr h="407755">
                <a:tc>
                  <a:txBody>
                    <a:bodyPr/>
                    <a:lstStyle/>
                    <a:p>
                      <a:pPr lvl="0" algn="l">
                        <a:spcBef>
                          <a:spcPts val="0"/>
                        </a:spcBef>
                        <a:buNone/>
                      </a:pPr>
                      <a:r>
                        <a:rPr lang="en-US" sz="1500" b="1" dirty="0">
                          <a:latin typeface="Calibri" pitchFamily="34" charset="0"/>
                          <a:ea typeface="Quattrocento Sans"/>
                          <a:cs typeface="Calibri" pitchFamily="34" charset="0"/>
                          <a:sym typeface="Quattrocento Sans"/>
                        </a:rPr>
                        <a:t>Particulars</a:t>
                      </a:r>
                      <a:endParaRPr sz="1500" b="1"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EPF </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PPF </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Eligibility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Salaried</a:t>
                      </a:r>
                      <a:r>
                        <a:rPr lang="en" sz="1500" baseline="0" dirty="0">
                          <a:latin typeface="Calibri" pitchFamily="34" charset="0"/>
                          <a:ea typeface="Quattrocento Sans"/>
                          <a:cs typeface="Calibri" pitchFamily="34" charset="0"/>
                          <a:sym typeface="Quattrocento Sans"/>
                        </a:rPr>
                        <a:t> Employees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All Indians, Except</a:t>
                      </a:r>
                      <a:r>
                        <a:rPr lang="en" sz="1500" baseline="0" dirty="0">
                          <a:latin typeface="Calibri" pitchFamily="34" charset="0"/>
                          <a:ea typeface="Quattrocento Sans"/>
                          <a:cs typeface="Calibri" pitchFamily="34" charset="0"/>
                          <a:sym typeface="Quattrocento Sans"/>
                        </a:rPr>
                        <a:t> NRIs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1"/>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Interest Rate</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smtClean="0">
                          <a:latin typeface="Calibri" pitchFamily="34" charset="0"/>
                          <a:ea typeface="Quattrocento Sans"/>
                          <a:cs typeface="Calibri" pitchFamily="34" charset="0"/>
                          <a:sym typeface="Quattrocento Sans"/>
                        </a:rPr>
                        <a:t>8.10</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7.10</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2"/>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Benefit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Rs. 1.5 Lakh u/s 80C</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500" dirty="0">
                          <a:latin typeface="Calibri" pitchFamily="34" charset="0"/>
                          <a:ea typeface="Quattrocento Sans"/>
                          <a:cs typeface="Calibri" pitchFamily="34" charset="0"/>
                          <a:sym typeface="Quattrocento Sans"/>
                        </a:rPr>
                        <a:t>Upto Rs. 1.5 Lakh u/s 80C</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3"/>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Investment Period</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Retirement or Resignation</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15 yrs, Extendable in 5 yrs block</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Premature Withdrawal</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Partial withdrawal available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Partial withdrawal available (after 5 years)</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5"/>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on Returns</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Tax Free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Tax Free</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7"/>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Loan Options</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only in special cases</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25% from 3</a:t>
                      </a:r>
                      <a:r>
                        <a:rPr lang="en" sz="1500" baseline="30000" dirty="0">
                          <a:latin typeface="Calibri" pitchFamily="34" charset="0"/>
                          <a:ea typeface="Quattrocento Sans"/>
                          <a:cs typeface="Calibri" pitchFamily="34" charset="0"/>
                          <a:sym typeface="Quattrocento Sans"/>
                        </a:rPr>
                        <a:t>rd</a:t>
                      </a:r>
                      <a:r>
                        <a:rPr lang="en" sz="1500" dirty="0">
                          <a:latin typeface="Calibri" pitchFamily="34" charset="0"/>
                          <a:ea typeface="Quattrocento Sans"/>
                          <a:cs typeface="Calibri" pitchFamily="34" charset="0"/>
                          <a:sym typeface="Quattrocento Sans"/>
                        </a:rPr>
                        <a:t> yr onward</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8"/>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Minimum Investment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12% of Basic and DA</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500/-</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9"/>
                  </a:ext>
                </a:extLst>
              </a:tr>
            </a:tbl>
          </a:graphicData>
        </a:graphic>
      </p:graphicFrame>
      <p:sp>
        <p:nvSpPr>
          <p:cNvPr id="12" name="TextBox 11"/>
          <p:cNvSpPr txBox="1"/>
          <p:nvPr/>
        </p:nvSpPr>
        <p:spPr>
          <a:xfrm>
            <a:off x="7461012" y="5725252"/>
            <a:ext cx="4495800" cy="307684"/>
          </a:xfrm>
          <a:prstGeom prst="rect">
            <a:avLst/>
          </a:prstGeom>
          <a:noFill/>
        </p:spPr>
        <p:txBody>
          <a:bodyPr wrap="square" lIns="91348" tIns="45674" rIns="91348" bIns="45674" rtlCol="0">
            <a:spAutoFit/>
          </a:bodyPr>
          <a:lstStyle/>
          <a:p>
            <a:pPr algn="r"/>
            <a:r>
              <a:rPr lang="en-US" sz="1400" dirty="0"/>
              <a:t>Data updated as on 14</a:t>
            </a:r>
            <a:r>
              <a:rPr lang="en-US" sz="1400" baseline="30000" dirty="0"/>
              <a:t>th</a:t>
            </a:r>
            <a:r>
              <a:rPr lang="en-US" sz="1400" dirty="0"/>
              <a:t> September 2021</a:t>
            </a:r>
          </a:p>
        </p:txBody>
      </p:sp>
    </p:spTree>
    <p:extLst>
      <p:ext uri="{BB962C8B-B14F-4D97-AF65-F5344CB8AC3E}">
        <p14:creationId xmlns:p14="http://schemas.microsoft.com/office/powerpoint/2010/main" val="35330244"/>
      </p:ext>
    </p:extLst>
  </p:cSld>
  <p:clrMapOvr>
    <a:masterClrMapping/>
  </p:clrMapOvr>
  <p:transition spd="slow">
    <p:cut/>
  </p:transition>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NSFE Update Final 29.06.2021</Template>
  <TotalTime>29</TotalTime>
  <Words>4831</Words>
  <Application>Microsoft Office PowerPoint</Application>
  <PresentationFormat>Custom</PresentationFormat>
  <Paragraphs>872</Paragraphs>
  <Slides>131</Slides>
  <Notes>114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131</vt:i4>
      </vt:variant>
    </vt:vector>
  </HeadingPairs>
  <TitlesOfParts>
    <vt:vector size="147" baseType="lpstr">
      <vt:lpstr>Arial</vt:lpstr>
      <vt:lpstr>Wingdings</vt:lpstr>
      <vt:lpstr>Quattrocento Sans</vt:lpstr>
      <vt:lpstr>Arial Black</vt:lpstr>
      <vt:lpstr>Roboto Condensed light</vt:lpstr>
      <vt:lpstr>Roboto Slab</vt:lpstr>
      <vt:lpstr>Roboto Condensed</vt:lpstr>
      <vt:lpstr>Nixie One</vt:lpstr>
      <vt:lpstr>Lora</vt:lpstr>
      <vt:lpstr>Calibri</vt:lpstr>
      <vt:lpstr>Georgia</vt:lpstr>
      <vt:lpstr>Zurich Cn BT</vt:lpstr>
      <vt:lpstr>Tahoma</vt:lpstr>
      <vt:lpstr>Palatino Linotype</vt:lpstr>
      <vt:lpstr>Times New Roman</vt:lpstr>
      <vt:lpstr>Viola template</vt:lpstr>
      <vt:lpstr>FINANCIAL EDUCATION TRAINING PROGRAM Creating a financially aware and empowered India. </vt:lpstr>
      <vt:lpstr>National Centre for  Financial Education (NCFE)</vt:lpstr>
      <vt:lpstr>Sessions</vt:lpstr>
      <vt:lpstr>Financial Literacy Concepts</vt:lpstr>
      <vt:lpstr>Our Perspective</vt:lpstr>
      <vt:lpstr>Financial Literacy</vt:lpstr>
      <vt:lpstr>PowerPoint Presentation</vt:lpstr>
      <vt:lpstr>Financial Literacy  </vt:lpstr>
      <vt:lpstr>Core Concepts</vt:lpstr>
      <vt:lpstr>Saving and Investment</vt:lpstr>
      <vt:lpstr>PowerPoint Presentation</vt:lpstr>
      <vt:lpstr>Pay Yourself First</vt:lpstr>
      <vt:lpstr>Three Pillars of Investment</vt:lpstr>
      <vt:lpstr>Inflation &amp; Its impact on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vs Return</vt:lpstr>
      <vt:lpstr>PowerPoint Presentation</vt:lpstr>
      <vt:lpstr>Banking and Digital Payment</vt:lpstr>
      <vt:lpstr>PowerPoint Presentation</vt:lpstr>
      <vt:lpstr>PowerPoint Presentation</vt:lpstr>
      <vt:lpstr>Primary Functions</vt:lpstr>
      <vt:lpstr>PowerPoint Presentation</vt:lpstr>
      <vt:lpstr>PowerPoint Presentation</vt:lpstr>
      <vt:lpstr>PowerPoint Presentation</vt:lpstr>
      <vt:lpstr>PowerPoint Presentation</vt:lpstr>
      <vt:lpstr>Cheque and Demand Draft</vt:lpstr>
      <vt:lpstr>PowerPoint Presentation</vt:lpstr>
      <vt:lpstr>Investment - Stocks, Bonds, Mutual Funds, etc.</vt:lpstr>
      <vt:lpstr>Financial Market</vt:lpstr>
      <vt:lpstr>Stock Exchange</vt:lpstr>
      <vt:lpstr>PowerPoint Presentation</vt:lpstr>
      <vt:lpstr>Investment Avenues</vt:lpstr>
      <vt:lpstr>PowerPoint Presentation</vt:lpstr>
      <vt:lpstr>PowerPoint Presentation</vt:lpstr>
      <vt:lpstr>PowerPoint Presentation</vt:lpstr>
      <vt:lpstr>PowerPoint Presentation</vt:lpstr>
      <vt:lpstr>PowerPoint Presentation</vt:lpstr>
      <vt:lpstr>PowerPoint Presentation</vt:lpstr>
      <vt:lpstr>How does a Mutual Fund work?</vt:lpstr>
      <vt:lpstr>Types of Mutual Funds</vt:lpstr>
      <vt:lpstr>PowerPoint Presentation</vt:lpstr>
      <vt:lpstr>Equity Funds</vt:lpstr>
      <vt:lpstr>Equity Funds  Categories</vt:lpstr>
      <vt:lpstr>Debt Funds</vt:lpstr>
      <vt:lpstr>Debt Funds Categories</vt:lpstr>
      <vt:lpstr>Hybrid Funds</vt:lpstr>
      <vt:lpstr>PowerPoint Presentation</vt:lpstr>
      <vt:lpstr>Systematic Transactions</vt:lpstr>
      <vt:lpstr>Systematic Investment Plan (SIP)</vt:lpstr>
      <vt:lpstr>SIP chart</vt:lpstr>
      <vt:lpstr>   Step up SIP chart</vt:lpstr>
      <vt:lpstr>PowerPoint Presentation</vt:lpstr>
      <vt:lpstr>Characterisitcs of Bonds</vt:lpstr>
      <vt:lpstr>Commodities Markets</vt:lpstr>
      <vt:lpstr>Types of Commodities</vt:lpstr>
      <vt:lpstr>PowerPoint Presentation</vt:lpstr>
      <vt:lpstr>Insurance - Products and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 Insurance Plan</vt:lpstr>
      <vt:lpstr>Whole Life Policy</vt:lpstr>
      <vt:lpstr>Endowment Policy</vt:lpstr>
      <vt:lpstr>ULIP</vt:lpstr>
      <vt:lpstr>Money Back Policy</vt:lpstr>
      <vt:lpstr>Annuity/ Pension Plans</vt:lpstr>
      <vt:lpstr>PowerPoint Presentation</vt:lpstr>
      <vt:lpstr>PowerPoint Presentation</vt:lpstr>
      <vt:lpstr>PowerPoint Presentation</vt:lpstr>
      <vt:lpstr>Various Financial Inclusion Schemes, Pension Products</vt:lpstr>
      <vt:lpstr>PowerPoint Presentation</vt:lpstr>
      <vt:lpstr>PowerPoint Presentation</vt:lpstr>
      <vt:lpstr>Govt. of India Schemes</vt:lpstr>
      <vt:lpstr>Pradhan Mantri Jan Dhan Yojana</vt:lpstr>
      <vt:lpstr>PowerPoint Presentation</vt:lpstr>
      <vt:lpstr>Pradhan Mantri Suraksha Bima Yojana</vt:lpstr>
      <vt:lpstr>PowerPoint Presentation</vt:lpstr>
      <vt:lpstr>Pradhan Mantri Jeevan Jyoti Bima Yojana</vt:lpstr>
      <vt:lpstr>PowerPoint Presentation</vt:lpstr>
      <vt:lpstr>Atal Pension Yojana</vt:lpstr>
      <vt:lpstr>PowerPoint Presentation</vt:lpstr>
      <vt:lpstr>Sukanya Smariddhi Yojana</vt:lpstr>
      <vt:lpstr>PowerPoint Presentation</vt:lpstr>
      <vt:lpstr>It’s never too early to think about Retirement Planning</vt:lpstr>
      <vt:lpstr>PowerPoint Presentation</vt:lpstr>
      <vt:lpstr>PowerPoint Presentation</vt:lpstr>
      <vt:lpstr>PowerPoint Presentation</vt:lpstr>
      <vt:lpstr>PowerPoint Presentation</vt:lpstr>
      <vt:lpstr> Consumer Protection and Grievance Redressal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Taxation</vt:lpstr>
      <vt:lpstr>Income Tax Returns </vt:lpstr>
      <vt:lpstr>Protect Yourself from FRAUD</vt:lpstr>
      <vt:lpstr>Protect Yourself from SCAMS</vt:lpstr>
      <vt:lpstr>Implementing Financial Literacy in Schools</vt:lpstr>
      <vt:lpstr>Implementing Financial Literacy in Schools</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Sandeep Biswal.</dc:creator>
  <cp:lastModifiedBy>Manish kumar</cp:lastModifiedBy>
  <cp:revision>842</cp:revision>
  <cp:lastPrinted>2021-09-09T10:43:45Z</cp:lastPrinted>
  <dcterms:modified xsi:type="dcterms:W3CDTF">2022-07-22T06:35:19Z</dcterms:modified>
</cp:coreProperties>
</file>