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8" r:id="rId1"/>
  </p:sldMasterIdLst>
  <p:notesMasterIdLst>
    <p:notesMasterId r:id="rId48"/>
  </p:notesMasterIdLst>
  <p:sldIdLst>
    <p:sldId id="293" r:id="rId2"/>
    <p:sldId id="363" r:id="rId3"/>
    <p:sldId id="368" r:id="rId4"/>
    <p:sldId id="333" r:id="rId5"/>
    <p:sldId id="335" r:id="rId6"/>
    <p:sldId id="383" r:id="rId7"/>
    <p:sldId id="387" r:id="rId8"/>
    <p:sldId id="386" r:id="rId9"/>
    <p:sldId id="364" r:id="rId10"/>
    <p:sldId id="381" r:id="rId11"/>
    <p:sldId id="370" r:id="rId12"/>
    <p:sldId id="372" r:id="rId13"/>
    <p:sldId id="369" r:id="rId14"/>
    <p:sldId id="371" r:id="rId15"/>
    <p:sldId id="378" r:id="rId16"/>
    <p:sldId id="340" r:id="rId17"/>
    <p:sldId id="341" r:id="rId18"/>
    <p:sldId id="342" r:id="rId19"/>
    <p:sldId id="343" r:id="rId20"/>
    <p:sldId id="344" r:id="rId21"/>
    <p:sldId id="345" r:id="rId22"/>
    <p:sldId id="346" r:id="rId23"/>
    <p:sldId id="384" r:id="rId24"/>
    <p:sldId id="348" r:id="rId25"/>
    <p:sldId id="377" r:id="rId26"/>
    <p:sldId id="350" r:id="rId27"/>
    <p:sldId id="365" r:id="rId28"/>
    <p:sldId id="351" r:id="rId29"/>
    <p:sldId id="366" r:id="rId30"/>
    <p:sldId id="352" r:id="rId31"/>
    <p:sldId id="373" r:id="rId32"/>
    <p:sldId id="353" r:id="rId33"/>
    <p:sldId id="374" r:id="rId34"/>
    <p:sldId id="354" r:id="rId35"/>
    <p:sldId id="375" r:id="rId36"/>
    <p:sldId id="355" r:id="rId37"/>
    <p:sldId id="385" r:id="rId38"/>
    <p:sldId id="367" r:id="rId39"/>
    <p:sldId id="357" r:id="rId40"/>
    <p:sldId id="358" r:id="rId41"/>
    <p:sldId id="361" r:id="rId42"/>
    <p:sldId id="362" r:id="rId43"/>
    <p:sldId id="359" r:id="rId44"/>
    <p:sldId id="360" r:id="rId45"/>
    <p:sldId id="376" r:id="rId46"/>
    <p:sldId id="379" r:id="rId4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F2"/>
    <a:srgbClr val="FF66CC"/>
    <a:srgbClr val="E3D3E2"/>
    <a:srgbClr val="FCDDD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4660"/>
  </p:normalViewPr>
  <p:slideViewPr>
    <p:cSldViewPr snapToGrid="0">
      <p:cViewPr varScale="1">
        <p:scale>
          <a:sx n="118" d="100"/>
          <a:sy n="118" d="100"/>
        </p:scale>
        <p:origin x="-49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Efinacademy\Financial%20Market%20Program%20-%20Level%20I\FMP%20Level%20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Efinacademy\Financial%20Market%20Program%20-%20Level%20I\FMP%20Level%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Cost of living monthly </a:t>
            </a:r>
          </a:p>
        </c:rich>
      </c:tx>
      <c:layout/>
      <c:overlay val="0"/>
      <c:spPr>
        <a:noFill/>
        <a:ln>
          <a:noFill/>
        </a:ln>
        <a:effectLst/>
      </c:spPr>
    </c:title>
    <c:autoTitleDeleted val="0"/>
    <c:plotArea>
      <c:layout/>
      <c:barChart>
        <c:barDir val="col"/>
        <c:grouping val="clustered"/>
        <c:varyColors val="0"/>
        <c:ser>
          <c:idx val="0"/>
          <c:order val="0"/>
          <c:tx>
            <c:strRef>
              <c:f>'Retirement Corpus'!$E$16</c:f>
              <c:strCache>
                <c:ptCount val="1"/>
                <c:pt idx="0">
                  <c:v>Cost of living monthly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'Retirement Corpus'!$F$15:$J$15</c:f>
              <c:strCache>
                <c:ptCount val="5"/>
                <c:pt idx="0">
                  <c:v>Base year</c:v>
                </c:pt>
                <c:pt idx="1">
                  <c:v>5 Years</c:v>
                </c:pt>
                <c:pt idx="2">
                  <c:v>10 years</c:v>
                </c:pt>
                <c:pt idx="3">
                  <c:v>15 years</c:v>
                </c:pt>
                <c:pt idx="4">
                  <c:v>20 years</c:v>
                </c:pt>
              </c:strCache>
            </c:strRef>
          </c:cat>
          <c:val>
            <c:numRef>
              <c:f>'Retirement Corpus'!$F$16:$J$16</c:f>
              <c:numCache>
                <c:formatCode>0</c:formatCode>
                <c:ptCount val="5"/>
                <c:pt idx="0">
                  <c:v>50000</c:v>
                </c:pt>
                <c:pt idx="1">
                  <c:v>66911.278880000013</c:v>
                </c:pt>
                <c:pt idx="2">
                  <c:v>89542.384827142712</c:v>
                </c:pt>
                <c:pt idx="3">
                  <c:v>119827.90965498463</c:v>
                </c:pt>
                <c:pt idx="4">
                  <c:v>160356.77361064241</c:v>
                </c:pt>
              </c:numCache>
            </c:numRef>
          </c:val>
          <c:extLst xmlns:c16r2="http://schemas.microsoft.com/office/drawing/2015/06/chart">
            <c:ext xmlns:c16="http://schemas.microsoft.com/office/drawing/2014/chart" uri="{C3380CC4-5D6E-409C-BE32-E72D297353CC}">
              <c16:uniqueId val="{00000000-C69F-47A6-B591-3F9412C6AF67}"/>
            </c:ext>
          </c:extLst>
        </c:ser>
        <c:dLbls>
          <c:showLegendKey val="0"/>
          <c:showVal val="1"/>
          <c:showCatName val="0"/>
          <c:showSerName val="0"/>
          <c:showPercent val="0"/>
          <c:showBubbleSize val="0"/>
        </c:dLbls>
        <c:gapWidth val="219"/>
        <c:overlap val="-27"/>
        <c:axId val="148620800"/>
        <c:axId val="171249024"/>
      </c:barChart>
      <c:catAx>
        <c:axId val="14862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1249024"/>
        <c:crosses val="autoZero"/>
        <c:auto val="1"/>
        <c:lblAlgn val="ctr"/>
        <c:lblOffset val="100"/>
        <c:noMultiLvlLbl val="0"/>
      </c:catAx>
      <c:valAx>
        <c:axId val="171249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20800"/>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600" b="1" dirty="0"/>
              <a:t>Money Value</a:t>
            </a:r>
          </a:p>
        </c:rich>
      </c:tx>
      <c:layout/>
      <c:overlay val="0"/>
      <c:spPr>
        <a:noFill/>
        <a:ln>
          <a:noFill/>
        </a:ln>
        <a:effectLst/>
      </c:spPr>
    </c:title>
    <c:autoTitleDeleted val="0"/>
    <c:plotArea>
      <c:layout/>
      <c:barChart>
        <c:barDir val="col"/>
        <c:grouping val="clustered"/>
        <c:varyColors val="0"/>
        <c:ser>
          <c:idx val="0"/>
          <c:order val="0"/>
          <c:tx>
            <c:strRef>
              <c:f>'Retirement Corpus'!$E$18</c:f>
              <c:strCache>
                <c:ptCount val="1"/>
                <c:pt idx="0">
                  <c:v>Money Value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'Retirement Corpus'!$F$17:$J$17</c:f>
              <c:strCache>
                <c:ptCount val="5"/>
                <c:pt idx="0">
                  <c:v>Base year</c:v>
                </c:pt>
                <c:pt idx="1">
                  <c:v>5 Years</c:v>
                </c:pt>
                <c:pt idx="2">
                  <c:v>10 years</c:v>
                </c:pt>
                <c:pt idx="3">
                  <c:v>15 years</c:v>
                </c:pt>
                <c:pt idx="4">
                  <c:v>20 years</c:v>
                </c:pt>
              </c:strCache>
            </c:strRef>
          </c:cat>
          <c:val>
            <c:numRef>
              <c:f>'Retirement Corpus'!$F$18:$J$18</c:f>
              <c:numCache>
                <c:formatCode>"₹"#,##0.00_);[Red]\("₹"#,##0.00\)</c:formatCode>
                <c:ptCount val="5"/>
                <c:pt idx="0" formatCode="General">
                  <c:v>100000</c:v>
                </c:pt>
                <c:pt idx="1">
                  <c:v>74725.81728660567</c:v>
                </c:pt>
                <c:pt idx="2">
                  <c:v>55839.477691511776</c:v>
                </c:pt>
                <c:pt idx="3">
                  <c:v>41726.506073554032</c:v>
                </c:pt>
                <c:pt idx="4">
                  <c:v>31180.472688608428</c:v>
                </c:pt>
              </c:numCache>
            </c:numRef>
          </c:val>
          <c:extLst xmlns:c16r2="http://schemas.microsoft.com/office/drawing/2015/06/chart">
            <c:ext xmlns:c16="http://schemas.microsoft.com/office/drawing/2014/chart" uri="{C3380CC4-5D6E-409C-BE32-E72D297353CC}">
              <c16:uniqueId val="{00000000-E97E-4816-A82F-F5E9C1F31DFC}"/>
            </c:ext>
          </c:extLst>
        </c:ser>
        <c:dLbls>
          <c:showLegendKey val="0"/>
          <c:showVal val="1"/>
          <c:showCatName val="0"/>
          <c:showSerName val="0"/>
          <c:showPercent val="0"/>
          <c:showBubbleSize val="0"/>
        </c:dLbls>
        <c:gapWidth val="315"/>
        <c:overlap val="-40"/>
        <c:axId val="148621824"/>
        <c:axId val="171253056"/>
      </c:barChart>
      <c:catAx>
        <c:axId val="14862182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endParaRPr lang="en-US"/>
          </a:p>
        </c:txPr>
        <c:crossAx val="171253056"/>
        <c:crosses val="autoZero"/>
        <c:auto val="1"/>
        <c:lblAlgn val="ctr"/>
        <c:lblOffset val="100"/>
        <c:noMultiLvlLbl val="0"/>
      </c:catAx>
      <c:valAx>
        <c:axId val="17125305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48621824"/>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1" Type="http://schemas.openxmlformats.org/officeDocument/2006/relationships/image" Target="../media/image61.png"/></Relationships>
</file>

<file path=ppt/diagrams/_rels/data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8.xml.rels><?xml version="1.0" encoding="UTF-8" standalone="yes"?>
<Relationships xmlns="http://schemas.openxmlformats.org/package/2006/relationships"><Relationship Id="rId1" Type="http://schemas.openxmlformats.org/officeDocument/2006/relationships/hyperlink" Target="https://en.wikipedia.org/wiki/Indian_Financial_System_Code"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6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rawing8.xml.rels><?xml version="1.0" encoding="UTF-8" standalone="yes"?>
<Relationships xmlns="http://schemas.openxmlformats.org/package/2006/relationships"><Relationship Id="rId1" Type="http://schemas.openxmlformats.org/officeDocument/2006/relationships/hyperlink" Target="https://en.wikipedia.org/wiki/Indian_Financial_System_Code"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74AAC-4859-4F97-BD6C-32790D44EA68}" type="doc">
      <dgm:prSet loTypeId="urn:microsoft.com/office/officeart/2009/layout/ReverseList" loCatId="relationship" qsTypeId="urn:microsoft.com/office/officeart/2005/8/quickstyle/simple1" qsCatId="simple" csTypeId="urn:microsoft.com/office/officeart/2005/8/colors/accent4_3" csCatId="accent4" phldr="1"/>
      <dgm:spPr/>
      <dgm:t>
        <a:bodyPr/>
        <a:lstStyle/>
        <a:p>
          <a:endParaRPr lang="en-US"/>
        </a:p>
      </dgm:t>
    </dgm:pt>
    <dgm:pt modelId="{DD0D0ACB-EF53-4837-8738-261187D8563A}">
      <dgm:prSet phldrT="[Text]"/>
      <dgm:spPr/>
      <dgm:t>
        <a:bodyPr/>
        <a:lstStyle/>
        <a:p>
          <a:r>
            <a:rPr lang="en-US" b="1" dirty="0" smtClean="0"/>
            <a:t>Need:</a:t>
          </a:r>
          <a:r>
            <a:rPr lang="en-US" dirty="0" smtClean="0"/>
            <a:t> A necessity, something that is required, something that is essential for life</a:t>
          </a:r>
          <a:endParaRPr lang="en-US" dirty="0"/>
        </a:p>
      </dgm:t>
    </dgm:pt>
    <dgm:pt modelId="{2C44F56C-B2E2-40D0-BD6B-2BE41F72CE9C}" type="parTrans" cxnId="{9EF33B28-F946-45DE-BB5A-F19E1FC49D00}">
      <dgm:prSet/>
      <dgm:spPr/>
      <dgm:t>
        <a:bodyPr/>
        <a:lstStyle/>
        <a:p>
          <a:endParaRPr lang="en-US"/>
        </a:p>
      </dgm:t>
    </dgm:pt>
    <dgm:pt modelId="{A7A2375D-12C7-4A8D-9D97-CEA92906EC40}" type="sibTrans" cxnId="{9EF33B28-F946-45DE-BB5A-F19E1FC49D00}">
      <dgm:prSet/>
      <dgm:spPr/>
      <dgm:t>
        <a:bodyPr/>
        <a:lstStyle/>
        <a:p>
          <a:endParaRPr lang="en-US"/>
        </a:p>
      </dgm:t>
    </dgm:pt>
    <dgm:pt modelId="{D43B245E-1119-4AD4-A0FF-B5B143FB07C8}">
      <dgm:prSet phldrT="[Text]"/>
      <dgm:spPr/>
      <dgm:t>
        <a:bodyPr/>
        <a:lstStyle/>
        <a:p>
          <a:r>
            <a:rPr lang="en-US" b="1" dirty="0" smtClean="0"/>
            <a:t>Want:</a:t>
          </a:r>
          <a:r>
            <a:rPr lang="en-US" dirty="0" smtClean="0"/>
            <a:t> A desire, something that is wished for, something that is non-essential</a:t>
          </a:r>
          <a:endParaRPr lang="en-US" dirty="0"/>
        </a:p>
      </dgm:t>
    </dgm:pt>
    <dgm:pt modelId="{60F9E2B0-2BFB-4A6E-B62C-418D0857F09D}" type="parTrans" cxnId="{0C8C6980-BEB4-4EBB-92E2-67A57C8F62BA}">
      <dgm:prSet/>
      <dgm:spPr/>
      <dgm:t>
        <a:bodyPr/>
        <a:lstStyle/>
        <a:p>
          <a:endParaRPr lang="en-US"/>
        </a:p>
      </dgm:t>
    </dgm:pt>
    <dgm:pt modelId="{A0DC8494-7EF6-4EBC-886A-C0722E3298EA}" type="sibTrans" cxnId="{0C8C6980-BEB4-4EBB-92E2-67A57C8F62BA}">
      <dgm:prSet/>
      <dgm:spPr/>
      <dgm:t>
        <a:bodyPr/>
        <a:lstStyle/>
        <a:p>
          <a:endParaRPr lang="en-US"/>
        </a:p>
      </dgm:t>
    </dgm:pt>
    <dgm:pt modelId="{E4EAF2E4-95D0-42E6-BC75-C69DF79AEA98}">
      <dgm:prSet/>
      <dgm:spPr/>
      <dgm:t>
        <a:bodyPr/>
        <a:lstStyle/>
        <a:p>
          <a:endParaRPr lang="en-US"/>
        </a:p>
      </dgm:t>
    </dgm:pt>
    <dgm:pt modelId="{BA53BB90-8E63-4C0F-B481-24114F48E6F0}" type="parTrans" cxnId="{ECB41E85-79FD-4130-96EE-2954FADADD63}">
      <dgm:prSet/>
      <dgm:spPr/>
      <dgm:t>
        <a:bodyPr/>
        <a:lstStyle/>
        <a:p>
          <a:endParaRPr lang="en-US"/>
        </a:p>
      </dgm:t>
    </dgm:pt>
    <dgm:pt modelId="{C5713A67-4CE0-4E6F-864E-3A3A3B6EB7F1}" type="sibTrans" cxnId="{ECB41E85-79FD-4130-96EE-2954FADADD63}">
      <dgm:prSet/>
      <dgm:spPr/>
      <dgm:t>
        <a:bodyPr/>
        <a:lstStyle/>
        <a:p>
          <a:endParaRPr lang="en-US"/>
        </a:p>
      </dgm:t>
    </dgm:pt>
    <dgm:pt modelId="{3488C6C2-6F99-4923-ABC0-828E8F0E836B}">
      <dgm:prSet/>
      <dgm:spPr/>
      <dgm:t>
        <a:bodyPr/>
        <a:lstStyle/>
        <a:p>
          <a:endParaRPr lang="en-US"/>
        </a:p>
      </dgm:t>
    </dgm:pt>
    <dgm:pt modelId="{D1E2408B-9D52-47F7-8C39-6878286553E5}" type="parTrans" cxnId="{DA4EC04C-4F27-492B-B7D9-EBCA8972BEAF}">
      <dgm:prSet/>
      <dgm:spPr/>
      <dgm:t>
        <a:bodyPr/>
        <a:lstStyle/>
        <a:p>
          <a:endParaRPr lang="en-US"/>
        </a:p>
      </dgm:t>
    </dgm:pt>
    <dgm:pt modelId="{6B57FDFD-B7EE-4177-8EE5-9AE5806DB5EF}" type="sibTrans" cxnId="{DA4EC04C-4F27-492B-B7D9-EBCA8972BEAF}">
      <dgm:prSet/>
      <dgm:spPr/>
      <dgm:t>
        <a:bodyPr/>
        <a:lstStyle/>
        <a:p>
          <a:endParaRPr lang="en-US"/>
        </a:p>
      </dgm:t>
    </dgm:pt>
    <dgm:pt modelId="{43F703EC-008B-4F87-AB83-3066F677EA33}">
      <dgm:prSet/>
      <dgm:spPr/>
      <dgm:t>
        <a:bodyPr/>
        <a:lstStyle/>
        <a:p>
          <a:endParaRPr lang="en-IN"/>
        </a:p>
      </dgm:t>
    </dgm:pt>
    <dgm:pt modelId="{1B0AC7D7-9AE2-40FE-A45A-46C15A1C75C2}" type="parTrans" cxnId="{00CCD089-2267-4DA6-B694-C66446EDD30A}">
      <dgm:prSet/>
      <dgm:spPr/>
      <dgm:t>
        <a:bodyPr/>
        <a:lstStyle/>
        <a:p>
          <a:endParaRPr lang="en-US"/>
        </a:p>
      </dgm:t>
    </dgm:pt>
    <dgm:pt modelId="{D76D0566-E3D3-42D6-B73D-D7A2F2F5469B}" type="sibTrans" cxnId="{00CCD089-2267-4DA6-B694-C66446EDD30A}">
      <dgm:prSet/>
      <dgm:spPr/>
      <dgm:t>
        <a:bodyPr/>
        <a:lstStyle/>
        <a:p>
          <a:endParaRPr lang="en-US"/>
        </a:p>
      </dgm:t>
    </dgm:pt>
    <dgm:pt modelId="{E7228668-253C-431B-86DA-B8B79A386676}" type="pres">
      <dgm:prSet presAssocID="{DFF74AAC-4859-4F97-BD6C-32790D44EA68}" presName="Name0" presStyleCnt="0">
        <dgm:presLayoutVars>
          <dgm:chMax val="2"/>
          <dgm:chPref val="2"/>
          <dgm:animLvl val="lvl"/>
        </dgm:presLayoutVars>
      </dgm:prSet>
      <dgm:spPr/>
      <dgm:t>
        <a:bodyPr/>
        <a:lstStyle/>
        <a:p>
          <a:endParaRPr lang="en-US"/>
        </a:p>
      </dgm:t>
    </dgm:pt>
    <dgm:pt modelId="{BD8E3ACA-0A80-481A-AB63-279413792119}" type="pres">
      <dgm:prSet presAssocID="{DFF74AAC-4859-4F97-BD6C-32790D44EA68}" presName="LeftText" presStyleLbl="revTx" presStyleIdx="0" presStyleCnt="0">
        <dgm:presLayoutVars>
          <dgm:bulletEnabled val="1"/>
        </dgm:presLayoutVars>
      </dgm:prSet>
      <dgm:spPr/>
      <dgm:t>
        <a:bodyPr/>
        <a:lstStyle/>
        <a:p>
          <a:endParaRPr lang="en-US"/>
        </a:p>
      </dgm:t>
    </dgm:pt>
    <dgm:pt modelId="{93E89EAD-2DD5-4DF0-8687-523E2E9E0F03}" type="pres">
      <dgm:prSet presAssocID="{DFF74AAC-4859-4F97-BD6C-32790D44EA68}" presName="LeftNode" presStyleLbl="bgImgPlace1" presStyleIdx="0" presStyleCnt="2">
        <dgm:presLayoutVars>
          <dgm:chMax val="2"/>
          <dgm:chPref val="2"/>
        </dgm:presLayoutVars>
      </dgm:prSet>
      <dgm:spPr/>
      <dgm:t>
        <a:bodyPr/>
        <a:lstStyle/>
        <a:p>
          <a:endParaRPr lang="en-US"/>
        </a:p>
      </dgm:t>
    </dgm:pt>
    <dgm:pt modelId="{10F72204-773B-42CD-A05B-B310B0F6CE44}" type="pres">
      <dgm:prSet presAssocID="{DFF74AAC-4859-4F97-BD6C-32790D44EA68}" presName="RightText" presStyleLbl="revTx" presStyleIdx="0" presStyleCnt="0">
        <dgm:presLayoutVars>
          <dgm:bulletEnabled val="1"/>
        </dgm:presLayoutVars>
      </dgm:prSet>
      <dgm:spPr/>
      <dgm:t>
        <a:bodyPr/>
        <a:lstStyle/>
        <a:p>
          <a:endParaRPr lang="en-US"/>
        </a:p>
      </dgm:t>
    </dgm:pt>
    <dgm:pt modelId="{AAAEA52D-3BEE-45A3-B331-9DE2BD326A8F}" type="pres">
      <dgm:prSet presAssocID="{DFF74AAC-4859-4F97-BD6C-32790D44EA68}" presName="RightNode" presStyleLbl="bgImgPlace1" presStyleIdx="1" presStyleCnt="2">
        <dgm:presLayoutVars>
          <dgm:chMax val="0"/>
          <dgm:chPref val="0"/>
        </dgm:presLayoutVars>
      </dgm:prSet>
      <dgm:spPr/>
      <dgm:t>
        <a:bodyPr/>
        <a:lstStyle/>
        <a:p>
          <a:endParaRPr lang="en-US"/>
        </a:p>
      </dgm:t>
    </dgm:pt>
    <dgm:pt modelId="{4EEC8B70-DF3C-4D23-BFC0-62C80AF31C6D}" type="pres">
      <dgm:prSet presAssocID="{DFF74AAC-4859-4F97-BD6C-32790D44EA68}" presName="TopArrow" presStyleLbl="node1" presStyleIdx="0" presStyleCnt="2"/>
      <dgm:spPr/>
    </dgm:pt>
    <dgm:pt modelId="{7329F295-7DE0-488A-8692-A4A144BCA80D}" type="pres">
      <dgm:prSet presAssocID="{DFF74AAC-4859-4F97-BD6C-32790D44EA68}" presName="BottomArrow" presStyleLbl="node1" presStyleIdx="1" presStyleCnt="2"/>
      <dgm:spPr/>
    </dgm:pt>
  </dgm:ptLst>
  <dgm:cxnLst>
    <dgm:cxn modelId="{F683AE9E-6D3D-48AA-AD12-9C1E4D2D68D5}" type="presOf" srcId="{D43B245E-1119-4AD4-A0FF-B5B143FB07C8}" destId="{AAAEA52D-3BEE-45A3-B331-9DE2BD326A8F}" srcOrd="1" destOrd="0" presId="urn:microsoft.com/office/officeart/2009/layout/ReverseList"/>
    <dgm:cxn modelId="{AA440698-B276-4D5E-9978-CE781683303B}" type="presOf" srcId="{DD0D0ACB-EF53-4837-8738-261187D8563A}" destId="{BD8E3ACA-0A80-481A-AB63-279413792119}" srcOrd="0" destOrd="0" presId="urn:microsoft.com/office/officeart/2009/layout/ReverseList"/>
    <dgm:cxn modelId="{DA4EC04C-4F27-492B-B7D9-EBCA8972BEAF}" srcId="{DFF74AAC-4859-4F97-BD6C-32790D44EA68}" destId="{3488C6C2-6F99-4923-ABC0-828E8F0E836B}" srcOrd="3" destOrd="0" parTransId="{D1E2408B-9D52-47F7-8C39-6878286553E5}" sibTransId="{6B57FDFD-B7EE-4177-8EE5-9AE5806DB5EF}"/>
    <dgm:cxn modelId="{0C8C6980-BEB4-4EBB-92E2-67A57C8F62BA}" srcId="{DFF74AAC-4859-4F97-BD6C-32790D44EA68}" destId="{D43B245E-1119-4AD4-A0FF-B5B143FB07C8}" srcOrd="1" destOrd="0" parTransId="{60F9E2B0-2BFB-4A6E-B62C-418D0857F09D}" sibTransId="{A0DC8494-7EF6-4EBC-886A-C0722E3298EA}"/>
    <dgm:cxn modelId="{ECB41E85-79FD-4130-96EE-2954FADADD63}" srcId="{DFF74AAC-4859-4F97-BD6C-32790D44EA68}" destId="{E4EAF2E4-95D0-42E6-BC75-C69DF79AEA98}" srcOrd="2" destOrd="0" parTransId="{BA53BB90-8E63-4C0F-B481-24114F48E6F0}" sibTransId="{C5713A67-4CE0-4E6F-864E-3A3A3B6EB7F1}"/>
    <dgm:cxn modelId="{5B11BE8D-4956-4D9C-9EB3-CA9C2A7BFCA3}" type="presOf" srcId="{D43B245E-1119-4AD4-A0FF-B5B143FB07C8}" destId="{10F72204-773B-42CD-A05B-B310B0F6CE44}" srcOrd="0" destOrd="0" presId="urn:microsoft.com/office/officeart/2009/layout/ReverseList"/>
    <dgm:cxn modelId="{DCF1D364-9C22-479D-9FC2-9F73EA142C9D}" type="presOf" srcId="{DFF74AAC-4859-4F97-BD6C-32790D44EA68}" destId="{E7228668-253C-431B-86DA-B8B79A386676}" srcOrd="0" destOrd="0" presId="urn:microsoft.com/office/officeart/2009/layout/ReverseList"/>
    <dgm:cxn modelId="{9EF33B28-F946-45DE-BB5A-F19E1FC49D00}" srcId="{DFF74AAC-4859-4F97-BD6C-32790D44EA68}" destId="{DD0D0ACB-EF53-4837-8738-261187D8563A}" srcOrd="0" destOrd="0" parTransId="{2C44F56C-B2E2-40D0-BD6B-2BE41F72CE9C}" sibTransId="{A7A2375D-12C7-4A8D-9D97-CEA92906EC40}"/>
    <dgm:cxn modelId="{00CCD089-2267-4DA6-B694-C66446EDD30A}" srcId="{DFF74AAC-4859-4F97-BD6C-32790D44EA68}" destId="{43F703EC-008B-4F87-AB83-3066F677EA33}" srcOrd="4" destOrd="0" parTransId="{1B0AC7D7-9AE2-40FE-A45A-46C15A1C75C2}" sibTransId="{D76D0566-E3D3-42D6-B73D-D7A2F2F5469B}"/>
    <dgm:cxn modelId="{52526285-A20B-44ED-B6DB-15AE4FBD66C7}" type="presOf" srcId="{DD0D0ACB-EF53-4837-8738-261187D8563A}" destId="{93E89EAD-2DD5-4DF0-8687-523E2E9E0F03}" srcOrd="1" destOrd="0" presId="urn:microsoft.com/office/officeart/2009/layout/ReverseList"/>
    <dgm:cxn modelId="{CB2AF485-F434-41F4-9617-FD13895629CD}" type="presParOf" srcId="{E7228668-253C-431B-86DA-B8B79A386676}" destId="{BD8E3ACA-0A80-481A-AB63-279413792119}" srcOrd="0" destOrd="0" presId="urn:microsoft.com/office/officeart/2009/layout/ReverseList"/>
    <dgm:cxn modelId="{06A8AF5D-04F9-4C4C-BBB9-71E3FAB26387}" type="presParOf" srcId="{E7228668-253C-431B-86DA-B8B79A386676}" destId="{93E89EAD-2DD5-4DF0-8687-523E2E9E0F03}" srcOrd="1" destOrd="0" presId="urn:microsoft.com/office/officeart/2009/layout/ReverseList"/>
    <dgm:cxn modelId="{96B30EF1-1308-4BC3-B9BB-2C310E1887A8}" type="presParOf" srcId="{E7228668-253C-431B-86DA-B8B79A386676}" destId="{10F72204-773B-42CD-A05B-B310B0F6CE44}" srcOrd="2" destOrd="0" presId="urn:microsoft.com/office/officeart/2009/layout/ReverseList"/>
    <dgm:cxn modelId="{B37A61DB-3058-45E5-9EF1-478045F76AD8}" type="presParOf" srcId="{E7228668-253C-431B-86DA-B8B79A386676}" destId="{AAAEA52D-3BEE-45A3-B331-9DE2BD326A8F}" srcOrd="3" destOrd="0" presId="urn:microsoft.com/office/officeart/2009/layout/ReverseList"/>
    <dgm:cxn modelId="{EB0E6594-6C2E-4F2E-BA98-C8B2136C37AD}" type="presParOf" srcId="{E7228668-253C-431B-86DA-B8B79A386676}" destId="{4EEC8B70-DF3C-4D23-BFC0-62C80AF31C6D}" srcOrd="4" destOrd="0" presId="urn:microsoft.com/office/officeart/2009/layout/ReverseList"/>
    <dgm:cxn modelId="{7D26BC13-92BC-4D2C-9A42-CE019072DFB8}" type="presParOf" srcId="{E7228668-253C-431B-86DA-B8B79A386676}" destId="{7329F295-7DE0-488A-8692-A4A144BCA80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33FC71-DC6E-4513-AB34-0A8D73061200}" type="doc">
      <dgm:prSet loTypeId="urn:microsoft.com/office/officeart/2005/8/layout/orgChart1" loCatId="hierarchy" qsTypeId="urn:microsoft.com/office/officeart/2005/8/quickstyle/3d1" qsCatId="3D" csTypeId="urn:microsoft.com/office/officeart/2005/8/colors/accent6_2" csCatId="accent6" phldr="1"/>
      <dgm:spPr/>
      <dgm:t>
        <a:bodyPr/>
        <a:lstStyle/>
        <a:p>
          <a:endParaRPr lang="en-US"/>
        </a:p>
      </dgm:t>
    </dgm:pt>
    <dgm:pt modelId="{5533DFDA-733C-405C-8CAF-5D2571511436}">
      <dgm:prSet phldrT="[Text]" custT="1"/>
      <dgm:spPr/>
      <dgm:t>
        <a:bodyPr/>
        <a:lstStyle/>
        <a:p>
          <a:r>
            <a:rPr lang="en-US" sz="1600" b="1" smtClean="0"/>
            <a:t>Life Insurance</a:t>
          </a:r>
          <a:endParaRPr lang="en-US" sz="1600" b="1" dirty="0"/>
        </a:p>
      </dgm:t>
    </dgm:pt>
    <dgm:pt modelId="{702B8F25-8C85-47F5-8B56-99B201131ACF}" type="parTrans" cxnId="{EA6772B4-B394-4B2E-9427-71198110480B}">
      <dgm:prSet/>
      <dgm:spPr/>
      <dgm:t>
        <a:bodyPr/>
        <a:lstStyle/>
        <a:p>
          <a:endParaRPr lang="en-US">
            <a:solidFill>
              <a:schemeClr val="tx1"/>
            </a:solidFill>
          </a:endParaRPr>
        </a:p>
      </dgm:t>
    </dgm:pt>
    <dgm:pt modelId="{E774FA9A-84F9-4EE9-A407-B5F9469E3735}" type="sibTrans" cxnId="{EA6772B4-B394-4B2E-9427-71198110480B}">
      <dgm:prSet/>
      <dgm:spPr/>
      <dgm:t>
        <a:bodyPr/>
        <a:lstStyle/>
        <a:p>
          <a:endParaRPr lang="en-US">
            <a:solidFill>
              <a:schemeClr val="tx1"/>
            </a:solidFill>
          </a:endParaRPr>
        </a:p>
      </dgm:t>
    </dgm:pt>
    <dgm:pt modelId="{DC32D568-D553-4B94-88F4-927C1C285F9B}">
      <dgm:prSet phldrT="[Text]"/>
      <dgm:spPr/>
      <dgm:t>
        <a:bodyPr/>
        <a:lstStyle/>
        <a:p>
          <a:r>
            <a:rPr lang="en-IN" b="1" i="0" smtClean="0"/>
            <a:t>Term Insurance</a:t>
          </a:r>
          <a:endParaRPr lang="en-US" dirty="0"/>
        </a:p>
      </dgm:t>
    </dgm:pt>
    <dgm:pt modelId="{DD9C2A1D-FB00-47E7-849C-F1EC045E4E41}" type="parTrans" cxnId="{E1BEE294-2C24-4C3C-A7AD-9ABAFA907A42}">
      <dgm:prSet/>
      <dgm:spPr/>
      <dgm:t>
        <a:bodyPr/>
        <a:lstStyle/>
        <a:p>
          <a:endParaRPr lang="en-US">
            <a:solidFill>
              <a:schemeClr val="tx1"/>
            </a:solidFill>
          </a:endParaRPr>
        </a:p>
      </dgm:t>
    </dgm:pt>
    <dgm:pt modelId="{913F5AE5-0EF9-4C21-B31B-F8803F2E0616}" type="sibTrans" cxnId="{E1BEE294-2C24-4C3C-A7AD-9ABAFA907A42}">
      <dgm:prSet/>
      <dgm:spPr/>
      <dgm:t>
        <a:bodyPr/>
        <a:lstStyle/>
        <a:p>
          <a:endParaRPr lang="en-US">
            <a:solidFill>
              <a:schemeClr val="tx1"/>
            </a:solidFill>
          </a:endParaRPr>
        </a:p>
      </dgm:t>
    </dgm:pt>
    <dgm:pt modelId="{D1F968AB-D287-4903-99E8-56AB3B8AEB19}">
      <dgm:prSet phldrT="[Text]"/>
      <dgm:spPr/>
      <dgm:t>
        <a:bodyPr/>
        <a:lstStyle/>
        <a:p>
          <a:r>
            <a:rPr lang="en-IN" b="1" i="0" smtClean="0"/>
            <a:t>Whole Life Insurance</a:t>
          </a:r>
          <a:endParaRPr lang="en-US" dirty="0"/>
        </a:p>
      </dgm:t>
    </dgm:pt>
    <dgm:pt modelId="{87D3B0C1-9545-4800-9A92-0FC2875A7F97}" type="parTrans" cxnId="{68CF6D38-880F-440E-95AA-198E6AB83FCF}">
      <dgm:prSet/>
      <dgm:spPr/>
      <dgm:t>
        <a:bodyPr/>
        <a:lstStyle/>
        <a:p>
          <a:endParaRPr lang="en-US">
            <a:solidFill>
              <a:schemeClr val="tx1"/>
            </a:solidFill>
          </a:endParaRPr>
        </a:p>
      </dgm:t>
    </dgm:pt>
    <dgm:pt modelId="{A0AD2DEE-08EF-42CA-B5E6-D4D2DB9DFA28}" type="sibTrans" cxnId="{68CF6D38-880F-440E-95AA-198E6AB83FCF}">
      <dgm:prSet/>
      <dgm:spPr/>
      <dgm:t>
        <a:bodyPr/>
        <a:lstStyle/>
        <a:p>
          <a:endParaRPr lang="en-US">
            <a:solidFill>
              <a:schemeClr val="tx1"/>
            </a:solidFill>
          </a:endParaRPr>
        </a:p>
      </dgm:t>
    </dgm:pt>
    <dgm:pt modelId="{E6091C28-D576-4D6E-9051-9281B0BB3C1F}">
      <dgm:prSet phldrT="[Text]"/>
      <dgm:spPr/>
      <dgm:t>
        <a:bodyPr/>
        <a:lstStyle/>
        <a:p>
          <a:r>
            <a:rPr lang="en-IN" b="1" i="0" smtClean="0"/>
            <a:t>Endowment Policy</a:t>
          </a:r>
          <a:endParaRPr lang="en-US" dirty="0"/>
        </a:p>
      </dgm:t>
    </dgm:pt>
    <dgm:pt modelId="{F3B01904-20D4-4AF2-87A0-ED213466EFD3}" type="parTrans" cxnId="{4B45D41B-76BD-4B91-8715-43C62A912BA8}">
      <dgm:prSet/>
      <dgm:spPr/>
      <dgm:t>
        <a:bodyPr/>
        <a:lstStyle/>
        <a:p>
          <a:endParaRPr lang="en-US">
            <a:solidFill>
              <a:schemeClr val="tx1"/>
            </a:solidFill>
          </a:endParaRPr>
        </a:p>
      </dgm:t>
    </dgm:pt>
    <dgm:pt modelId="{C92F94FF-AD97-4EA3-A6D2-28EC15DBB63E}" type="sibTrans" cxnId="{4B45D41B-76BD-4B91-8715-43C62A912BA8}">
      <dgm:prSet/>
      <dgm:spPr/>
      <dgm:t>
        <a:bodyPr/>
        <a:lstStyle/>
        <a:p>
          <a:endParaRPr lang="en-US">
            <a:solidFill>
              <a:schemeClr val="tx1"/>
            </a:solidFill>
          </a:endParaRPr>
        </a:p>
      </dgm:t>
    </dgm:pt>
    <dgm:pt modelId="{4987869B-BBFC-4D64-99D5-FE95B58757A6}">
      <dgm:prSet/>
      <dgm:spPr/>
      <dgm:t>
        <a:bodyPr/>
        <a:lstStyle/>
        <a:p>
          <a:r>
            <a:rPr lang="en-IN" b="1" i="0" smtClean="0"/>
            <a:t>Money back plans</a:t>
          </a:r>
          <a:endParaRPr lang="en-IN"/>
        </a:p>
      </dgm:t>
    </dgm:pt>
    <dgm:pt modelId="{BEBB0C0B-80FF-48E7-B131-E113A3A5BF0D}" type="parTrans" cxnId="{AB6FC365-EC2A-4390-8DD4-F9F16009DD6D}">
      <dgm:prSet/>
      <dgm:spPr/>
      <dgm:t>
        <a:bodyPr/>
        <a:lstStyle/>
        <a:p>
          <a:endParaRPr lang="en-US">
            <a:solidFill>
              <a:schemeClr val="tx1"/>
            </a:solidFill>
          </a:endParaRPr>
        </a:p>
      </dgm:t>
    </dgm:pt>
    <dgm:pt modelId="{53DF7775-D249-41FF-A935-08FBD1DD6AEB}" type="sibTrans" cxnId="{AB6FC365-EC2A-4390-8DD4-F9F16009DD6D}">
      <dgm:prSet/>
      <dgm:spPr/>
      <dgm:t>
        <a:bodyPr/>
        <a:lstStyle/>
        <a:p>
          <a:endParaRPr lang="en-US">
            <a:solidFill>
              <a:schemeClr val="tx1"/>
            </a:solidFill>
          </a:endParaRPr>
        </a:p>
      </dgm:t>
    </dgm:pt>
    <dgm:pt modelId="{5C463399-906D-43BB-AFCB-CE5388429F06}">
      <dgm:prSet/>
      <dgm:spPr/>
      <dgm:t>
        <a:bodyPr/>
        <a:lstStyle/>
        <a:p>
          <a:r>
            <a:rPr lang="en-IN" b="1" i="0" smtClean="0"/>
            <a:t>Children Policies</a:t>
          </a:r>
          <a:endParaRPr lang="en-IN"/>
        </a:p>
      </dgm:t>
    </dgm:pt>
    <dgm:pt modelId="{F98764F6-0333-4B4B-8718-853EE9264E73}" type="parTrans" cxnId="{EAFF17F2-A535-4F97-8016-5905C23C7D31}">
      <dgm:prSet/>
      <dgm:spPr/>
      <dgm:t>
        <a:bodyPr/>
        <a:lstStyle/>
        <a:p>
          <a:endParaRPr lang="en-US">
            <a:solidFill>
              <a:schemeClr val="tx1"/>
            </a:solidFill>
          </a:endParaRPr>
        </a:p>
      </dgm:t>
    </dgm:pt>
    <dgm:pt modelId="{B9FC5EF6-AE03-4777-9953-B09001E10EF1}" type="sibTrans" cxnId="{EAFF17F2-A535-4F97-8016-5905C23C7D31}">
      <dgm:prSet/>
      <dgm:spPr/>
      <dgm:t>
        <a:bodyPr/>
        <a:lstStyle/>
        <a:p>
          <a:endParaRPr lang="en-US">
            <a:solidFill>
              <a:schemeClr val="tx1"/>
            </a:solidFill>
          </a:endParaRPr>
        </a:p>
      </dgm:t>
    </dgm:pt>
    <dgm:pt modelId="{286AC58B-39AD-4E35-BE02-3027091BB878}">
      <dgm:prSet/>
      <dgm:spPr/>
      <dgm:t>
        <a:bodyPr/>
        <a:lstStyle/>
        <a:p>
          <a:r>
            <a:rPr lang="en-IN" b="1" i="0" smtClean="0"/>
            <a:t>Annuity (Pension) Plans</a:t>
          </a:r>
          <a:endParaRPr lang="en-IN"/>
        </a:p>
      </dgm:t>
    </dgm:pt>
    <dgm:pt modelId="{C9F4AE6C-A15E-4050-96E6-F724BE0B937D}" type="parTrans" cxnId="{DFC54FE9-03C7-413A-8CFB-EB94E7F20F0B}">
      <dgm:prSet/>
      <dgm:spPr/>
      <dgm:t>
        <a:bodyPr/>
        <a:lstStyle/>
        <a:p>
          <a:endParaRPr lang="en-US">
            <a:solidFill>
              <a:schemeClr val="tx1"/>
            </a:solidFill>
          </a:endParaRPr>
        </a:p>
      </dgm:t>
    </dgm:pt>
    <dgm:pt modelId="{6F62E5A1-ADCF-45C6-B493-25E247973D5D}" type="sibTrans" cxnId="{DFC54FE9-03C7-413A-8CFB-EB94E7F20F0B}">
      <dgm:prSet/>
      <dgm:spPr/>
      <dgm:t>
        <a:bodyPr/>
        <a:lstStyle/>
        <a:p>
          <a:endParaRPr lang="en-US">
            <a:solidFill>
              <a:schemeClr val="tx1"/>
            </a:solidFill>
          </a:endParaRPr>
        </a:p>
      </dgm:t>
    </dgm:pt>
    <dgm:pt modelId="{73225080-1CED-4498-B7A5-C4405EE494A3}">
      <dgm:prSet/>
      <dgm:spPr/>
      <dgm:t>
        <a:bodyPr/>
        <a:lstStyle/>
        <a:p>
          <a:r>
            <a:rPr lang="en-IN" b="1" i="0" smtClean="0"/>
            <a:t>Unit Linked Insurance Policy</a:t>
          </a:r>
          <a:endParaRPr lang="en-IN"/>
        </a:p>
      </dgm:t>
    </dgm:pt>
    <dgm:pt modelId="{F1B8536B-5999-4A82-A6B8-8FF78ECC48CD}" type="parTrans" cxnId="{98D7E633-5309-410B-843E-6D391A2710A0}">
      <dgm:prSet/>
      <dgm:spPr/>
      <dgm:t>
        <a:bodyPr/>
        <a:lstStyle/>
        <a:p>
          <a:endParaRPr lang="en-US">
            <a:solidFill>
              <a:schemeClr val="tx1"/>
            </a:solidFill>
          </a:endParaRPr>
        </a:p>
      </dgm:t>
    </dgm:pt>
    <dgm:pt modelId="{7728E17A-AA8F-40C9-914C-969B55BC85B0}" type="sibTrans" cxnId="{98D7E633-5309-410B-843E-6D391A2710A0}">
      <dgm:prSet/>
      <dgm:spPr/>
      <dgm:t>
        <a:bodyPr/>
        <a:lstStyle/>
        <a:p>
          <a:endParaRPr lang="en-US">
            <a:solidFill>
              <a:schemeClr val="tx1"/>
            </a:solidFill>
          </a:endParaRPr>
        </a:p>
      </dgm:t>
    </dgm:pt>
    <dgm:pt modelId="{EBCC53F0-5C70-4E9F-AC1C-6862EAAC88BD}" type="pres">
      <dgm:prSet presAssocID="{B233FC71-DC6E-4513-AB34-0A8D73061200}" presName="hierChild1" presStyleCnt="0">
        <dgm:presLayoutVars>
          <dgm:orgChart val="1"/>
          <dgm:chPref val="1"/>
          <dgm:dir/>
          <dgm:animOne val="branch"/>
          <dgm:animLvl val="lvl"/>
          <dgm:resizeHandles/>
        </dgm:presLayoutVars>
      </dgm:prSet>
      <dgm:spPr/>
      <dgm:t>
        <a:bodyPr/>
        <a:lstStyle/>
        <a:p>
          <a:endParaRPr lang="en-US"/>
        </a:p>
      </dgm:t>
    </dgm:pt>
    <dgm:pt modelId="{78B77473-E013-467A-973C-C1B52035D8D0}" type="pres">
      <dgm:prSet presAssocID="{5533DFDA-733C-405C-8CAF-5D2571511436}" presName="hierRoot1" presStyleCnt="0">
        <dgm:presLayoutVars>
          <dgm:hierBranch val="init"/>
        </dgm:presLayoutVars>
      </dgm:prSet>
      <dgm:spPr/>
      <dgm:t>
        <a:bodyPr/>
        <a:lstStyle/>
        <a:p>
          <a:endParaRPr lang="en-US"/>
        </a:p>
      </dgm:t>
    </dgm:pt>
    <dgm:pt modelId="{D292525F-B761-4F02-9D62-9DD80D583114}" type="pres">
      <dgm:prSet presAssocID="{5533DFDA-733C-405C-8CAF-5D2571511436}" presName="rootComposite1" presStyleCnt="0"/>
      <dgm:spPr/>
      <dgm:t>
        <a:bodyPr/>
        <a:lstStyle/>
        <a:p>
          <a:endParaRPr lang="en-US"/>
        </a:p>
      </dgm:t>
    </dgm:pt>
    <dgm:pt modelId="{9C5F6CDC-F50C-4D04-9FF6-41B88327A034}" type="pres">
      <dgm:prSet presAssocID="{5533DFDA-733C-405C-8CAF-5D2571511436}" presName="rootText1" presStyleLbl="node0" presStyleIdx="0" presStyleCnt="1">
        <dgm:presLayoutVars>
          <dgm:chPref val="3"/>
        </dgm:presLayoutVars>
      </dgm:prSet>
      <dgm:spPr/>
      <dgm:t>
        <a:bodyPr/>
        <a:lstStyle/>
        <a:p>
          <a:endParaRPr lang="en-US"/>
        </a:p>
      </dgm:t>
    </dgm:pt>
    <dgm:pt modelId="{97013279-AC6C-4B5A-A54D-AF9065B7B5A2}" type="pres">
      <dgm:prSet presAssocID="{5533DFDA-733C-405C-8CAF-5D2571511436}" presName="rootConnector1" presStyleLbl="node1" presStyleIdx="0" presStyleCnt="0"/>
      <dgm:spPr/>
      <dgm:t>
        <a:bodyPr/>
        <a:lstStyle/>
        <a:p>
          <a:endParaRPr lang="en-US"/>
        </a:p>
      </dgm:t>
    </dgm:pt>
    <dgm:pt modelId="{FF96DEDB-AB65-4FE5-90EB-2F271230E597}" type="pres">
      <dgm:prSet presAssocID="{5533DFDA-733C-405C-8CAF-5D2571511436}" presName="hierChild2" presStyleCnt="0"/>
      <dgm:spPr/>
      <dgm:t>
        <a:bodyPr/>
        <a:lstStyle/>
        <a:p>
          <a:endParaRPr lang="en-US"/>
        </a:p>
      </dgm:t>
    </dgm:pt>
    <dgm:pt modelId="{CAE85CF7-98ED-49DB-80C5-D97F9D45FA4E}" type="pres">
      <dgm:prSet presAssocID="{DD9C2A1D-FB00-47E7-849C-F1EC045E4E41}" presName="Name37" presStyleLbl="parChTrans1D2" presStyleIdx="0" presStyleCnt="7"/>
      <dgm:spPr/>
      <dgm:t>
        <a:bodyPr/>
        <a:lstStyle/>
        <a:p>
          <a:endParaRPr lang="en-US"/>
        </a:p>
      </dgm:t>
    </dgm:pt>
    <dgm:pt modelId="{DAAAD077-7F20-4B30-9F53-97E5F5F13C91}" type="pres">
      <dgm:prSet presAssocID="{DC32D568-D553-4B94-88F4-927C1C285F9B}" presName="hierRoot2" presStyleCnt="0">
        <dgm:presLayoutVars>
          <dgm:hierBranch val="init"/>
        </dgm:presLayoutVars>
      </dgm:prSet>
      <dgm:spPr/>
      <dgm:t>
        <a:bodyPr/>
        <a:lstStyle/>
        <a:p>
          <a:endParaRPr lang="en-US"/>
        </a:p>
      </dgm:t>
    </dgm:pt>
    <dgm:pt modelId="{31008E03-2313-44D9-91F3-64EF60BA6654}" type="pres">
      <dgm:prSet presAssocID="{DC32D568-D553-4B94-88F4-927C1C285F9B}" presName="rootComposite" presStyleCnt="0"/>
      <dgm:spPr/>
      <dgm:t>
        <a:bodyPr/>
        <a:lstStyle/>
        <a:p>
          <a:endParaRPr lang="en-US"/>
        </a:p>
      </dgm:t>
    </dgm:pt>
    <dgm:pt modelId="{F1F041BE-410C-48E9-850C-699DC58B9146}" type="pres">
      <dgm:prSet presAssocID="{DC32D568-D553-4B94-88F4-927C1C285F9B}" presName="rootText" presStyleLbl="node2" presStyleIdx="0" presStyleCnt="7">
        <dgm:presLayoutVars>
          <dgm:chPref val="3"/>
        </dgm:presLayoutVars>
      </dgm:prSet>
      <dgm:spPr/>
      <dgm:t>
        <a:bodyPr/>
        <a:lstStyle/>
        <a:p>
          <a:endParaRPr lang="en-US"/>
        </a:p>
      </dgm:t>
    </dgm:pt>
    <dgm:pt modelId="{83766453-B0F1-4A71-8817-75F53E69AF07}" type="pres">
      <dgm:prSet presAssocID="{DC32D568-D553-4B94-88F4-927C1C285F9B}" presName="rootConnector" presStyleLbl="node2" presStyleIdx="0" presStyleCnt="7"/>
      <dgm:spPr/>
      <dgm:t>
        <a:bodyPr/>
        <a:lstStyle/>
        <a:p>
          <a:endParaRPr lang="en-US"/>
        </a:p>
      </dgm:t>
    </dgm:pt>
    <dgm:pt modelId="{E2CAA9B1-CC0B-4349-B822-A0F8D0CD8E28}" type="pres">
      <dgm:prSet presAssocID="{DC32D568-D553-4B94-88F4-927C1C285F9B}" presName="hierChild4" presStyleCnt="0"/>
      <dgm:spPr/>
      <dgm:t>
        <a:bodyPr/>
        <a:lstStyle/>
        <a:p>
          <a:endParaRPr lang="en-US"/>
        </a:p>
      </dgm:t>
    </dgm:pt>
    <dgm:pt modelId="{530EA6F1-C677-45B0-8ECB-4EF9349328C0}" type="pres">
      <dgm:prSet presAssocID="{DC32D568-D553-4B94-88F4-927C1C285F9B}" presName="hierChild5" presStyleCnt="0"/>
      <dgm:spPr/>
      <dgm:t>
        <a:bodyPr/>
        <a:lstStyle/>
        <a:p>
          <a:endParaRPr lang="en-US"/>
        </a:p>
      </dgm:t>
    </dgm:pt>
    <dgm:pt modelId="{0D58B50C-F11D-48FE-99F2-93A56B332576}" type="pres">
      <dgm:prSet presAssocID="{87D3B0C1-9545-4800-9A92-0FC2875A7F97}" presName="Name37" presStyleLbl="parChTrans1D2" presStyleIdx="1" presStyleCnt="7"/>
      <dgm:spPr/>
      <dgm:t>
        <a:bodyPr/>
        <a:lstStyle/>
        <a:p>
          <a:endParaRPr lang="en-US"/>
        </a:p>
      </dgm:t>
    </dgm:pt>
    <dgm:pt modelId="{B960C395-9D68-418B-A590-F898709E068F}" type="pres">
      <dgm:prSet presAssocID="{D1F968AB-D287-4903-99E8-56AB3B8AEB19}" presName="hierRoot2" presStyleCnt="0">
        <dgm:presLayoutVars>
          <dgm:hierBranch val="init"/>
        </dgm:presLayoutVars>
      </dgm:prSet>
      <dgm:spPr/>
      <dgm:t>
        <a:bodyPr/>
        <a:lstStyle/>
        <a:p>
          <a:endParaRPr lang="en-US"/>
        </a:p>
      </dgm:t>
    </dgm:pt>
    <dgm:pt modelId="{A64D477F-3131-4B18-8467-C0C40F018892}" type="pres">
      <dgm:prSet presAssocID="{D1F968AB-D287-4903-99E8-56AB3B8AEB19}" presName="rootComposite" presStyleCnt="0"/>
      <dgm:spPr/>
      <dgm:t>
        <a:bodyPr/>
        <a:lstStyle/>
        <a:p>
          <a:endParaRPr lang="en-US"/>
        </a:p>
      </dgm:t>
    </dgm:pt>
    <dgm:pt modelId="{21A5E919-CE88-4AE5-9EC6-83D2F8A54248}" type="pres">
      <dgm:prSet presAssocID="{D1F968AB-D287-4903-99E8-56AB3B8AEB19}" presName="rootText" presStyleLbl="node2" presStyleIdx="1" presStyleCnt="7">
        <dgm:presLayoutVars>
          <dgm:chPref val="3"/>
        </dgm:presLayoutVars>
      </dgm:prSet>
      <dgm:spPr/>
      <dgm:t>
        <a:bodyPr/>
        <a:lstStyle/>
        <a:p>
          <a:endParaRPr lang="en-US"/>
        </a:p>
      </dgm:t>
    </dgm:pt>
    <dgm:pt modelId="{3B28BE46-C66D-43BE-8A97-88C588060088}" type="pres">
      <dgm:prSet presAssocID="{D1F968AB-D287-4903-99E8-56AB3B8AEB19}" presName="rootConnector" presStyleLbl="node2" presStyleIdx="1" presStyleCnt="7"/>
      <dgm:spPr/>
      <dgm:t>
        <a:bodyPr/>
        <a:lstStyle/>
        <a:p>
          <a:endParaRPr lang="en-US"/>
        </a:p>
      </dgm:t>
    </dgm:pt>
    <dgm:pt modelId="{3A3B440B-7203-424E-937C-4BF2CB035B96}" type="pres">
      <dgm:prSet presAssocID="{D1F968AB-D287-4903-99E8-56AB3B8AEB19}" presName="hierChild4" presStyleCnt="0"/>
      <dgm:spPr/>
      <dgm:t>
        <a:bodyPr/>
        <a:lstStyle/>
        <a:p>
          <a:endParaRPr lang="en-US"/>
        </a:p>
      </dgm:t>
    </dgm:pt>
    <dgm:pt modelId="{BE4CF0C6-2E63-40CC-AAC4-2897889EEA91}" type="pres">
      <dgm:prSet presAssocID="{D1F968AB-D287-4903-99E8-56AB3B8AEB19}" presName="hierChild5" presStyleCnt="0"/>
      <dgm:spPr/>
      <dgm:t>
        <a:bodyPr/>
        <a:lstStyle/>
        <a:p>
          <a:endParaRPr lang="en-US"/>
        </a:p>
      </dgm:t>
    </dgm:pt>
    <dgm:pt modelId="{635FE722-2571-46DB-BA03-3111E0E4279D}" type="pres">
      <dgm:prSet presAssocID="{F3B01904-20D4-4AF2-87A0-ED213466EFD3}" presName="Name37" presStyleLbl="parChTrans1D2" presStyleIdx="2" presStyleCnt="7"/>
      <dgm:spPr/>
      <dgm:t>
        <a:bodyPr/>
        <a:lstStyle/>
        <a:p>
          <a:endParaRPr lang="en-US"/>
        </a:p>
      </dgm:t>
    </dgm:pt>
    <dgm:pt modelId="{618F174B-B025-406C-A8D7-1A986947F5F3}" type="pres">
      <dgm:prSet presAssocID="{E6091C28-D576-4D6E-9051-9281B0BB3C1F}" presName="hierRoot2" presStyleCnt="0">
        <dgm:presLayoutVars>
          <dgm:hierBranch val="init"/>
        </dgm:presLayoutVars>
      </dgm:prSet>
      <dgm:spPr/>
      <dgm:t>
        <a:bodyPr/>
        <a:lstStyle/>
        <a:p>
          <a:endParaRPr lang="en-US"/>
        </a:p>
      </dgm:t>
    </dgm:pt>
    <dgm:pt modelId="{CDB88DB9-52D5-4AC7-B19E-0601466FFD82}" type="pres">
      <dgm:prSet presAssocID="{E6091C28-D576-4D6E-9051-9281B0BB3C1F}" presName="rootComposite" presStyleCnt="0"/>
      <dgm:spPr/>
      <dgm:t>
        <a:bodyPr/>
        <a:lstStyle/>
        <a:p>
          <a:endParaRPr lang="en-US"/>
        </a:p>
      </dgm:t>
    </dgm:pt>
    <dgm:pt modelId="{74F4056E-D7B1-4D6F-8DDA-9F906A90EB2E}" type="pres">
      <dgm:prSet presAssocID="{E6091C28-D576-4D6E-9051-9281B0BB3C1F}" presName="rootText" presStyleLbl="node2" presStyleIdx="2" presStyleCnt="7">
        <dgm:presLayoutVars>
          <dgm:chPref val="3"/>
        </dgm:presLayoutVars>
      </dgm:prSet>
      <dgm:spPr/>
      <dgm:t>
        <a:bodyPr/>
        <a:lstStyle/>
        <a:p>
          <a:endParaRPr lang="en-US"/>
        </a:p>
      </dgm:t>
    </dgm:pt>
    <dgm:pt modelId="{EAD315A2-48C8-48C8-A206-FC04C8D5B6A7}" type="pres">
      <dgm:prSet presAssocID="{E6091C28-D576-4D6E-9051-9281B0BB3C1F}" presName="rootConnector" presStyleLbl="node2" presStyleIdx="2" presStyleCnt="7"/>
      <dgm:spPr/>
      <dgm:t>
        <a:bodyPr/>
        <a:lstStyle/>
        <a:p>
          <a:endParaRPr lang="en-US"/>
        </a:p>
      </dgm:t>
    </dgm:pt>
    <dgm:pt modelId="{1487C61D-1E51-46AF-8BF1-AE4C78E5D537}" type="pres">
      <dgm:prSet presAssocID="{E6091C28-D576-4D6E-9051-9281B0BB3C1F}" presName="hierChild4" presStyleCnt="0"/>
      <dgm:spPr/>
      <dgm:t>
        <a:bodyPr/>
        <a:lstStyle/>
        <a:p>
          <a:endParaRPr lang="en-US"/>
        </a:p>
      </dgm:t>
    </dgm:pt>
    <dgm:pt modelId="{5114444D-2DBF-4F73-82F6-2B6C12DB2FA0}" type="pres">
      <dgm:prSet presAssocID="{E6091C28-D576-4D6E-9051-9281B0BB3C1F}" presName="hierChild5" presStyleCnt="0"/>
      <dgm:spPr/>
      <dgm:t>
        <a:bodyPr/>
        <a:lstStyle/>
        <a:p>
          <a:endParaRPr lang="en-US"/>
        </a:p>
      </dgm:t>
    </dgm:pt>
    <dgm:pt modelId="{C5466F28-2B4A-4A44-81C9-3DB1B52DED46}" type="pres">
      <dgm:prSet presAssocID="{BEBB0C0B-80FF-48E7-B131-E113A3A5BF0D}" presName="Name37" presStyleLbl="parChTrans1D2" presStyleIdx="3" presStyleCnt="7"/>
      <dgm:spPr/>
      <dgm:t>
        <a:bodyPr/>
        <a:lstStyle/>
        <a:p>
          <a:endParaRPr lang="en-US"/>
        </a:p>
      </dgm:t>
    </dgm:pt>
    <dgm:pt modelId="{282CE48A-01DB-49D0-9247-0D86F78E4AF3}" type="pres">
      <dgm:prSet presAssocID="{4987869B-BBFC-4D64-99D5-FE95B58757A6}" presName="hierRoot2" presStyleCnt="0">
        <dgm:presLayoutVars>
          <dgm:hierBranch val="init"/>
        </dgm:presLayoutVars>
      </dgm:prSet>
      <dgm:spPr/>
      <dgm:t>
        <a:bodyPr/>
        <a:lstStyle/>
        <a:p>
          <a:endParaRPr lang="en-US"/>
        </a:p>
      </dgm:t>
    </dgm:pt>
    <dgm:pt modelId="{9F6E96F7-C62E-477B-AF71-7E486EFFB0EB}" type="pres">
      <dgm:prSet presAssocID="{4987869B-BBFC-4D64-99D5-FE95B58757A6}" presName="rootComposite" presStyleCnt="0"/>
      <dgm:spPr/>
      <dgm:t>
        <a:bodyPr/>
        <a:lstStyle/>
        <a:p>
          <a:endParaRPr lang="en-US"/>
        </a:p>
      </dgm:t>
    </dgm:pt>
    <dgm:pt modelId="{AB92A47D-3C96-4DA7-B5CF-9293CAB8ACC7}" type="pres">
      <dgm:prSet presAssocID="{4987869B-BBFC-4D64-99D5-FE95B58757A6}" presName="rootText" presStyleLbl="node2" presStyleIdx="3" presStyleCnt="7">
        <dgm:presLayoutVars>
          <dgm:chPref val="3"/>
        </dgm:presLayoutVars>
      </dgm:prSet>
      <dgm:spPr/>
      <dgm:t>
        <a:bodyPr/>
        <a:lstStyle/>
        <a:p>
          <a:endParaRPr lang="en-US"/>
        </a:p>
      </dgm:t>
    </dgm:pt>
    <dgm:pt modelId="{52CF26AD-6D49-4465-A88F-53797E001D2E}" type="pres">
      <dgm:prSet presAssocID="{4987869B-BBFC-4D64-99D5-FE95B58757A6}" presName="rootConnector" presStyleLbl="node2" presStyleIdx="3" presStyleCnt="7"/>
      <dgm:spPr/>
      <dgm:t>
        <a:bodyPr/>
        <a:lstStyle/>
        <a:p>
          <a:endParaRPr lang="en-US"/>
        </a:p>
      </dgm:t>
    </dgm:pt>
    <dgm:pt modelId="{D877C8B6-CF07-49DB-A3A7-5FA6A944B0F9}" type="pres">
      <dgm:prSet presAssocID="{4987869B-BBFC-4D64-99D5-FE95B58757A6}" presName="hierChild4" presStyleCnt="0"/>
      <dgm:spPr/>
      <dgm:t>
        <a:bodyPr/>
        <a:lstStyle/>
        <a:p>
          <a:endParaRPr lang="en-US"/>
        </a:p>
      </dgm:t>
    </dgm:pt>
    <dgm:pt modelId="{0E2DFE42-C7F5-42C7-9CF2-9610A7224889}" type="pres">
      <dgm:prSet presAssocID="{4987869B-BBFC-4D64-99D5-FE95B58757A6}" presName="hierChild5" presStyleCnt="0"/>
      <dgm:spPr/>
      <dgm:t>
        <a:bodyPr/>
        <a:lstStyle/>
        <a:p>
          <a:endParaRPr lang="en-US"/>
        </a:p>
      </dgm:t>
    </dgm:pt>
    <dgm:pt modelId="{2A57934D-719C-480C-A834-423A7100E866}" type="pres">
      <dgm:prSet presAssocID="{F98764F6-0333-4B4B-8718-853EE9264E73}" presName="Name37" presStyleLbl="parChTrans1D2" presStyleIdx="4" presStyleCnt="7"/>
      <dgm:spPr/>
      <dgm:t>
        <a:bodyPr/>
        <a:lstStyle/>
        <a:p>
          <a:endParaRPr lang="en-US"/>
        </a:p>
      </dgm:t>
    </dgm:pt>
    <dgm:pt modelId="{D2A44293-A91B-4611-ABA1-DF77E09D4498}" type="pres">
      <dgm:prSet presAssocID="{5C463399-906D-43BB-AFCB-CE5388429F06}" presName="hierRoot2" presStyleCnt="0">
        <dgm:presLayoutVars>
          <dgm:hierBranch val="init"/>
        </dgm:presLayoutVars>
      </dgm:prSet>
      <dgm:spPr/>
      <dgm:t>
        <a:bodyPr/>
        <a:lstStyle/>
        <a:p>
          <a:endParaRPr lang="en-US"/>
        </a:p>
      </dgm:t>
    </dgm:pt>
    <dgm:pt modelId="{6D5D51B8-D9A8-466A-AD45-AB8B966C1A14}" type="pres">
      <dgm:prSet presAssocID="{5C463399-906D-43BB-AFCB-CE5388429F06}" presName="rootComposite" presStyleCnt="0"/>
      <dgm:spPr/>
      <dgm:t>
        <a:bodyPr/>
        <a:lstStyle/>
        <a:p>
          <a:endParaRPr lang="en-US"/>
        </a:p>
      </dgm:t>
    </dgm:pt>
    <dgm:pt modelId="{3C207DBB-5BF6-4A4F-BB34-7894C8C92D17}" type="pres">
      <dgm:prSet presAssocID="{5C463399-906D-43BB-AFCB-CE5388429F06}" presName="rootText" presStyleLbl="node2" presStyleIdx="4" presStyleCnt="7">
        <dgm:presLayoutVars>
          <dgm:chPref val="3"/>
        </dgm:presLayoutVars>
      </dgm:prSet>
      <dgm:spPr/>
      <dgm:t>
        <a:bodyPr/>
        <a:lstStyle/>
        <a:p>
          <a:endParaRPr lang="en-US"/>
        </a:p>
      </dgm:t>
    </dgm:pt>
    <dgm:pt modelId="{DD40BA4C-104F-4893-8489-0334A218F548}" type="pres">
      <dgm:prSet presAssocID="{5C463399-906D-43BB-AFCB-CE5388429F06}" presName="rootConnector" presStyleLbl="node2" presStyleIdx="4" presStyleCnt="7"/>
      <dgm:spPr/>
      <dgm:t>
        <a:bodyPr/>
        <a:lstStyle/>
        <a:p>
          <a:endParaRPr lang="en-US"/>
        </a:p>
      </dgm:t>
    </dgm:pt>
    <dgm:pt modelId="{44D7CC35-B834-4AA9-AF2B-F1CFEED2651D}" type="pres">
      <dgm:prSet presAssocID="{5C463399-906D-43BB-AFCB-CE5388429F06}" presName="hierChild4" presStyleCnt="0"/>
      <dgm:spPr/>
      <dgm:t>
        <a:bodyPr/>
        <a:lstStyle/>
        <a:p>
          <a:endParaRPr lang="en-US"/>
        </a:p>
      </dgm:t>
    </dgm:pt>
    <dgm:pt modelId="{ED7DF785-72E7-4AE9-9830-BD69D11EFA74}" type="pres">
      <dgm:prSet presAssocID="{5C463399-906D-43BB-AFCB-CE5388429F06}" presName="hierChild5" presStyleCnt="0"/>
      <dgm:spPr/>
      <dgm:t>
        <a:bodyPr/>
        <a:lstStyle/>
        <a:p>
          <a:endParaRPr lang="en-US"/>
        </a:p>
      </dgm:t>
    </dgm:pt>
    <dgm:pt modelId="{8A2260B9-5853-4AD1-85A9-E7F9B39FA3E4}" type="pres">
      <dgm:prSet presAssocID="{C9F4AE6C-A15E-4050-96E6-F724BE0B937D}" presName="Name37" presStyleLbl="parChTrans1D2" presStyleIdx="5" presStyleCnt="7"/>
      <dgm:spPr/>
      <dgm:t>
        <a:bodyPr/>
        <a:lstStyle/>
        <a:p>
          <a:endParaRPr lang="en-US"/>
        </a:p>
      </dgm:t>
    </dgm:pt>
    <dgm:pt modelId="{12CB00C7-0D61-41BE-9285-5206C81AA30F}" type="pres">
      <dgm:prSet presAssocID="{286AC58B-39AD-4E35-BE02-3027091BB878}" presName="hierRoot2" presStyleCnt="0">
        <dgm:presLayoutVars>
          <dgm:hierBranch val="init"/>
        </dgm:presLayoutVars>
      </dgm:prSet>
      <dgm:spPr/>
      <dgm:t>
        <a:bodyPr/>
        <a:lstStyle/>
        <a:p>
          <a:endParaRPr lang="en-US"/>
        </a:p>
      </dgm:t>
    </dgm:pt>
    <dgm:pt modelId="{8F211E8F-0F77-48DA-8B43-D99EF73ED2A5}" type="pres">
      <dgm:prSet presAssocID="{286AC58B-39AD-4E35-BE02-3027091BB878}" presName="rootComposite" presStyleCnt="0"/>
      <dgm:spPr/>
      <dgm:t>
        <a:bodyPr/>
        <a:lstStyle/>
        <a:p>
          <a:endParaRPr lang="en-US"/>
        </a:p>
      </dgm:t>
    </dgm:pt>
    <dgm:pt modelId="{83C46E52-92CD-47D2-BF30-F3C6925A1EF5}" type="pres">
      <dgm:prSet presAssocID="{286AC58B-39AD-4E35-BE02-3027091BB878}" presName="rootText" presStyleLbl="node2" presStyleIdx="5" presStyleCnt="7">
        <dgm:presLayoutVars>
          <dgm:chPref val="3"/>
        </dgm:presLayoutVars>
      </dgm:prSet>
      <dgm:spPr/>
      <dgm:t>
        <a:bodyPr/>
        <a:lstStyle/>
        <a:p>
          <a:endParaRPr lang="en-US"/>
        </a:p>
      </dgm:t>
    </dgm:pt>
    <dgm:pt modelId="{CFD1F3CE-1F9E-43F1-A831-1214DA80532C}" type="pres">
      <dgm:prSet presAssocID="{286AC58B-39AD-4E35-BE02-3027091BB878}" presName="rootConnector" presStyleLbl="node2" presStyleIdx="5" presStyleCnt="7"/>
      <dgm:spPr/>
      <dgm:t>
        <a:bodyPr/>
        <a:lstStyle/>
        <a:p>
          <a:endParaRPr lang="en-US"/>
        </a:p>
      </dgm:t>
    </dgm:pt>
    <dgm:pt modelId="{5D31A9E6-F776-4B4A-9FF0-432B37F3378A}" type="pres">
      <dgm:prSet presAssocID="{286AC58B-39AD-4E35-BE02-3027091BB878}" presName="hierChild4" presStyleCnt="0"/>
      <dgm:spPr/>
      <dgm:t>
        <a:bodyPr/>
        <a:lstStyle/>
        <a:p>
          <a:endParaRPr lang="en-US"/>
        </a:p>
      </dgm:t>
    </dgm:pt>
    <dgm:pt modelId="{0581BA5D-3F30-4F32-980C-9C5870AAF53F}" type="pres">
      <dgm:prSet presAssocID="{286AC58B-39AD-4E35-BE02-3027091BB878}" presName="hierChild5" presStyleCnt="0"/>
      <dgm:spPr/>
      <dgm:t>
        <a:bodyPr/>
        <a:lstStyle/>
        <a:p>
          <a:endParaRPr lang="en-US"/>
        </a:p>
      </dgm:t>
    </dgm:pt>
    <dgm:pt modelId="{F00366A0-A6A8-441B-964F-83644C2E8F0D}" type="pres">
      <dgm:prSet presAssocID="{F1B8536B-5999-4A82-A6B8-8FF78ECC48CD}" presName="Name37" presStyleLbl="parChTrans1D2" presStyleIdx="6" presStyleCnt="7"/>
      <dgm:spPr/>
      <dgm:t>
        <a:bodyPr/>
        <a:lstStyle/>
        <a:p>
          <a:endParaRPr lang="en-US"/>
        </a:p>
      </dgm:t>
    </dgm:pt>
    <dgm:pt modelId="{E4B77982-8CD3-49C6-83F3-4C6B94C8F45B}" type="pres">
      <dgm:prSet presAssocID="{73225080-1CED-4498-B7A5-C4405EE494A3}" presName="hierRoot2" presStyleCnt="0">
        <dgm:presLayoutVars>
          <dgm:hierBranch val="init"/>
        </dgm:presLayoutVars>
      </dgm:prSet>
      <dgm:spPr/>
      <dgm:t>
        <a:bodyPr/>
        <a:lstStyle/>
        <a:p>
          <a:endParaRPr lang="en-US"/>
        </a:p>
      </dgm:t>
    </dgm:pt>
    <dgm:pt modelId="{859163E1-86B2-4987-BC60-B1C5ABFA5E92}" type="pres">
      <dgm:prSet presAssocID="{73225080-1CED-4498-B7A5-C4405EE494A3}" presName="rootComposite" presStyleCnt="0"/>
      <dgm:spPr/>
      <dgm:t>
        <a:bodyPr/>
        <a:lstStyle/>
        <a:p>
          <a:endParaRPr lang="en-US"/>
        </a:p>
      </dgm:t>
    </dgm:pt>
    <dgm:pt modelId="{BD346CE0-7144-4136-B857-EF3078B52A5B}" type="pres">
      <dgm:prSet presAssocID="{73225080-1CED-4498-B7A5-C4405EE494A3}" presName="rootText" presStyleLbl="node2" presStyleIdx="6" presStyleCnt="7">
        <dgm:presLayoutVars>
          <dgm:chPref val="3"/>
        </dgm:presLayoutVars>
      </dgm:prSet>
      <dgm:spPr/>
      <dgm:t>
        <a:bodyPr/>
        <a:lstStyle/>
        <a:p>
          <a:endParaRPr lang="en-US"/>
        </a:p>
      </dgm:t>
    </dgm:pt>
    <dgm:pt modelId="{B3133C56-9B6B-4197-9F63-BE71ABFFF1B3}" type="pres">
      <dgm:prSet presAssocID="{73225080-1CED-4498-B7A5-C4405EE494A3}" presName="rootConnector" presStyleLbl="node2" presStyleIdx="6" presStyleCnt="7"/>
      <dgm:spPr/>
      <dgm:t>
        <a:bodyPr/>
        <a:lstStyle/>
        <a:p>
          <a:endParaRPr lang="en-US"/>
        </a:p>
      </dgm:t>
    </dgm:pt>
    <dgm:pt modelId="{A87688BA-4011-4C92-AED1-7A5F50D3FB50}" type="pres">
      <dgm:prSet presAssocID="{73225080-1CED-4498-B7A5-C4405EE494A3}" presName="hierChild4" presStyleCnt="0"/>
      <dgm:spPr/>
      <dgm:t>
        <a:bodyPr/>
        <a:lstStyle/>
        <a:p>
          <a:endParaRPr lang="en-US"/>
        </a:p>
      </dgm:t>
    </dgm:pt>
    <dgm:pt modelId="{03499584-C756-48D5-BAA9-D83AE3C689BC}" type="pres">
      <dgm:prSet presAssocID="{73225080-1CED-4498-B7A5-C4405EE494A3}" presName="hierChild5" presStyleCnt="0"/>
      <dgm:spPr/>
      <dgm:t>
        <a:bodyPr/>
        <a:lstStyle/>
        <a:p>
          <a:endParaRPr lang="en-US"/>
        </a:p>
      </dgm:t>
    </dgm:pt>
    <dgm:pt modelId="{E1C74002-C53D-45DA-AAC0-303A6BBD7122}" type="pres">
      <dgm:prSet presAssocID="{5533DFDA-733C-405C-8CAF-5D2571511436}" presName="hierChild3" presStyleCnt="0"/>
      <dgm:spPr/>
      <dgm:t>
        <a:bodyPr/>
        <a:lstStyle/>
        <a:p>
          <a:endParaRPr lang="en-US"/>
        </a:p>
      </dgm:t>
    </dgm:pt>
  </dgm:ptLst>
  <dgm:cxnLst>
    <dgm:cxn modelId="{9EF3ED61-999C-45CA-9EA8-827CAC54CEB8}" type="presOf" srcId="{E6091C28-D576-4D6E-9051-9281B0BB3C1F}" destId="{EAD315A2-48C8-48C8-A206-FC04C8D5B6A7}" srcOrd="1" destOrd="0" presId="urn:microsoft.com/office/officeart/2005/8/layout/orgChart1"/>
    <dgm:cxn modelId="{95064EEB-DA9A-4E0F-A8F7-6BB25B5D46C8}" type="presOf" srcId="{5533DFDA-733C-405C-8CAF-5D2571511436}" destId="{97013279-AC6C-4B5A-A54D-AF9065B7B5A2}" srcOrd="1" destOrd="0" presId="urn:microsoft.com/office/officeart/2005/8/layout/orgChart1"/>
    <dgm:cxn modelId="{BE60DB1D-E40E-4A95-8FDE-407A58FDC6BA}" type="presOf" srcId="{73225080-1CED-4498-B7A5-C4405EE494A3}" destId="{B3133C56-9B6B-4197-9F63-BE71ABFFF1B3}" srcOrd="1" destOrd="0" presId="urn:microsoft.com/office/officeart/2005/8/layout/orgChart1"/>
    <dgm:cxn modelId="{67EF0B19-8091-40FB-9C09-8525D5840AE8}" type="presOf" srcId="{5C463399-906D-43BB-AFCB-CE5388429F06}" destId="{3C207DBB-5BF6-4A4F-BB34-7894C8C92D17}" srcOrd="0" destOrd="0" presId="urn:microsoft.com/office/officeart/2005/8/layout/orgChart1"/>
    <dgm:cxn modelId="{BA06B9DB-3357-4864-8570-B605BA52AB8B}" type="presOf" srcId="{5C463399-906D-43BB-AFCB-CE5388429F06}" destId="{DD40BA4C-104F-4893-8489-0334A218F548}" srcOrd="1" destOrd="0" presId="urn:microsoft.com/office/officeart/2005/8/layout/orgChart1"/>
    <dgm:cxn modelId="{1AC92582-530E-459D-A194-4F0F0D64B744}" type="presOf" srcId="{B233FC71-DC6E-4513-AB34-0A8D73061200}" destId="{EBCC53F0-5C70-4E9F-AC1C-6862EAAC88BD}" srcOrd="0" destOrd="0" presId="urn:microsoft.com/office/officeart/2005/8/layout/orgChart1"/>
    <dgm:cxn modelId="{F6E208E2-F5A0-40BB-928F-F65DC975B31E}" type="presOf" srcId="{DC32D568-D553-4B94-88F4-927C1C285F9B}" destId="{83766453-B0F1-4A71-8817-75F53E69AF07}" srcOrd="1" destOrd="0" presId="urn:microsoft.com/office/officeart/2005/8/layout/orgChart1"/>
    <dgm:cxn modelId="{6A52B628-B5C9-4D3C-BBD4-100861D8978D}" type="presOf" srcId="{73225080-1CED-4498-B7A5-C4405EE494A3}" destId="{BD346CE0-7144-4136-B857-EF3078B52A5B}" srcOrd="0" destOrd="0" presId="urn:microsoft.com/office/officeart/2005/8/layout/orgChart1"/>
    <dgm:cxn modelId="{ADC9408D-1E0E-4BED-8B28-0B0B9CF0D2BB}" type="presOf" srcId="{F98764F6-0333-4B4B-8718-853EE9264E73}" destId="{2A57934D-719C-480C-A834-423A7100E866}" srcOrd="0" destOrd="0" presId="urn:microsoft.com/office/officeart/2005/8/layout/orgChart1"/>
    <dgm:cxn modelId="{C9DE5027-9B8F-4C57-AC38-811859EE9F96}" type="presOf" srcId="{DC32D568-D553-4B94-88F4-927C1C285F9B}" destId="{F1F041BE-410C-48E9-850C-699DC58B9146}" srcOrd="0" destOrd="0" presId="urn:microsoft.com/office/officeart/2005/8/layout/orgChart1"/>
    <dgm:cxn modelId="{4158F0B2-0D27-4A4E-BBFF-6F7AF8502FA4}" type="presOf" srcId="{5533DFDA-733C-405C-8CAF-5D2571511436}" destId="{9C5F6CDC-F50C-4D04-9FF6-41B88327A034}" srcOrd="0" destOrd="0" presId="urn:microsoft.com/office/officeart/2005/8/layout/orgChart1"/>
    <dgm:cxn modelId="{EAFF17F2-A535-4F97-8016-5905C23C7D31}" srcId="{5533DFDA-733C-405C-8CAF-5D2571511436}" destId="{5C463399-906D-43BB-AFCB-CE5388429F06}" srcOrd="4" destOrd="0" parTransId="{F98764F6-0333-4B4B-8718-853EE9264E73}" sibTransId="{B9FC5EF6-AE03-4777-9953-B09001E10EF1}"/>
    <dgm:cxn modelId="{8436BBA4-4F22-4A2E-8CD3-3928D91AB430}" type="presOf" srcId="{286AC58B-39AD-4E35-BE02-3027091BB878}" destId="{83C46E52-92CD-47D2-BF30-F3C6925A1EF5}" srcOrd="0" destOrd="0" presId="urn:microsoft.com/office/officeart/2005/8/layout/orgChart1"/>
    <dgm:cxn modelId="{390169FB-7E92-421C-AE61-E74526713966}" type="presOf" srcId="{C9F4AE6C-A15E-4050-96E6-F724BE0B937D}" destId="{8A2260B9-5853-4AD1-85A9-E7F9B39FA3E4}" srcOrd="0" destOrd="0" presId="urn:microsoft.com/office/officeart/2005/8/layout/orgChart1"/>
    <dgm:cxn modelId="{D0DC21E3-8F44-472F-9A32-3093132CDE55}" type="presOf" srcId="{4987869B-BBFC-4D64-99D5-FE95B58757A6}" destId="{52CF26AD-6D49-4465-A88F-53797E001D2E}" srcOrd="1" destOrd="0" presId="urn:microsoft.com/office/officeart/2005/8/layout/orgChart1"/>
    <dgm:cxn modelId="{83291CC3-12B5-4048-9A67-67EEAB65BE8B}" type="presOf" srcId="{87D3B0C1-9545-4800-9A92-0FC2875A7F97}" destId="{0D58B50C-F11D-48FE-99F2-93A56B332576}" srcOrd="0" destOrd="0" presId="urn:microsoft.com/office/officeart/2005/8/layout/orgChart1"/>
    <dgm:cxn modelId="{DFC54FE9-03C7-413A-8CFB-EB94E7F20F0B}" srcId="{5533DFDA-733C-405C-8CAF-5D2571511436}" destId="{286AC58B-39AD-4E35-BE02-3027091BB878}" srcOrd="5" destOrd="0" parTransId="{C9F4AE6C-A15E-4050-96E6-F724BE0B937D}" sibTransId="{6F62E5A1-ADCF-45C6-B493-25E247973D5D}"/>
    <dgm:cxn modelId="{954ABDEC-7F74-453B-97FF-46ABA71B74FD}" type="presOf" srcId="{F1B8536B-5999-4A82-A6B8-8FF78ECC48CD}" destId="{F00366A0-A6A8-441B-964F-83644C2E8F0D}" srcOrd="0" destOrd="0" presId="urn:microsoft.com/office/officeart/2005/8/layout/orgChart1"/>
    <dgm:cxn modelId="{68CF6D38-880F-440E-95AA-198E6AB83FCF}" srcId="{5533DFDA-733C-405C-8CAF-5D2571511436}" destId="{D1F968AB-D287-4903-99E8-56AB3B8AEB19}" srcOrd="1" destOrd="0" parTransId="{87D3B0C1-9545-4800-9A92-0FC2875A7F97}" sibTransId="{A0AD2DEE-08EF-42CA-B5E6-D4D2DB9DFA28}"/>
    <dgm:cxn modelId="{02CF744E-63EA-4545-A452-38E18D3CB0D8}" type="presOf" srcId="{4987869B-BBFC-4D64-99D5-FE95B58757A6}" destId="{AB92A47D-3C96-4DA7-B5CF-9293CAB8ACC7}" srcOrd="0" destOrd="0" presId="urn:microsoft.com/office/officeart/2005/8/layout/orgChart1"/>
    <dgm:cxn modelId="{E97F1E95-B8E8-4872-A78D-B264BF43CC42}" type="presOf" srcId="{286AC58B-39AD-4E35-BE02-3027091BB878}" destId="{CFD1F3CE-1F9E-43F1-A831-1214DA80532C}" srcOrd="1" destOrd="0" presId="urn:microsoft.com/office/officeart/2005/8/layout/orgChart1"/>
    <dgm:cxn modelId="{EA6772B4-B394-4B2E-9427-71198110480B}" srcId="{B233FC71-DC6E-4513-AB34-0A8D73061200}" destId="{5533DFDA-733C-405C-8CAF-5D2571511436}" srcOrd="0" destOrd="0" parTransId="{702B8F25-8C85-47F5-8B56-99B201131ACF}" sibTransId="{E774FA9A-84F9-4EE9-A407-B5F9469E3735}"/>
    <dgm:cxn modelId="{98D7E633-5309-410B-843E-6D391A2710A0}" srcId="{5533DFDA-733C-405C-8CAF-5D2571511436}" destId="{73225080-1CED-4498-B7A5-C4405EE494A3}" srcOrd="6" destOrd="0" parTransId="{F1B8536B-5999-4A82-A6B8-8FF78ECC48CD}" sibTransId="{7728E17A-AA8F-40C9-914C-969B55BC85B0}"/>
    <dgm:cxn modelId="{AB6FC365-EC2A-4390-8DD4-F9F16009DD6D}" srcId="{5533DFDA-733C-405C-8CAF-5D2571511436}" destId="{4987869B-BBFC-4D64-99D5-FE95B58757A6}" srcOrd="3" destOrd="0" parTransId="{BEBB0C0B-80FF-48E7-B131-E113A3A5BF0D}" sibTransId="{53DF7775-D249-41FF-A935-08FBD1DD6AEB}"/>
    <dgm:cxn modelId="{4F756699-4488-4DE6-84C8-CBE60C66FF0B}" type="presOf" srcId="{D1F968AB-D287-4903-99E8-56AB3B8AEB19}" destId="{21A5E919-CE88-4AE5-9EC6-83D2F8A54248}" srcOrd="0" destOrd="0" presId="urn:microsoft.com/office/officeart/2005/8/layout/orgChart1"/>
    <dgm:cxn modelId="{4B45D41B-76BD-4B91-8715-43C62A912BA8}" srcId="{5533DFDA-733C-405C-8CAF-5D2571511436}" destId="{E6091C28-D576-4D6E-9051-9281B0BB3C1F}" srcOrd="2" destOrd="0" parTransId="{F3B01904-20D4-4AF2-87A0-ED213466EFD3}" sibTransId="{C92F94FF-AD97-4EA3-A6D2-28EC15DBB63E}"/>
    <dgm:cxn modelId="{3CC5E17A-88DB-49DC-BC0C-59494894718B}" type="presOf" srcId="{E6091C28-D576-4D6E-9051-9281B0BB3C1F}" destId="{74F4056E-D7B1-4D6F-8DDA-9F906A90EB2E}" srcOrd="0" destOrd="0" presId="urn:microsoft.com/office/officeart/2005/8/layout/orgChart1"/>
    <dgm:cxn modelId="{03CB3FF4-8822-42D9-B175-C6269455FAB7}" type="presOf" srcId="{F3B01904-20D4-4AF2-87A0-ED213466EFD3}" destId="{635FE722-2571-46DB-BA03-3111E0E4279D}" srcOrd="0" destOrd="0" presId="urn:microsoft.com/office/officeart/2005/8/layout/orgChart1"/>
    <dgm:cxn modelId="{EEB71C0C-5C55-454D-835D-B4EF01EAA654}" type="presOf" srcId="{BEBB0C0B-80FF-48E7-B131-E113A3A5BF0D}" destId="{C5466F28-2B4A-4A44-81C9-3DB1B52DED46}" srcOrd="0" destOrd="0" presId="urn:microsoft.com/office/officeart/2005/8/layout/orgChart1"/>
    <dgm:cxn modelId="{AA85A682-CEB0-4CD8-9339-0F39FAE55BC1}" type="presOf" srcId="{D1F968AB-D287-4903-99E8-56AB3B8AEB19}" destId="{3B28BE46-C66D-43BE-8A97-88C588060088}" srcOrd="1" destOrd="0" presId="urn:microsoft.com/office/officeart/2005/8/layout/orgChart1"/>
    <dgm:cxn modelId="{B81B5C03-86E5-4E5A-A66F-7AA25B93AB45}" type="presOf" srcId="{DD9C2A1D-FB00-47E7-849C-F1EC045E4E41}" destId="{CAE85CF7-98ED-49DB-80C5-D97F9D45FA4E}" srcOrd="0" destOrd="0" presId="urn:microsoft.com/office/officeart/2005/8/layout/orgChart1"/>
    <dgm:cxn modelId="{E1BEE294-2C24-4C3C-A7AD-9ABAFA907A42}" srcId="{5533DFDA-733C-405C-8CAF-5D2571511436}" destId="{DC32D568-D553-4B94-88F4-927C1C285F9B}" srcOrd="0" destOrd="0" parTransId="{DD9C2A1D-FB00-47E7-849C-F1EC045E4E41}" sibTransId="{913F5AE5-0EF9-4C21-B31B-F8803F2E0616}"/>
    <dgm:cxn modelId="{D4C8FA98-F9F8-438A-8879-A722E4EBBCF7}" type="presParOf" srcId="{EBCC53F0-5C70-4E9F-AC1C-6862EAAC88BD}" destId="{78B77473-E013-467A-973C-C1B52035D8D0}" srcOrd="0" destOrd="0" presId="urn:microsoft.com/office/officeart/2005/8/layout/orgChart1"/>
    <dgm:cxn modelId="{E0E12E1D-D326-4761-ADBA-0AE69CF33E7B}" type="presParOf" srcId="{78B77473-E013-467A-973C-C1B52035D8D0}" destId="{D292525F-B761-4F02-9D62-9DD80D583114}" srcOrd="0" destOrd="0" presId="urn:microsoft.com/office/officeart/2005/8/layout/orgChart1"/>
    <dgm:cxn modelId="{1F9CC58A-1E0B-4B6D-9332-DFBA966251DF}" type="presParOf" srcId="{D292525F-B761-4F02-9D62-9DD80D583114}" destId="{9C5F6CDC-F50C-4D04-9FF6-41B88327A034}" srcOrd="0" destOrd="0" presId="urn:microsoft.com/office/officeart/2005/8/layout/orgChart1"/>
    <dgm:cxn modelId="{DAF0A765-01EC-4772-82AF-9283714A90F0}" type="presParOf" srcId="{D292525F-B761-4F02-9D62-9DD80D583114}" destId="{97013279-AC6C-4B5A-A54D-AF9065B7B5A2}" srcOrd="1" destOrd="0" presId="urn:microsoft.com/office/officeart/2005/8/layout/orgChart1"/>
    <dgm:cxn modelId="{09C6A96B-902B-4057-9CEF-FFD9838091A6}" type="presParOf" srcId="{78B77473-E013-467A-973C-C1B52035D8D0}" destId="{FF96DEDB-AB65-4FE5-90EB-2F271230E597}" srcOrd="1" destOrd="0" presId="urn:microsoft.com/office/officeart/2005/8/layout/orgChart1"/>
    <dgm:cxn modelId="{C1D7869F-8B78-4DC9-9AC1-A65ADE5B70ED}" type="presParOf" srcId="{FF96DEDB-AB65-4FE5-90EB-2F271230E597}" destId="{CAE85CF7-98ED-49DB-80C5-D97F9D45FA4E}" srcOrd="0" destOrd="0" presId="urn:microsoft.com/office/officeart/2005/8/layout/orgChart1"/>
    <dgm:cxn modelId="{C6CE0E49-FFA6-4419-BB97-1DE5135E91D1}" type="presParOf" srcId="{FF96DEDB-AB65-4FE5-90EB-2F271230E597}" destId="{DAAAD077-7F20-4B30-9F53-97E5F5F13C91}" srcOrd="1" destOrd="0" presId="urn:microsoft.com/office/officeart/2005/8/layout/orgChart1"/>
    <dgm:cxn modelId="{2E763C3C-6DB2-4FD5-9CA8-B40D9C83FECC}" type="presParOf" srcId="{DAAAD077-7F20-4B30-9F53-97E5F5F13C91}" destId="{31008E03-2313-44D9-91F3-64EF60BA6654}" srcOrd="0" destOrd="0" presId="urn:microsoft.com/office/officeart/2005/8/layout/orgChart1"/>
    <dgm:cxn modelId="{AFE0EE01-7237-481B-BDA4-E0E866F7C740}" type="presParOf" srcId="{31008E03-2313-44D9-91F3-64EF60BA6654}" destId="{F1F041BE-410C-48E9-850C-699DC58B9146}" srcOrd="0" destOrd="0" presId="urn:microsoft.com/office/officeart/2005/8/layout/orgChart1"/>
    <dgm:cxn modelId="{234F62B9-B6EB-44A7-9DED-9CB01BC27E03}" type="presParOf" srcId="{31008E03-2313-44D9-91F3-64EF60BA6654}" destId="{83766453-B0F1-4A71-8817-75F53E69AF07}" srcOrd="1" destOrd="0" presId="urn:microsoft.com/office/officeart/2005/8/layout/orgChart1"/>
    <dgm:cxn modelId="{E4DA6652-9C00-4407-A36A-C52942E0A334}" type="presParOf" srcId="{DAAAD077-7F20-4B30-9F53-97E5F5F13C91}" destId="{E2CAA9B1-CC0B-4349-B822-A0F8D0CD8E28}" srcOrd="1" destOrd="0" presId="urn:microsoft.com/office/officeart/2005/8/layout/orgChart1"/>
    <dgm:cxn modelId="{6787FAD5-FD2D-438E-BCAE-B02B2E7E5E7F}" type="presParOf" srcId="{DAAAD077-7F20-4B30-9F53-97E5F5F13C91}" destId="{530EA6F1-C677-45B0-8ECB-4EF9349328C0}" srcOrd="2" destOrd="0" presId="urn:microsoft.com/office/officeart/2005/8/layout/orgChart1"/>
    <dgm:cxn modelId="{B7BBC4F6-DC34-4E6F-9EBD-1D740EDAFDCF}" type="presParOf" srcId="{FF96DEDB-AB65-4FE5-90EB-2F271230E597}" destId="{0D58B50C-F11D-48FE-99F2-93A56B332576}" srcOrd="2" destOrd="0" presId="urn:microsoft.com/office/officeart/2005/8/layout/orgChart1"/>
    <dgm:cxn modelId="{070A7D68-7702-4528-B45B-7C80346F0534}" type="presParOf" srcId="{FF96DEDB-AB65-4FE5-90EB-2F271230E597}" destId="{B960C395-9D68-418B-A590-F898709E068F}" srcOrd="3" destOrd="0" presId="urn:microsoft.com/office/officeart/2005/8/layout/orgChart1"/>
    <dgm:cxn modelId="{561C1A12-CE13-411A-8121-DC54B45FF355}" type="presParOf" srcId="{B960C395-9D68-418B-A590-F898709E068F}" destId="{A64D477F-3131-4B18-8467-C0C40F018892}" srcOrd="0" destOrd="0" presId="urn:microsoft.com/office/officeart/2005/8/layout/orgChart1"/>
    <dgm:cxn modelId="{F036EDD0-6B41-4266-9250-B25BE6D4DB37}" type="presParOf" srcId="{A64D477F-3131-4B18-8467-C0C40F018892}" destId="{21A5E919-CE88-4AE5-9EC6-83D2F8A54248}" srcOrd="0" destOrd="0" presId="urn:microsoft.com/office/officeart/2005/8/layout/orgChart1"/>
    <dgm:cxn modelId="{7F8C03F2-AEB8-4DAA-9615-AFD6A24D5DEC}" type="presParOf" srcId="{A64D477F-3131-4B18-8467-C0C40F018892}" destId="{3B28BE46-C66D-43BE-8A97-88C588060088}" srcOrd="1" destOrd="0" presId="urn:microsoft.com/office/officeart/2005/8/layout/orgChart1"/>
    <dgm:cxn modelId="{C85FA1E1-142D-4D79-949B-0AEBDA53796B}" type="presParOf" srcId="{B960C395-9D68-418B-A590-F898709E068F}" destId="{3A3B440B-7203-424E-937C-4BF2CB035B96}" srcOrd="1" destOrd="0" presId="urn:microsoft.com/office/officeart/2005/8/layout/orgChart1"/>
    <dgm:cxn modelId="{68F209B6-D79C-4905-8808-E2F7EF25E7C2}" type="presParOf" srcId="{B960C395-9D68-418B-A590-F898709E068F}" destId="{BE4CF0C6-2E63-40CC-AAC4-2897889EEA91}" srcOrd="2" destOrd="0" presId="urn:microsoft.com/office/officeart/2005/8/layout/orgChart1"/>
    <dgm:cxn modelId="{00A706B7-5B4B-4300-B7D8-3D571FDA4DD1}" type="presParOf" srcId="{FF96DEDB-AB65-4FE5-90EB-2F271230E597}" destId="{635FE722-2571-46DB-BA03-3111E0E4279D}" srcOrd="4" destOrd="0" presId="urn:microsoft.com/office/officeart/2005/8/layout/orgChart1"/>
    <dgm:cxn modelId="{1EEC83B4-DD71-49CA-8CF0-ABA14EDAC6B6}" type="presParOf" srcId="{FF96DEDB-AB65-4FE5-90EB-2F271230E597}" destId="{618F174B-B025-406C-A8D7-1A986947F5F3}" srcOrd="5" destOrd="0" presId="urn:microsoft.com/office/officeart/2005/8/layout/orgChart1"/>
    <dgm:cxn modelId="{85563441-8FD3-4BBA-B18A-5D5D93F8BBD1}" type="presParOf" srcId="{618F174B-B025-406C-A8D7-1A986947F5F3}" destId="{CDB88DB9-52D5-4AC7-B19E-0601466FFD82}" srcOrd="0" destOrd="0" presId="urn:microsoft.com/office/officeart/2005/8/layout/orgChart1"/>
    <dgm:cxn modelId="{A1844A78-5B05-4E50-A0FF-BBC7BDA974B4}" type="presParOf" srcId="{CDB88DB9-52D5-4AC7-B19E-0601466FFD82}" destId="{74F4056E-D7B1-4D6F-8DDA-9F906A90EB2E}" srcOrd="0" destOrd="0" presId="urn:microsoft.com/office/officeart/2005/8/layout/orgChart1"/>
    <dgm:cxn modelId="{63DA7932-8B01-48BB-9780-46DE1FAF0321}" type="presParOf" srcId="{CDB88DB9-52D5-4AC7-B19E-0601466FFD82}" destId="{EAD315A2-48C8-48C8-A206-FC04C8D5B6A7}" srcOrd="1" destOrd="0" presId="urn:microsoft.com/office/officeart/2005/8/layout/orgChart1"/>
    <dgm:cxn modelId="{4E9282AE-B633-4F0D-A9AB-E31071F18EB3}" type="presParOf" srcId="{618F174B-B025-406C-A8D7-1A986947F5F3}" destId="{1487C61D-1E51-46AF-8BF1-AE4C78E5D537}" srcOrd="1" destOrd="0" presId="urn:microsoft.com/office/officeart/2005/8/layout/orgChart1"/>
    <dgm:cxn modelId="{1AF12AD5-4BBD-47FB-913B-F9BB5BA86328}" type="presParOf" srcId="{618F174B-B025-406C-A8D7-1A986947F5F3}" destId="{5114444D-2DBF-4F73-82F6-2B6C12DB2FA0}" srcOrd="2" destOrd="0" presId="urn:microsoft.com/office/officeart/2005/8/layout/orgChart1"/>
    <dgm:cxn modelId="{CD354EF0-FFD6-4360-B493-75825E7F41BD}" type="presParOf" srcId="{FF96DEDB-AB65-4FE5-90EB-2F271230E597}" destId="{C5466F28-2B4A-4A44-81C9-3DB1B52DED46}" srcOrd="6" destOrd="0" presId="urn:microsoft.com/office/officeart/2005/8/layout/orgChart1"/>
    <dgm:cxn modelId="{79ECEABE-6A74-4EC1-AD2A-E3E03DA4BEA8}" type="presParOf" srcId="{FF96DEDB-AB65-4FE5-90EB-2F271230E597}" destId="{282CE48A-01DB-49D0-9247-0D86F78E4AF3}" srcOrd="7" destOrd="0" presId="urn:microsoft.com/office/officeart/2005/8/layout/orgChart1"/>
    <dgm:cxn modelId="{CF43C176-8B4E-4813-93CA-FE35FB762316}" type="presParOf" srcId="{282CE48A-01DB-49D0-9247-0D86F78E4AF3}" destId="{9F6E96F7-C62E-477B-AF71-7E486EFFB0EB}" srcOrd="0" destOrd="0" presId="urn:microsoft.com/office/officeart/2005/8/layout/orgChart1"/>
    <dgm:cxn modelId="{DF51E967-1FEF-4DDA-A171-A87D9D262944}" type="presParOf" srcId="{9F6E96F7-C62E-477B-AF71-7E486EFFB0EB}" destId="{AB92A47D-3C96-4DA7-B5CF-9293CAB8ACC7}" srcOrd="0" destOrd="0" presId="urn:microsoft.com/office/officeart/2005/8/layout/orgChart1"/>
    <dgm:cxn modelId="{D3268E08-5B34-4F3D-8403-328B972CF8DA}" type="presParOf" srcId="{9F6E96F7-C62E-477B-AF71-7E486EFFB0EB}" destId="{52CF26AD-6D49-4465-A88F-53797E001D2E}" srcOrd="1" destOrd="0" presId="urn:microsoft.com/office/officeart/2005/8/layout/orgChart1"/>
    <dgm:cxn modelId="{C12BC454-756D-490E-8D59-C9DF4C134FB7}" type="presParOf" srcId="{282CE48A-01DB-49D0-9247-0D86F78E4AF3}" destId="{D877C8B6-CF07-49DB-A3A7-5FA6A944B0F9}" srcOrd="1" destOrd="0" presId="urn:microsoft.com/office/officeart/2005/8/layout/orgChart1"/>
    <dgm:cxn modelId="{5B5AE844-E5C8-4184-A331-64FEB8E0844C}" type="presParOf" srcId="{282CE48A-01DB-49D0-9247-0D86F78E4AF3}" destId="{0E2DFE42-C7F5-42C7-9CF2-9610A7224889}" srcOrd="2" destOrd="0" presId="urn:microsoft.com/office/officeart/2005/8/layout/orgChart1"/>
    <dgm:cxn modelId="{D2FD9E86-B193-4E14-B23F-7A573BDE874E}" type="presParOf" srcId="{FF96DEDB-AB65-4FE5-90EB-2F271230E597}" destId="{2A57934D-719C-480C-A834-423A7100E866}" srcOrd="8" destOrd="0" presId="urn:microsoft.com/office/officeart/2005/8/layout/orgChart1"/>
    <dgm:cxn modelId="{1854F3B9-7533-4203-B8DE-5120C00C564B}" type="presParOf" srcId="{FF96DEDB-AB65-4FE5-90EB-2F271230E597}" destId="{D2A44293-A91B-4611-ABA1-DF77E09D4498}" srcOrd="9" destOrd="0" presId="urn:microsoft.com/office/officeart/2005/8/layout/orgChart1"/>
    <dgm:cxn modelId="{9876E63D-4347-4246-BB37-DF3010537C86}" type="presParOf" srcId="{D2A44293-A91B-4611-ABA1-DF77E09D4498}" destId="{6D5D51B8-D9A8-466A-AD45-AB8B966C1A14}" srcOrd="0" destOrd="0" presId="urn:microsoft.com/office/officeart/2005/8/layout/orgChart1"/>
    <dgm:cxn modelId="{79620516-ACD9-43D8-9CF4-4E5F11C088FF}" type="presParOf" srcId="{6D5D51B8-D9A8-466A-AD45-AB8B966C1A14}" destId="{3C207DBB-5BF6-4A4F-BB34-7894C8C92D17}" srcOrd="0" destOrd="0" presId="urn:microsoft.com/office/officeart/2005/8/layout/orgChart1"/>
    <dgm:cxn modelId="{E8055F74-6DD6-4A15-97E9-8D45D76A90DB}" type="presParOf" srcId="{6D5D51B8-D9A8-466A-AD45-AB8B966C1A14}" destId="{DD40BA4C-104F-4893-8489-0334A218F548}" srcOrd="1" destOrd="0" presId="urn:microsoft.com/office/officeart/2005/8/layout/orgChart1"/>
    <dgm:cxn modelId="{97500A70-7836-4D45-94BA-77B3A2E2ABCE}" type="presParOf" srcId="{D2A44293-A91B-4611-ABA1-DF77E09D4498}" destId="{44D7CC35-B834-4AA9-AF2B-F1CFEED2651D}" srcOrd="1" destOrd="0" presId="urn:microsoft.com/office/officeart/2005/8/layout/orgChart1"/>
    <dgm:cxn modelId="{26D4BB1B-FCCE-44D0-AB04-01B1D3848BC6}" type="presParOf" srcId="{D2A44293-A91B-4611-ABA1-DF77E09D4498}" destId="{ED7DF785-72E7-4AE9-9830-BD69D11EFA74}" srcOrd="2" destOrd="0" presId="urn:microsoft.com/office/officeart/2005/8/layout/orgChart1"/>
    <dgm:cxn modelId="{49CAACD6-1D26-4E8A-A20B-2920F19FEE44}" type="presParOf" srcId="{FF96DEDB-AB65-4FE5-90EB-2F271230E597}" destId="{8A2260B9-5853-4AD1-85A9-E7F9B39FA3E4}" srcOrd="10" destOrd="0" presId="urn:microsoft.com/office/officeart/2005/8/layout/orgChart1"/>
    <dgm:cxn modelId="{0D95C919-C51A-4C23-99AF-18461E99B8CB}" type="presParOf" srcId="{FF96DEDB-AB65-4FE5-90EB-2F271230E597}" destId="{12CB00C7-0D61-41BE-9285-5206C81AA30F}" srcOrd="11" destOrd="0" presId="urn:microsoft.com/office/officeart/2005/8/layout/orgChart1"/>
    <dgm:cxn modelId="{F785C008-BC0B-4565-848A-F6E1B204F17F}" type="presParOf" srcId="{12CB00C7-0D61-41BE-9285-5206C81AA30F}" destId="{8F211E8F-0F77-48DA-8B43-D99EF73ED2A5}" srcOrd="0" destOrd="0" presId="urn:microsoft.com/office/officeart/2005/8/layout/orgChart1"/>
    <dgm:cxn modelId="{02807A3A-8661-4786-A77D-EA07E0BB4CF0}" type="presParOf" srcId="{8F211E8F-0F77-48DA-8B43-D99EF73ED2A5}" destId="{83C46E52-92CD-47D2-BF30-F3C6925A1EF5}" srcOrd="0" destOrd="0" presId="urn:microsoft.com/office/officeart/2005/8/layout/orgChart1"/>
    <dgm:cxn modelId="{D283BB54-E9F9-4465-912B-9BE1C7425D32}" type="presParOf" srcId="{8F211E8F-0F77-48DA-8B43-D99EF73ED2A5}" destId="{CFD1F3CE-1F9E-43F1-A831-1214DA80532C}" srcOrd="1" destOrd="0" presId="urn:microsoft.com/office/officeart/2005/8/layout/orgChart1"/>
    <dgm:cxn modelId="{BC406637-DB2C-4C3E-BD8A-18D9EBC3BEFC}" type="presParOf" srcId="{12CB00C7-0D61-41BE-9285-5206C81AA30F}" destId="{5D31A9E6-F776-4B4A-9FF0-432B37F3378A}" srcOrd="1" destOrd="0" presId="urn:microsoft.com/office/officeart/2005/8/layout/orgChart1"/>
    <dgm:cxn modelId="{D9867663-9D82-4CE0-8CAC-9FF24C1A559B}" type="presParOf" srcId="{12CB00C7-0D61-41BE-9285-5206C81AA30F}" destId="{0581BA5D-3F30-4F32-980C-9C5870AAF53F}" srcOrd="2" destOrd="0" presId="urn:microsoft.com/office/officeart/2005/8/layout/orgChart1"/>
    <dgm:cxn modelId="{A1EA6F08-B980-49B3-97C7-8A26A6C848A5}" type="presParOf" srcId="{FF96DEDB-AB65-4FE5-90EB-2F271230E597}" destId="{F00366A0-A6A8-441B-964F-83644C2E8F0D}" srcOrd="12" destOrd="0" presId="urn:microsoft.com/office/officeart/2005/8/layout/orgChart1"/>
    <dgm:cxn modelId="{ED6D475A-5D60-43E9-A7EE-827B3E592E8D}" type="presParOf" srcId="{FF96DEDB-AB65-4FE5-90EB-2F271230E597}" destId="{E4B77982-8CD3-49C6-83F3-4C6B94C8F45B}" srcOrd="13" destOrd="0" presId="urn:microsoft.com/office/officeart/2005/8/layout/orgChart1"/>
    <dgm:cxn modelId="{78D62C4F-1268-4AC2-B0F9-81E64DD92043}" type="presParOf" srcId="{E4B77982-8CD3-49C6-83F3-4C6B94C8F45B}" destId="{859163E1-86B2-4987-BC60-B1C5ABFA5E92}" srcOrd="0" destOrd="0" presId="urn:microsoft.com/office/officeart/2005/8/layout/orgChart1"/>
    <dgm:cxn modelId="{BC11BB38-8847-4008-BC5E-8B96DAF8FA8A}" type="presParOf" srcId="{859163E1-86B2-4987-BC60-B1C5ABFA5E92}" destId="{BD346CE0-7144-4136-B857-EF3078B52A5B}" srcOrd="0" destOrd="0" presId="urn:microsoft.com/office/officeart/2005/8/layout/orgChart1"/>
    <dgm:cxn modelId="{DAB952CC-3AD4-4725-933D-937DDE59F8E8}" type="presParOf" srcId="{859163E1-86B2-4987-BC60-B1C5ABFA5E92}" destId="{B3133C56-9B6B-4197-9F63-BE71ABFFF1B3}" srcOrd="1" destOrd="0" presId="urn:microsoft.com/office/officeart/2005/8/layout/orgChart1"/>
    <dgm:cxn modelId="{72DB8DDE-5F78-48D1-9B7B-4336744D9992}" type="presParOf" srcId="{E4B77982-8CD3-49C6-83F3-4C6B94C8F45B}" destId="{A87688BA-4011-4C92-AED1-7A5F50D3FB50}" srcOrd="1" destOrd="0" presId="urn:microsoft.com/office/officeart/2005/8/layout/orgChart1"/>
    <dgm:cxn modelId="{3B285E12-646D-452F-B8E8-4D2426FE5E76}" type="presParOf" srcId="{E4B77982-8CD3-49C6-83F3-4C6B94C8F45B}" destId="{03499584-C756-48D5-BAA9-D83AE3C689BC}" srcOrd="2" destOrd="0" presId="urn:microsoft.com/office/officeart/2005/8/layout/orgChart1"/>
    <dgm:cxn modelId="{1F10D09B-9B6F-4410-9496-CE40CBE8D315}" type="presParOf" srcId="{78B77473-E013-467A-973C-C1B52035D8D0}" destId="{E1C74002-C53D-45DA-AAC0-303A6BBD712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2846D3-7C54-499F-BB7E-C84EA9308429}" type="doc">
      <dgm:prSet loTypeId="urn:microsoft.com/office/officeart/2008/layout/PictureStrips" loCatId="list" qsTypeId="urn:microsoft.com/office/officeart/2005/8/quickstyle/simple1" qsCatId="simple" csTypeId="urn:microsoft.com/office/officeart/2005/8/colors/accent1_2" csCatId="accent1" phldr="1"/>
      <dgm:spPr/>
    </dgm:pt>
    <dgm:pt modelId="{81DC7066-0C1A-41B6-BF6B-96D81C076D60}">
      <dgm:prSet phldrT="[Text]" custT="1"/>
      <dgm:spPr>
        <a:solidFill>
          <a:schemeClr val="accent6">
            <a:lumMod val="75000"/>
            <a:alpha val="40000"/>
          </a:schemeClr>
        </a:solidFill>
      </dgm:spPr>
      <dgm:t>
        <a:bodyPr/>
        <a:lstStyle/>
        <a:p>
          <a:pPr algn="just"/>
          <a:r>
            <a:rPr lang="en-US" sz="1200" dirty="0" smtClean="0"/>
            <a:t/>
          </a:r>
          <a:br>
            <a:rPr lang="en-US" sz="1200" dirty="0" smtClean="0"/>
          </a:br>
          <a:r>
            <a:rPr lang="en-US" sz="1400" dirty="0" smtClean="0"/>
            <a:t>It is never a good idea to put all your eggs in one basket. If you put your money into a variety of investments and one or two lose money , the others may gain to balance your investments. This is known as diversification. It is a way to reduce risk when you are making investments.</a:t>
          </a:r>
          <a:endParaRPr lang="en-US" sz="1400" dirty="0"/>
        </a:p>
      </dgm:t>
    </dgm:pt>
    <dgm:pt modelId="{61905B93-7E76-428F-BFBD-0F85331C57FC}" type="parTrans" cxnId="{EE9AE109-64E7-4278-B9C6-BB11D29D63AE}">
      <dgm:prSet/>
      <dgm:spPr/>
      <dgm:t>
        <a:bodyPr/>
        <a:lstStyle/>
        <a:p>
          <a:endParaRPr lang="en-US"/>
        </a:p>
      </dgm:t>
    </dgm:pt>
    <dgm:pt modelId="{81AEE8DB-43FF-477E-85CB-D1CB6D2CEBB3}" type="sibTrans" cxnId="{EE9AE109-64E7-4278-B9C6-BB11D29D63AE}">
      <dgm:prSet/>
      <dgm:spPr/>
      <dgm:t>
        <a:bodyPr/>
        <a:lstStyle/>
        <a:p>
          <a:endParaRPr lang="en-US"/>
        </a:p>
      </dgm:t>
    </dgm:pt>
    <dgm:pt modelId="{C0FD2271-04FE-475F-8EB7-BC7366E959EB}" type="pres">
      <dgm:prSet presAssocID="{A02846D3-7C54-499F-BB7E-C84EA9308429}" presName="Name0" presStyleCnt="0">
        <dgm:presLayoutVars>
          <dgm:dir/>
          <dgm:resizeHandles val="exact"/>
        </dgm:presLayoutVars>
      </dgm:prSet>
      <dgm:spPr/>
    </dgm:pt>
    <dgm:pt modelId="{3ABFD5AD-B44B-4E33-ABE3-5FAFEF9F4FFA}" type="pres">
      <dgm:prSet presAssocID="{81DC7066-0C1A-41B6-BF6B-96D81C076D60}" presName="composite" presStyleCnt="0"/>
      <dgm:spPr/>
    </dgm:pt>
    <dgm:pt modelId="{B93C8A19-E364-4FC4-9567-85B0A0910AC9}" type="pres">
      <dgm:prSet presAssocID="{81DC7066-0C1A-41B6-BF6B-96D81C076D60}" presName="rect1" presStyleLbl="trAlignAcc1" presStyleIdx="0" presStyleCnt="1" custScaleY="118536" custLinFactNeighborY="-4228">
        <dgm:presLayoutVars>
          <dgm:bulletEnabled val="1"/>
        </dgm:presLayoutVars>
      </dgm:prSet>
      <dgm:spPr/>
      <dgm:t>
        <a:bodyPr/>
        <a:lstStyle/>
        <a:p>
          <a:endParaRPr lang="en-IN"/>
        </a:p>
      </dgm:t>
    </dgm:pt>
    <dgm:pt modelId="{0736455D-1717-484D-9592-771A77FCA5BD}" type="pres">
      <dgm:prSet presAssocID="{81DC7066-0C1A-41B6-BF6B-96D81C076D60}" presName="rect2" presStyleLbl="fgImgPlace1" presStyleIdx="0" presStyleCnt="1" custLinFactNeighborY="-7488"/>
      <dgm:spPr>
        <a:blipFill rotWithShape="1">
          <a:blip xmlns:r="http://schemas.openxmlformats.org/officeDocument/2006/relationships" r:embed="rId1"/>
          <a:stretch>
            <a:fillRect/>
          </a:stretch>
        </a:blipFill>
      </dgm:spPr>
    </dgm:pt>
  </dgm:ptLst>
  <dgm:cxnLst>
    <dgm:cxn modelId="{7B841BC2-4DF7-41A4-A7D0-F5C7D0A6DFFC}" type="presOf" srcId="{81DC7066-0C1A-41B6-BF6B-96D81C076D60}" destId="{B93C8A19-E364-4FC4-9567-85B0A0910AC9}" srcOrd="0" destOrd="0" presId="urn:microsoft.com/office/officeart/2008/layout/PictureStrips"/>
    <dgm:cxn modelId="{EE9AE109-64E7-4278-B9C6-BB11D29D63AE}" srcId="{A02846D3-7C54-499F-BB7E-C84EA9308429}" destId="{81DC7066-0C1A-41B6-BF6B-96D81C076D60}" srcOrd="0" destOrd="0" parTransId="{61905B93-7E76-428F-BFBD-0F85331C57FC}" sibTransId="{81AEE8DB-43FF-477E-85CB-D1CB6D2CEBB3}"/>
    <dgm:cxn modelId="{EFA19899-DDDD-4EE2-AECA-76A25DC75AC4}" type="presOf" srcId="{A02846D3-7C54-499F-BB7E-C84EA9308429}" destId="{C0FD2271-04FE-475F-8EB7-BC7366E959EB}" srcOrd="0" destOrd="0" presId="urn:microsoft.com/office/officeart/2008/layout/PictureStrips"/>
    <dgm:cxn modelId="{FA4E8AD4-5541-46A0-AC36-D70750D82627}" type="presParOf" srcId="{C0FD2271-04FE-475F-8EB7-BC7366E959EB}" destId="{3ABFD5AD-B44B-4E33-ABE3-5FAFEF9F4FFA}" srcOrd="0" destOrd="0" presId="urn:microsoft.com/office/officeart/2008/layout/PictureStrips"/>
    <dgm:cxn modelId="{20D9EBCE-FCAA-4F6C-ACCC-6D908FF81610}" type="presParOf" srcId="{3ABFD5AD-B44B-4E33-ABE3-5FAFEF9F4FFA}" destId="{B93C8A19-E364-4FC4-9567-85B0A0910AC9}" srcOrd="0" destOrd="0" presId="urn:microsoft.com/office/officeart/2008/layout/PictureStrips"/>
    <dgm:cxn modelId="{C4D01B74-FE93-4383-ADF8-3CBC4A3BE051}" type="presParOf" srcId="{3ABFD5AD-B44B-4E33-ABE3-5FAFEF9F4FFA}" destId="{0736455D-1717-484D-9592-771A77FCA5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64E34D-BA6D-4AC1-8252-21FBE4FA8550}"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en-US"/>
        </a:p>
      </dgm:t>
    </dgm:pt>
    <dgm:pt modelId="{FB196483-2AB0-4056-ACDF-42D4156A86BA}">
      <dgm:prSet phldrT="[Text]"/>
      <dgm:spPr/>
      <dgm:t>
        <a:bodyPr/>
        <a:lstStyle/>
        <a:p>
          <a:r>
            <a:rPr lang="en-US" b="1" smtClean="0"/>
            <a:t>Equity</a:t>
          </a:r>
          <a:endParaRPr lang="en-US" b="1" dirty="0"/>
        </a:p>
      </dgm:t>
    </dgm:pt>
    <dgm:pt modelId="{ED47E378-E3EF-4065-98CF-0A01A7ADF6EA}" type="parTrans" cxnId="{3EAE8836-50F7-433E-A74E-0B71FD755006}">
      <dgm:prSet/>
      <dgm:spPr/>
      <dgm:t>
        <a:bodyPr/>
        <a:lstStyle/>
        <a:p>
          <a:endParaRPr lang="en-US"/>
        </a:p>
      </dgm:t>
    </dgm:pt>
    <dgm:pt modelId="{6823F852-AF76-4DE6-AB9D-4CC764527B7D}" type="sibTrans" cxnId="{3EAE8836-50F7-433E-A74E-0B71FD755006}">
      <dgm:prSet/>
      <dgm:spPr/>
      <dgm:t>
        <a:bodyPr/>
        <a:lstStyle/>
        <a:p>
          <a:endParaRPr lang="en-US"/>
        </a:p>
      </dgm:t>
    </dgm:pt>
    <dgm:pt modelId="{B9C52458-3177-4453-BC23-62E2947D8A72}">
      <dgm:prSet phldrT="[Text]"/>
      <dgm:spPr/>
      <dgm:t>
        <a:bodyPr/>
        <a:lstStyle/>
        <a:p>
          <a:r>
            <a:rPr lang="en-US" dirty="0" smtClean="0">
              <a:ea typeface="Arial" panose="020B0604020202020204" pitchFamily="34" charset="0"/>
            </a:rPr>
            <a:t>Equity is a part of a company, also known as stock or share. When you buy shares of a company, you basically own a part of that company and can expect a share of profit when the company makes profits. </a:t>
          </a:r>
          <a:endParaRPr lang="en-US" dirty="0"/>
        </a:p>
      </dgm:t>
    </dgm:pt>
    <dgm:pt modelId="{6ACEBF5D-1D1D-4AC0-B989-404128831EAE}" type="parTrans" cxnId="{C8B9A023-C29C-49AC-AB55-34B7D426423A}">
      <dgm:prSet/>
      <dgm:spPr/>
      <dgm:t>
        <a:bodyPr/>
        <a:lstStyle/>
        <a:p>
          <a:endParaRPr lang="en-US"/>
        </a:p>
      </dgm:t>
    </dgm:pt>
    <dgm:pt modelId="{179937A7-247D-445D-921E-0E61D6BCA781}" type="sibTrans" cxnId="{C8B9A023-C29C-49AC-AB55-34B7D426423A}">
      <dgm:prSet/>
      <dgm:spPr/>
      <dgm:t>
        <a:bodyPr/>
        <a:lstStyle/>
        <a:p>
          <a:endParaRPr lang="en-US"/>
        </a:p>
      </dgm:t>
    </dgm:pt>
    <dgm:pt modelId="{BF380CA8-988D-4961-ADAD-F627F664A712}">
      <dgm:prSet phldrT="[Text]"/>
      <dgm:spPr/>
      <dgm:t>
        <a:bodyPr/>
        <a:lstStyle/>
        <a:p>
          <a:r>
            <a:rPr lang="en-US" b="1" smtClean="0">
              <a:ea typeface="Arial" panose="020B0604020202020204" pitchFamily="34" charset="0"/>
            </a:rPr>
            <a:t>Debt Securities</a:t>
          </a:r>
          <a:endParaRPr lang="en-US" dirty="0"/>
        </a:p>
      </dgm:t>
    </dgm:pt>
    <dgm:pt modelId="{E125E1CD-9AE8-4BB5-88B0-8CAB31D782EE}" type="parTrans" cxnId="{330CEE14-62B8-4A39-BABA-54A762326713}">
      <dgm:prSet/>
      <dgm:spPr/>
      <dgm:t>
        <a:bodyPr/>
        <a:lstStyle/>
        <a:p>
          <a:endParaRPr lang="en-US"/>
        </a:p>
      </dgm:t>
    </dgm:pt>
    <dgm:pt modelId="{AADF0259-6B00-4B62-B128-860AC1E0BAE3}" type="sibTrans" cxnId="{330CEE14-62B8-4A39-BABA-54A762326713}">
      <dgm:prSet/>
      <dgm:spPr/>
      <dgm:t>
        <a:bodyPr/>
        <a:lstStyle/>
        <a:p>
          <a:endParaRPr lang="en-US"/>
        </a:p>
      </dgm:t>
    </dgm:pt>
    <dgm:pt modelId="{BAF1114A-55F4-4450-B265-5EC3A9B8E2A8}">
      <dgm:prSet phldrT="[Text]"/>
      <dgm:spPr/>
      <dgm:t>
        <a:bodyPr/>
        <a:lstStyle/>
        <a:p>
          <a:r>
            <a:rPr lang="en-US" dirty="0" smtClean="0">
              <a:ea typeface="Arial" panose="020B0604020202020204" pitchFamily="34" charset="0"/>
            </a:rPr>
            <a:t>Debt Securities are those instruments such as bond, debenture,  promissory note etc. with a fixed amount, a maturity date and usually with a specific rate of interest. These are often less risky than equities.</a:t>
          </a:r>
          <a:endParaRPr lang="en-US" dirty="0"/>
        </a:p>
      </dgm:t>
    </dgm:pt>
    <dgm:pt modelId="{2D684279-2C63-4629-8B56-C67C1844285B}" type="parTrans" cxnId="{778C2195-12D1-44C8-9B18-DD0BA6F947CC}">
      <dgm:prSet/>
      <dgm:spPr/>
      <dgm:t>
        <a:bodyPr/>
        <a:lstStyle/>
        <a:p>
          <a:endParaRPr lang="en-US"/>
        </a:p>
      </dgm:t>
    </dgm:pt>
    <dgm:pt modelId="{776BF5B7-B758-4DB6-A121-B486E09AFE35}" type="sibTrans" cxnId="{778C2195-12D1-44C8-9B18-DD0BA6F947CC}">
      <dgm:prSet/>
      <dgm:spPr/>
      <dgm:t>
        <a:bodyPr/>
        <a:lstStyle/>
        <a:p>
          <a:endParaRPr lang="en-US"/>
        </a:p>
      </dgm:t>
    </dgm:pt>
    <dgm:pt modelId="{6F087187-6FEE-49F6-88B4-43184628F39C}">
      <dgm:prSet phldrT="[Text]"/>
      <dgm:spPr/>
      <dgm:t>
        <a:bodyPr/>
        <a:lstStyle/>
        <a:p>
          <a:r>
            <a:rPr lang="en-US" b="1" smtClean="0">
              <a:ea typeface="Arial" panose="020B0604020202020204" pitchFamily="34" charset="0"/>
            </a:rPr>
            <a:t>Mutual Funds</a:t>
          </a:r>
          <a:endParaRPr lang="en-US" dirty="0"/>
        </a:p>
      </dgm:t>
    </dgm:pt>
    <dgm:pt modelId="{7B872E36-BD1B-4014-8A49-3EB8EC7B06DD}" type="parTrans" cxnId="{ED78C950-FFA2-4FFA-AF6E-E2415C79D190}">
      <dgm:prSet/>
      <dgm:spPr/>
      <dgm:t>
        <a:bodyPr/>
        <a:lstStyle/>
        <a:p>
          <a:endParaRPr lang="en-US"/>
        </a:p>
      </dgm:t>
    </dgm:pt>
    <dgm:pt modelId="{036AA9F2-D3CF-4498-BAA1-A4DCEA5ABF60}" type="sibTrans" cxnId="{ED78C950-FFA2-4FFA-AF6E-E2415C79D190}">
      <dgm:prSet/>
      <dgm:spPr/>
      <dgm:t>
        <a:bodyPr/>
        <a:lstStyle/>
        <a:p>
          <a:endParaRPr lang="en-US"/>
        </a:p>
      </dgm:t>
    </dgm:pt>
    <dgm:pt modelId="{A1960FB6-82F0-46A0-8E65-C699F9D2CDE8}">
      <dgm:prSet phldrT="[Text]"/>
      <dgm:spPr/>
      <dgm:t>
        <a:bodyPr/>
        <a:lstStyle/>
        <a:p>
          <a:r>
            <a:rPr lang="en-US" dirty="0" smtClean="0">
              <a:ea typeface="Arial" panose="020B0604020202020204" pitchFamily="34" charset="0"/>
            </a:rPr>
            <a:t>A mutual fund pools money from many investors and invests in stocks, bonds, short-term money-market instruments, other securities or assets, or some combination of these investments. </a:t>
          </a:r>
          <a:endParaRPr lang="en-US" dirty="0"/>
        </a:p>
      </dgm:t>
    </dgm:pt>
    <dgm:pt modelId="{57AD7100-7E32-4232-8A43-B7865DA6A323}" type="parTrans" cxnId="{4F4F3499-B78B-4EF3-831E-3AA6F8277A54}">
      <dgm:prSet/>
      <dgm:spPr/>
      <dgm:t>
        <a:bodyPr/>
        <a:lstStyle/>
        <a:p>
          <a:endParaRPr lang="en-US"/>
        </a:p>
      </dgm:t>
    </dgm:pt>
    <dgm:pt modelId="{6DA850BB-7997-4D98-8849-381BBBDD5545}" type="sibTrans" cxnId="{4F4F3499-B78B-4EF3-831E-3AA6F8277A54}">
      <dgm:prSet/>
      <dgm:spPr/>
      <dgm:t>
        <a:bodyPr/>
        <a:lstStyle/>
        <a:p>
          <a:endParaRPr lang="en-US"/>
        </a:p>
      </dgm:t>
    </dgm:pt>
    <dgm:pt modelId="{EF5037E0-9598-4234-8090-6D01FA1B55BF}" type="pres">
      <dgm:prSet presAssocID="{2C64E34D-BA6D-4AC1-8252-21FBE4FA8550}" presName="Name0" presStyleCnt="0">
        <dgm:presLayoutVars>
          <dgm:dir/>
          <dgm:animLvl val="lvl"/>
          <dgm:resizeHandles val="exact"/>
        </dgm:presLayoutVars>
      </dgm:prSet>
      <dgm:spPr/>
      <dgm:t>
        <a:bodyPr/>
        <a:lstStyle/>
        <a:p>
          <a:endParaRPr lang="en-US"/>
        </a:p>
      </dgm:t>
    </dgm:pt>
    <dgm:pt modelId="{92BB6D8A-FD9D-4E44-8D6D-FA93EDCCA3EE}" type="pres">
      <dgm:prSet presAssocID="{FB196483-2AB0-4056-ACDF-42D4156A86BA}" presName="compositeNode" presStyleCnt="0">
        <dgm:presLayoutVars>
          <dgm:bulletEnabled val="1"/>
        </dgm:presLayoutVars>
      </dgm:prSet>
      <dgm:spPr/>
      <dgm:t>
        <a:bodyPr/>
        <a:lstStyle/>
        <a:p>
          <a:endParaRPr lang="en-US"/>
        </a:p>
      </dgm:t>
    </dgm:pt>
    <dgm:pt modelId="{57E5168A-1640-4546-8731-71FA84E57A2B}" type="pres">
      <dgm:prSet presAssocID="{FB196483-2AB0-4056-ACDF-42D4156A86BA}" presName="bgRect" presStyleLbl="node1" presStyleIdx="0" presStyleCnt="3"/>
      <dgm:spPr/>
      <dgm:t>
        <a:bodyPr/>
        <a:lstStyle/>
        <a:p>
          <a:endParaRPr lang="en-US"/>
        </a:p>
      </dgm:t>
    </dgm:pt>
    <dgm:pt modelId="{95AF2834-3FEE-4FFA-9A53-D1D5B5537346}" type="pres">
      <dgm:prSet presAssocID="{FB196483-2AB0-4056-ACDF-42D4156A86BA}" presName="parentNode" presStyleLbl="node1" presStyleIdx="0" presStyleCnt="3">
        <dgm:presLayoutVars>
          <dgm:chMax val="0"/>
          <dgm:bulletEnabled val="1"/>
        </dgm:presLayoutVars>
      </dgm:prSet>
      <dgm:spPr/>
      <dgm:t>
        <a:bodyPr/>
        <a:lstStyle/>
        <a:p>
          <a:endParaRPr lang="en-US"/>
        </a:p>
      </dgm:t>
    </dgm:pt>
    <dgm:pt modelId="{96BA9104-9214-4C0C-A9D7-E605DA160AE6}" type="pres">
      <dgm:prSet presAssocID="{FB196483-2AB0-4056-ACDF-42D4156A86BA}" presName="childNode" presStyleLbl="node1" presStyleIdx="0" presStyleCnt="3">
        <dgm:presLayoutVars>
          <dgm:bulletEnabled val="1"/>
        </dgm:presLayoutVars>
      </dgm:prSet>
      <dgm:spPr/>
      <dgm:t>
        <a:bodyPr/>
        <a:lstStyle/>
        <a:p>
          <a:endParaRPr lang="en-US"/>
        </a:p>
      </dgm:t>
    </dgm:pt>
    <dgm:pt modelId="{4CD2064C-3252-484E-B6B2-EAB0B6BBB3FD}" type="pres">
      <dgm:prSet presAssocID="{6823F852-AF76-4DE6-AB9D-4CC764527B7D}" presName="hSp" presStyleCnt="0"/>
      <dgm:spPr/>
      <dgm:t>
        <a:bodyPr/>
        <a:lstStyle/>
        <a:p>
          <a:endParaRPr lang="en-US"/>
        </a:p>
      </dgm:t>
    </dgm:pt>
    <dgm:pt modelId="{DA8CDE18-265B-449A-BAD8-50162D7DB10D}" type="pres">
      <dgm:prSet presAssocID="{6823F852-AF76-4DE6-AB9D-4CC764527B7D}" presName="vProcSp" presStyleCnt="0"/>
      <dgm:spPr/>
      <dgm:t>
        <a:bodyPr/>
        <a:lstStyle/>
        <a:p>
          <a:endParaRPr lang="en-US"/>
        </a:p>
      </dgm:t>
    </dgm:pt>
    <dgm:pt modelId="{12F777BF-8808-4C00-B169-EA7B62AA5A56}" type="pres">
      <dgm:prSet presAssocID="{6823F852-AF76-4DE6-AB9D-4CC764527B7D}" presName="vSp1" presStyleCnt="0"/>
      <dgm:spPr/>
      <dgm:t>
        <a:bodyPr/>
        <a:lstStyle/>
        <a:p>
          <a:endParaRPr lang="en-US"/>
        </a:p>
      </dgm:t>
    </dgm:pt>
    <dgm:pt modelId="{F552660D-84A2-4426-9C09-B569E7C1E242}" type="pres">
      <dgm:prSet presAssocID="{6823F852-AF76-4DE6-AB9D-4CC764527B7D}" presName="simulatedConn" presStyleLbl="solidFgAcc1" presStyleIdx="0" presStyleCnt="2"/>
      <dgm:spPr/>
      <dgm:t>
        <a:bodyPr/>
        <a:lstStyle/>
        <a:p>
          <a:endParaRPr lang="en-US"/>
        </a:p>
      </dgm:t>
    </dgm:pt>
    <dgm:pt modelId="{621873D5-CB5E-4E5B-9F31-D204B41B90D2}" type="pres">
      <dgm:prSet presAssocID="{6823F852-AF76-4DE6-AB9D-4CC764527B7D}" presName="vSp2" presStyleCnt="0"/>
      <dgm:spPr/>
      <dgm:t>
        <a:bodyPr/>
        <a:lstStyle/>
        <a:p>
          <a:endParaRPr lang="en-US"/>
        </a:p>
      </dgm:t>
    </dgm:pt>
    <dgm:pt modelId="{E726169D-EECE-4024-9455-6C8BD8705F7B}" type="pres">
      <dgm:prSet presAssocID="{6823F852-AF76-4DE6-AB9D-4CC764527B7D}" presName="sibTrans" presStyleCnt="0"/>
      <dgm:spPr/>
      <dgm:t>
        <a:bodyPr/>
        <a:lstStyle/>
        <a:p>
          <a:endParaRPr lang="en-US"/>
        </a:p>
      </dgm:t>
    </dgm:pt>
    <dgm:pt modelId="{AA38941D-FDCB-4BF0-A4B9-6242568D8393}" type="pres">
      <dgm:prSet presAssocID="{BF380CA8-988D-4961-ADAD-F627F664A712}" presName="compositeNode" presStyleCnt="0">
        <dgm:presLayoutVars>
          <dgm:bulletEnabled val="1"/>
        </dgm:presLayoutVars>
      </dgm:prSet>
      <dgm:spPr/>
      <dgm:t>
        <a:bodyPr/>
        <a:lstStyle/>
        <a:p>
          <a:endParaRPr lang="en-US"/>
        </a:p>
      </dgm:t>
    </dgm:pt>
    <dgm:pt modelId="{D960F635-0109-42D6-B4E4-53D76FB54C57}" type="pres">
      <dgm:prSet presAssocID="{BF380CA8-988D-4961-ADAD-F627F664A712}" presName="bgRect" presStyleLbl="node1" presStyleIdx="1" presStyleCnt="3"/>
      <dgm:spPr/>
      <dgm:t>
        <a:bodyPr/>
        <a:lstStyle/>
        <a:p>
          <a:endParaRPr lang="en-US"/>
        </a:p>
      </dgm:t>
    </dgm:pt>
    <dgm:pt modelId="{46CFB586-2D05-4066-9149-CF0FA56F5AC7}" type="pres">
      <dgm:prSet presAssocID="{BF380CA8-988D-4961-ADAD-F627F664A712}" presName="parentNode" presStyleLbl="node1" presStyleIdx="1" presStyleCnt="3">
        <dgm:presLayoutVars>
          <dgm:chMax val="0"/>
          <dgm:bulletEnabled val="1"/>
        </dgm:presLayoutVars>
      </dgm:prSet>
      <dgm:spPr/>
      <dgm:t>
        <a:bodyPr/>
        <a:lstStyle/>
        <a:p>
          <a:endParaRPr lang="en-US"/>
        </a:p>
      </dgm:t>
    </dgm:pt>
    <dgm:pt modelId="{6B48E1AB-0AB3-4170-8A5E-F0BA50F9A010}" type="pres">
      <dgm:prSet presAssocID="{BF380CA8-988D-4961-ADAD-F627F664A712}" presName="childNode" presStyleLbl="node1" presStyleIdx="1" presStyleCnt="3">
        <dgm:presLayoutVars>
          <dgm:bulletEnabled val="1"/>
        </dgm:presLayoutVars>
      </dgm:prSet>
      <dgm:spPr/>
      <dgm:t>
        <a:bodyPr/>
        <a:lstStyle/>
        <a:p>
          <a:endParaRPr lang="en-US"/>
        </a:p>
      </dgm:t>
    </dgm:pt>
    <dgm:pt modelId="{0FA79123-B112-4163-BA8D-8E9C7F996A5C}" type="pres">
      <dgm:prSet presAssocID="{AADF0259-6B00-4B62-B128-860AC1E0BAE3}" presName="hSp" presStyleCnt="0"/>
      <dgm:spPr/>
      <dgm:t>
        <a:bodyPr/>
        <a:lstStyle/>
        <a:p>
          <a:endParaRPr lang="en-US"/>
        </a:p>
      </dgm:t>
    </dgm:pt>
    <dgm:pt modelId="{213E2C66-BA48-45D2-8FB3-AB940B7DFCB0}" type="pres">
      <dgm:prSet presAssocID="{AADF0259-6B00-4B62-B128-860AC1E0BAE3}" presName="vProcSp" presStyleCnt="0"/>
      <dgm:spPr/>
      <dgm:t>
        <a:bodyPr/>
        <a:lstStyle/>
        <a:p>
          <a:endParaRPr lang="en-US"/>
        </a:p>
      </dgm:t>
    </dgm:pt>
    <dgm:pt modelId="{E0946313-B66A-4216-8137-F3A4CD338DEE}" type="pres">
      <dgm:prSet presAssocID="{AADF0259-6B00-4B62-B128-860AC1E0BAE3}" presName="vSp1" presStyleCnt="0"/>
      <dgm:spPr/>
      <dgm:t>
        <a:bodyPr/>
        <a:lstStyle/>
        <a:p>
          <a:endParaRPr lang="en-US"/>
        </a:p>
      </dgm:t>
    </dgm:pt>
    <dgm:pt modelId="{CCD6ED57-ACD3-4208-A007-3468EF9BA16C}" type="pres">
      <dgm:prSet presAssocID="{AADF0259-6B00-4B62-B128-860AC1E0BAE3}" presName="simulatedConn" presStyleLbl="solidFgAcc1" presStyleIdx="1" presStyleCnt="2"/>
      <dgm:spPr/>
      <dgm:t>
        <a:bodyPr/>
        <a:lstStyle/>
        <a:p>
          <a:endParaRPr lang="en-US"/>
        </a:p>
      </dgm:t>
    </dgm:pt>
    <dgm:pt modelId="{ECBBD2E4-CC71-4385-A191-284DC347C2C5}" type="pres">
      <dgm:prSet presAssocID="{AADF0259-6B00-4B62-B128-860AC1E0BAE3}" presName="vSp2" presStyleCnt="0"/>
      <dgm:spPr/>
      <dgm:t>
        <a:bodyPr/>
        <a:lstStyle/>
        <a:p>
          <a:endParaRPr lang="en-US"/>
        </a:p>
      </dgm:t>
    </dgm:pt>
    <dgm:pt modelId="{F186C95C-1B98-4F88-8EFB-467FF8888174}" type="pres">
      <dgm:prSet presAssocID="{AADF0259-6B00-4B62-B128-860AC1E0BAE3}" presName="sibTrans" presStyleCnt="0"/>
      <dgm:spPr/>
      <dgm:t>
        <a:bodyPr/>
        <a:lstStyle/>
        <a:p>
          <a:endParaRPr lang="en-US"/>
        </a:p>
      </dgm:t>
    </dgm:pt>
    <dgm:pt modelId="{0B25F299-1253-4E3B-815A-5256BC3E2E41}" type="pres">
      <dgm:prSet presAssocID="{6F087187-6FEE-49F6-88B4-43184628F39C}" presName="compositeNode" presStyleCnt="0">
        <dgm:presLayoutVars>
          <dgm:bulletEnabled val="1"/>
        </dgm:presLayoutVars>
      </dgm:prSet>
      <dgm:spPr/>
      <dgm:t>
        <a:bodyPr/>
        <a:lstStyle/>
        <a:p>
          <a:endParaRPr lang="en-US"/>
        </a:p>
      </dgm:t>
    </dgm:pt>
    <dgm:pt modelId="{9F7138BC-C761-411C-9562-210139990DA1}" type="pres">
      <dgm:prSet presAssocID="{6F087187-6FEE-49F6-88B4-43184628F39C}" presName="bgRect" presStyleLbl="node1" presStyleIdx="2" presStyleCnt="3"/>
      <dgm:spPr/>
      <dgm:t>
        <a:bodyPr/>
        <a:lstStyle/>
        <a:p>
          <a:endParaRPr lang="en-US"/>
        </a:p>
      </dgm:t>
    </dgm:pt>
    <dgm:pt modelId="{869D2FB9-3CE6-4648-90C9-EEEB4D7C26C2}" type="pres">
      <dgm:prSet presAssocID="{6F087187-6FEE-49F6-88B4-43184628F39C}" presName="parentNode" presStyleLbl="node1" presStyleIdx="2" presStyleCnt="3">
        <dgm:presLayoutVars>
          <dgm:chMax val="0"/>
          <dgm:bulletEnabled val="1"/>
        </dgm:presLayoutVars>
      </dgm:prSet>
      <dgm:spPr/>
      <dgm:t>
        <a:bodyPr/>
        <a:lstStyle/>
        <a:p>
          <a:endParaRPr lang="en-US"/>
        </a:p>
      </dgm:t>
    </dgm:pt>
    <dgm:pt modelId="{016FCAA4-CB7C-4ADE-9E2F-8A3658F8DF28}" type="pres">
      <dgm:prSet presAssocID="{6F087187-6FEE-49F6-88B4-43184628F39C}" presName="childNode" presStyleLbl="node1" presStyleIdx="2" presStyleCnt="3">
        <dgm:presLayoutVars>
          <dgm:bulletEnabled val="1"/>
        </dgm:presLayoutVars>
      </dgm:prSet>
      <dgm:spPr/>
      <dgm:t>
        <a:bodyPr/>
        <a:lstStyle/>
        <a:p>
          <a:endParaRPr lang="en-US"/>
        </a:p>
      </dgm:t>
    </dgm:pt>
  </dgm:ptLst>
  <dgm:cxnLst>
    <dgm:cxn modelId="{330CEE14-62B8-4A39-BABA-54A762326713}" srcId="{2C64E34D-BA6D-4AC1-8252-21FBE4FA8550}" destId="{BF380CA8-988D-4961-ADAD-F627F664A712}" srcOrd="1" destOrd="0" parTransId="{E125E1CD-9AE8-4BB5-88B0-8CAB31D782EE}" sibTransId="{AADF0259-6B00-4B62-B128-860AC1E0BAE3}"/>
    <dgm:cxn modelId="{7CC9D361-E719-4735-BEE8-95340E4E3462}" type="presOf" srcId="{FB196483-2AB0-4056-ACDF-42D4156A86BA}" destId="{95AF2834-3FEE-4FFA-9A53-D1D5B5537346}" srcOrd="1" destOrd="0" presId="urn:microsoft.com/office/officeart/2005/8/layout/hProcess7"/>
    <dgm:cxn modelId="{E321B41A-9483-4757-8CB1-70D10603C4F6}" type="presOf" srcId="{BAF1114A-55F4-4450-B265-5EC3A9B8E2A8}" destId="{6B48E1AB-0AB3-4170-8A5E-F0BA50F9A010}" srcOrd="0" destOrd="0" presId="urn:microsoft.com/office/officeart/2005/8/layout/hProcess7"/>
    <dgm:cxn modelId="{7BA3595C-1E0D-4DF5-812F-51DE21176810}" type="presOf" srcId="{B9C52458-3177-4453-BC23-62E2947D8A72}" destId="{96BA9104-9214-4C0C-A9D7-E605DA160AE6}" srcOrd="0" destOrd="0" presId="urn:microsoft.com/office/officeart/2005/8/layout/hProcess7"/>
    <dgm:cxn modelId="{148A453E-E0CE-4CAC-BC82-C7BA8B4699EB}" type="presOf" srcId="{BF380CA8-988D-4961-ADAD-F627F664A712}" destId="{D960F635-0109-42D6-B4E4-53D76FB54C57}" srcOrd="0" destOrd="0" presId="urn:microsoft.com/office/officeart/2005/8/layout/hProcess7"/>
    <dgm:cxn modelId="{C8B9A023-C29C-49AC-AB55-34B7D426423A}" srcId="{FB196483-2AB0-4056-ACDF-42D4156A86BA}" destId="{B9C52458-3177-4453-BC23-62E2947D8A72}" srcOrd="0" destOrd="0" parTransId="{6ACEBF5D-1D1D-4AC0-B989-404128831EAE}" sibTransId="{179937A7-247D-445D-921E-0E61D6BCA781}"/>
    <dgm:cxn modelId="{C8C3D63E-838B-484B-9B87-F0084DE5504F}" type="presOf" srcId="{A1960FB6-82F0-46A0-8E65-C699F9D2CDE8}" destId="{016FCAA4-CB7C-4ADE-9E2F-8A3658F8DF28}" srcOrd="0" destOrd="0" presId="urn:microsoft.com/office/officeart/2005/8/layout/hProcess7"/>
    <dgm:cxn modelId="{79D5339C-9196-41A0-905B-ECFAFE2D195D}" type="presOf" srcId="{6F087187-6FEE-49F6-88B4-43184628F39C}" destId="{9F7138BC-C761-411C-9562-210139990DA1}" srcOrd="0" destOrd="0" presId="urn:microsoft.com/office/officeart/2005/8/layout/hProcess7"/>
    <dgm:cxn modelId="{C4EBEA2D-C1E6-4793-AF99-697AB229EAE6}" type="presOf" srcId="{BF380CA8-988D-4961-ADAD-F627F664A712}" destId="{46CFB586-2D05-4066-9149-CF0FA56F5AC7}" srcOrd="1" destOrd="0" presId="urn:microsoft.com/office/officeart/2005/8/layout/hProcess7"/>
    <dgm:cxn modelId="{ED78C950-FFA2-4FFA-AF6E-E2415C79D190}" srcId="{2C64E34D-BA6D-4AC1-8252-21FBE4FA8550}" destId="{6F087187-6FEE-49F6-88B4-43184628F39C}" srcOrd="2" destOrd="0" parTransId="{7B872E36-BD1B-4014-8A49-3EB8EC7B06DD}" sibTransId="{036AA9F2-D3CF-4498-BAA1-A4DCEA5ABF60}"/>
    <dgm:cxn modelId="{3EAE8836-50F7-433E-A74E-0B71FD755006}" srcId="{2C64E34D-BA6D-4AC1-8252-21FBE4FA8550}" destId="{FB196483-2AB0-4056-ACDF-42D4156A86BA}" srcOrd="0" destOrd="0" parTransId="{ED47E378-E3EF-4065-98CF-0A01A7ADF6EA}" sibTransId="{6823F852-AF76-4DE6-AB9D-4CC764527B7D}"/>
    <dgm:cxn modelId="{8FB2FCBD-73BE-4BDC-BEC1-AF0083C1AF4C}" type="presOf" srcId="{2C64E34D-BA6D-4AC1-8252-21FBE4FA8550}" destId="{EF5037E0-9598-4234-8090-6D01FA1B55BF}" srcOrd="0" destOrd="0" presId="urn:microsoft.com/office/officeart/2005/8/layout/hProcess7"/>
    <dgm:cxn modelId="{E4065192-3345-48C4-8C5E-83F13D0CE3B8}" type="presOf" srcId="{FB196483-2AB0-4056-ACDF-42D4156A86BA}" destId="{57E5168A-1640-4546-8731-71FA84E57A2B}" srcOrd="0" destOrd="0" presId="urn:microsoft.com/office/officeart/2005/8/layout/hProcess7"/>
    <dgm:cxn modelId="{4F4F3499-B78B-4EF3-831E-3AA6F8277A54}" srcId="{6F087187-6FEE-49F6-88B4-43184628F39C}" destId="{A1960FB6-82F0-46A0-8E65-C699F9D2CDE8}" srcOrd="0" destOrd="0" parTransId="{57AD7100-7E32-4232-8A43-B7865DA6A323}" sibTransId="{6DA850BB-7997-4D98-8849-381BBBDD5545}"/>
    <dgm:cxn modelId="{778C2195-12D1-44C8-9B18-DD0BA6F947CC}" srcId="{BF380CA8-988D-4961-ADAD-F627F664A712}" destId="{BAF1114A-55F4-4450-B265-5EC3A9B8E2A8}" srcOrd="0" destOrd="0" parTransId="{2D684279-2C63-4629-8B56-C67C1844285B}" sibTransId="{776BF5B7-B758-4DB6-A121-B486E09AFE35}"/>
    <dgm:cxn modelId="{C240379A-F349-440C-A709-7A35DBB4A726}" type="presOf" srcId="{6F087187-6FEE-49F6-88B4-43184628F39C}" destId="{869D2FB9-3CE6-4648-90C9-EEEB4D7C26C2}" srcOrd="1" destOrd="0" presId="urn:microsoft.com/office/officeart/2005/8/layout/hProcess7"/>
    <dgm:cxn modelId="{4E3FAD89-CBAF-421F-A0C1-2F14DA90ADE9}" type="presParOf" srcId="{EF5037E0-9598-4234-8090-6D01FA1B55BF}" destId="{92BB6D8A-FD9D-4E44-8D6D-FA93EDCCA3EE}" srcOrd="0" destOrd="0" presId="urn:microsoft.com/office/officeart/2005/8/layout/hProcess7"/>
    <dgm:cxn modelId="{092925D2-1CDA-497E-A2EE-5D357158841F}" type="presParOf" srcId="{92BB6D8A-FD9D-4E44-8D6D-FA93EDCCA3EE}" destId="{57E5168A-1640-4546-8731-71FA84E57A2B}" srcOrd="0" destOrd="0" presId="urn:microsoft.com/office/officeart/2005/8/layout/hProcess7"/>
    <dgm:cxn modelId="{45174260-9BF7-48F9-A5EB-B3CB1BDB2133}" type="presParOf" srcId="{92BB6D8A-FD9D-4E44-8D6D-FA93EDCCA3EE}" destId="{95AF2834-3FEE-4FFA-9A53-D1D5B5537346}" srcOrd="1" destOrd="0" presId="urn:microsoft.com/office/officeart/2005/8/layout/hProcess7"/>
    <dgm:cxn modelId="{E54F16EE-829E-4CF7-AA2D-7DF6353C0B39}" type="presParOf" srcId="{92BB6D8A-FD9D-4E44-8D6D-FA93EDCCA3EE}" destId="{96BA9104-9214-4C0C-A9D7-E605DA160AE6}" srcOrd="2" destOrd="0" presId="urn:microsoft.com/office/officeart/2005/8/layout/hProcess7"/>
    <dgm:cxn modelId="{538C33F5-9687-49B5-85B2-C33F54447A97}" type="presParOf" srcId="{EF5037E0-9598-4234-8090-6D01FA1B55BF}" destId="{4CD2064C-3252-484E-B6B2-EAB0B6BBB3FD}" srcOrd="1" destOrd="0" presId="urn:microsoft.com/office/officeart/2005/8/layout/hProcess7"/>
    <dgm:cxn modelId="{187E8358-18CE-45A3-A7CA-C5AAD9C24DE4}" type="presParOf" srcId="{EF5037E0-9598-4234-8090-6D01FA1B55BF}" destId="{DA8CDE18-265B-449A-BAD8-50162D7DB10D}" srcOrd="2" destOrd="0" presId="urn:microsoft.com/office/officeart/2005/8/layout/hProcess7"/>
    <dgm:cxn modelId="{DC7DF2EB-E807-4573-85A7-87753120714F}" type="presParOf" srcId="{DA8CDE18-265B-449A-BAD8-50162D7DB10D}" destId="{12F777BF-8808-4C00-B169-EA7B62AA5A56}" srcOrd="0" destOrd="0" presId="urn:microsoft.com/office/officeart/2005/8/layout/hProcess7"/>
    <dgm:cxn modelId="{6BF7EC23-2E39-40DA-A343-E28DE416FA2A}" type="presParOf" srcId="{DA8CDE18-265B-449A-BAD8-50162D7DB10D}" destId="{F552660D-84A2-4426-9C09-B569E7C1E242}" srcOrd="1" destOrd="0" presId="urn:microsoft.com/office/officeart/2005/8/layout/hProcess7"/>
    <dgm:cxn modelId="{7A583292-9A44-467E-AEAD-5F83A98D4456}" type="presParOf" srcId="{DA8CDE18-265B-449A-BAD8-50162D7DB10D}" destId="{621873D5-CB5E-4E5B-9F31-D204B41B90D2}" srcOrd="2" destOrd="0" presId="urn:microsoft.com/office/officeart/2005/8/layout/hProcess7"/>
    <dgm:cxn modelId="{6A92DD8A-DBC1-44A3-AB17-5F7658E5A848}" type="presParOf" srcId="{EF5037E0-9598-4234-8090-6D01FA1B55BF}" destId="{E726169D-EECE-4024-9455-6C8BD8705F7B}" srcOrd="3" destOrd="0" presId="urn:microsoft.com/office/officeart/2005/8/layout/hProcess7"/>
    <dgm:cxn modelId="{D275414D-2CA8-4E87-95E4-FBA48262E596}" type="presParOf" srcId="{EF5037E0-9598-4234-8090-6D01FA1B55BF}" destId="{AA38941D-FDCB-4BF0-A4B9-6242568D8393}" srcOrd="4" destOrd="0" presId="urn:microsoft.com/office/officeart/2005/8/layout/hProcess7"/>
    <dgm:cxn modelId="{4DCDC2AE-26C4-4CAB-BFC4-9134FB5A707A}" type="presParOf" srcId="{AA38941D-FDCB-4BF0-A4B9-6242568D8393}" destId="{D960F635-0109-42D6-B4E4-53D76FB54C57}" srcOrd="0" destOrd="0" presId="urn:microsoft.com/office/officeart/2005/8/layout/hProcess7"/>
    <dgm:cxn modelId="{4B99AAA3-BC9E-4C27-8DA4-085920DA9F26}" type="presParOf" srcId="{AA38941D-FDCB-4BF0-A4B9-6242568D8393}" destId="{46CFB586-2D05-4066-9149-CF0FA56F5AC7}" srcOrd="1" destOrd="0" presId="urn:microsoft.com/office/officeart/2005/8/layout/hProcess7"/>
    <dgm:cxn modelId="{5947C7E0-F28E-4E8D-9FD6-9820F429F4A5}" type="presParOf" srcId="{AA38941D-FDCB-4BF0-A4B9-6242568D8393}" destId="{6B48E1AB-0AB3-4170-8A5E-F0BA50F9A010}" srcOrd="2" destOrd="0" presId="urn:microsoft.com/office/officeart/2005/8/layout/hProcess7"/>
    <dgm:cxn modelId="{145F0F45-2206-4971-8BB5-33EB9AED1D19}" type="presParOf" srcId="{EF5037E0-9598-4234-8090-6D01FA1B55BF}" destId="{0FA79123-B112-4163-BA8D-8E9C7F996A5C}" srcOrd="5" destOrd="0" presId="urn:microsoft.com/office/officeart/2005/8/layout/hProcess7"/>
    <dgm:cxn modelId="{1DC40392-E855-442E-AABF-88911E1D1A26}" type="presParOf" srcId="{EF5037E0-9598-4234-8090-6D01FA1B55BF}" destId="{213E2C66-BA48-45D2-8FB3-AB940B7DFCB0}" srcOrd="6" destOrd="0" presId="urn:microsoft.com/office/officeart/2005/8/layout/hProcess7"/>
    <dgm:cxn modelId="{653729B3-81A0-496B-B7D8-82E1D73189E3}" type="presParOf" srcId="{213E2C66-BA48-45D2-8FB3-AB940B7DFCB0}" destId="{E0946313-B66A-4216-8137-F3A4CD338DEE}" srcOrd="0" destOrd="0" presId="urn:microsoft.com/office/officeart/2005/8/layout/hProcess7"/>
    <dgm:cxn modelId="{D544E3C2-E612-493C-BE26-68614F9E306A}" type="presParOf" srcId="{213E2C66-BA48-45D2-8FB3-AB940B7DFCB0}" destId="{CCD6ED57-ACD3-4208-A007-3468EF9BA16C}" srcOrd="1" destOrd="0" presId="urn:microsoft.com/office/officeart/2005/8/layout/hProcess7"/>
    <dgm:cxn modelId="{2851C6D8-24E5-4796-AC25-4BEF9946C1EC}" type="presParOf" srcId="{213E2C66-BA48-45D2-8FB3-AB940B7DFCB0}" destId="{ECBBD2E4-CC71-4385-A191-284DC347C2C5}" srcOrd="2" destOrd="0" presId="urn:microsoft.com/office/officeart/2005/8/layout/hProcess7"/>
    <dgm:cxn modelId="{CE745220-34BD-4917-B2C7-98F4C2EBA761}" type="presParOf" srcId="{EF5037E0-9598-4234-8090-6D01FA1B55BF}" destId="{F186C95C-1B98-4F88-8EFB-467FF8888174}" srcOrd="7" destOrd="0" presId="urn:microsoft.com/office/officeart/2005/8/layout/hProcess7"/>
    <dgm:cxn modelId="{929C08FF-0DA3-487C-BE60-70AC1CCA0385}" type="presParOf" srcId="{EF5037E0-9598-4234-8090-6D01FA1B55BF}" destId="{0B25F299-1253-4E3B-815A-5256BC3E2E41}" srcOrd="8" destOrd="0" presId="urn:microsoft.com/office/officeart/2005/8/layout/hProcess7"/>
    <dgm:cxn modelId="{2B898DD2-07A9-45B6-9942-E9FBEFCB3A6B}" type="presParOf" srcId="{0B25F299-1253-4E3B-815A-5256BC3E2E41}" destId="{9F7138BC-C761-411C-9562-210139990DA1}" srcOrd="0" destOrd="0" presId="urn:microsoft.com/office/officeart/2005/8/layout/hProcess7"/>
    <dgm:cxn modelId="{1E16E518-80DC-4E1B-9E76-BF178D3F2682}" type="presParOf" srcId="{0B25F299-1253-4E3B-815A-5256BC3E2E41}" destId="{869D2FB9-3CE6-4648-90C9-EEEB4D7C26C2}" srcOrd="1" destOrd="0" presId="urn:microsoft.com/office/officeart/2005/8/layout/hProcess7"/>
    <dgm:cxn modelId="{035A4498-4B7C-47B7-A138-C4E591B56684}" type="presParOf" srcId="{0B25F299-1253-4E3B-815A-5256BC3E2E41}" destId="{016FCAA4-CB7C-4ADE-9E2F-8A3658F8DF2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BC93253-DB29-461B-A1ED-6B76DBAE9910}" type="doc">
      <dgm:prSet loTypeId="urn:microsoft.com/office/officeart/2005/8/layout/matrix3" loCatId="matrix" qsTypeId="urn:microsoft.com/office/officeart/2005/8/quickstyle/3d2" qsCatId="3D" csTypeId="urn:microsoft.com/office/officeart/2005/8/colors/accent0_1" csCatId="mainScheme" phldr="1"/>
      <dgm:spPr/>
      <dgm:t>
        <a:bodyPr/>
        <a:lstStyle/>
        <a:p>
          <a:endParaRPr lang="en-US"/>
        </a:p>
      </dgm:t>
    </dgm:pt>
    <dgm:pt modelId="{3A2BB4E7-6C5E-45C1-9646-FD3F08B2323D}">
      <dgm:prSet phldrT="[Text]"/>
      <dgm:spPr/>
      <dgm:t>
        <a:bodyPr/>
        <a:lstStyle/>
        <a:p>
          <a:r>
            <a:rPr lang="en-US" b="1" dirty="0" smtClean="0"/>
            <a:t>Keep every receipt</a:t>
          </a:r>
          <a:endParaRPr lang="en-US" b="1" dirty="0"/>
        </a:p>
      </dgm:t>
    </dgm:pt>
    <dgm:pt modelId="{B580EA93-0460-477B-B503-BE933A935FDD}" type="parTrans" cxnId="{D2AFE5DD-5291-49A3-9BC0-AB072444B37A}">
      <dgm:prSet/>
      <dgm:spPr/>
      <dgm:t>
        <a:bodyPr/>
        <a:lstStyle/>
        <a:p>
          <a:endParaRPr lang="en-US"/>
        </a:p>
      </dgm:t>
    </dgm:pt>
    <dgm:pt modelId="{03EF6C20-F903-4E04-802C-AB85A58DC54A}" type="sibTrans" cxnId="{D2AFE5DD-5291-49A3-9BC0-AB072444B37A}">
      <dgm:prSet/>
      <dgm:spPr/>
      <dgm:t>
        <a:bodyPr/>
        <a:lstStyle/>
        <a:p>
          <a:endParaRPr lang="en-US"/>
        </a:p>
      </dgm:t>
    </dgm:pt>
    <dgm:pt modelId="{50DE933C-024F-4456-8659-377ACFA4ABF6}">
      <dgm:prSet phldrT="[Text]"/>
      <dgm:spPr/>
      <dgm:t>
        <a:bodyPr/>
        <a:lstStyle/>
        <a:p>
          <a:r>
            <a:rPr lang="en-US" b="1" dirty="0" smtClean="0"/>
            <a:t>Record every expenses daily</a:t>
          </a:r>
          <a:endParaRPr lang="en-US" b="1" dirty="0"/>
        </a:p>
      </dgm:t>
    </dgm:pt>
    <dgm:pt modelId="{0C1A4D67-EC1C-4379-839F-43EB2BD9AD91}" type="parTrans" cxnId="{C5EAFFEE-80F1-401D-9654-A19F6136C85D}">
      <dgm:prSet/>
      <dgm:spPr/>
      <dgm:t>
        <a:bodyPr/>
        <a:lstStyle/>
        <a:p>
          <a:endParaRPr lang="en-US"/>
        </a:p>
      </dgm:t>
    </dgm:pt>
    <dgm:pt modelId="{2B306739-A60D-4A9D-9ED2-3C4DF53B2050}" type="sibTrans" cxnId="{C5EAFFEE-80F1-401D-9654-A19F6136C85D}">
      <dgm:prSet/>
      <dgm:spPr/>
      <dgm:t>
        <a:bodyPr/>
        <a:lstStyle/>
        <a:p>
          <a:endParaRPr lang="en-US"/>
        </a:p>
      </dgm:t>
    </dgm:pt>
    <dgm:pt modelId="{FBE0BADF-A6AF-4A91-94EB-60B14E818C8B}">
      <dgm:prSet phldrT="[Text]"/>
      <dgm:spPr/>
      <dgm:t>
        <a:bodyPr/>
        <a:lstStyle/>
        <a:p>
          <a:r>
            <a:rPr lang="en-US" b="1" dirty="0" smtClean="0"/>
            <a:t>Total your expense at the end of the month</a:t>
          </a:r>
          <a:endParaRPr lang="en-US" dirty="0"/>
        </a:p>
      </dgm:t>
    </dgm:pt>
    <dgm:pt modelId="{60CDFBD1-8640-4835-A21D-9ACF6158AEF0}" type="parTrans" cxnId="{113F98F8-48A5-4608-B15C-3CE59223D453}">
      <dgm:prSet/>
      <dgm:spPr/>
      <dgm:t>
        <a:bodyPr/>
        <a:lstStyle/>
        <a:p>
          <a:endParaRPr lang="en-US"/>
        </a:p>
      </dgm:t>
    </dgm:pt>
    <dgm:pt modelId="{6110C721-E8B9-4240-B13B-BBCFC9E6B267}" type="sibTrans" cxnId="{113F98F8-48A5-4608-B15C-3CE59223D453}">
      <dgm:prSet/>
      <dgm:spPr/>
      <dgm:t>
        <a:bodyPr/>
        <a:lstStyle/>
        <a:p>
          <a:endParaRPr lang="en-US"/>
        </a:p>
      </dgm:t>
    </dgm:pt>
    <dgm:pt modelId="{E3AE2009-6BEC-482E-89EB-141D0F1DAA29}">
      <dgm:prSet phldrT="[Text]"/>
      <dgm:spPr/>
      <dgm:t>
        <a:bodyPr/>
        <a:lstStyle/>
        <a:p>
          <a:r>
            <a:rPr lang="en-US" b="1" dirty="0" smtClean="0"/>
            <a:t>Do this for three months</a:t>
          </a:r>
          <a:endParaRPr lang="en-US" dirty="0"/>
        </a:p>
      </dgm:t>
    </dgm:pt>
    <dgm:pt modelId="{3B4B9248-BF4A-4A8A-86C3-1B8E9FA7723B}" type="parTrans" cxnId="{E210163E-F719-441E-8359-39C147B4BF00}">
      <dgm:prSet/>
      <dgm:spPr/>
      <dgm:t>
        <a:bodyPr/>
        <a:lstStyle/>
        <a:p>
          <a:endParaRPr lang="en-US"/>
        </a:p>
      </dgm:t>
    </dgm:pt>
    <dgm:pt modelId="{26D9A579-DF3D-4820-9370-61CB4C4F25B4}" type="sibTrans" cxnId="{E210163E-F719-441E-8359-39C147B4BF00}">
      <dgm:prSet/>
      <dgm:spPr/>
      <dgm:t>
        <a:bodyPr/>
        <a:lstStyle/>
        <a:p>
          <a:endParaRPr lang="en-US"/>
        </a:p>
      </dgm:t>
    </dgm:pt>
    <dgm:pt modelId="{F0EDF958-B61D-4404-B65D-9357554341AD}" type="pres">
      <dgm:prSet presAssocID="{7BC93253-DB29-461B-A1ED-6B76DBAE9910}" presName="matrix" presStyleCnt="0">
        <dgm:presLayoutVars>
          <dgm:chMax val="1"/>
          <dgm:dir/>
          <dgm:resizeHandles val="exact"/>
        </dgm:presLayoutVars>
      </dgm:prSet>
      <dgm:spPr/>
      <dgm:t>
        <a:bodyPr/>
        <a:lstStyle/>
        <a:p>
          <a:endParaRPr lang="en-US"/>
        </a:p>
      </dgm:t>
    </dgm:pt>
    <dgm:pt modelId="{960921A4-255E-441D-8201-E24ED4066141}" type="pres">
      <dgm:prSet presAssocID="{7BC93253-DB29-461B-A1ED-6B76DBAE9910}" presName="diamond" presStyleLbl="bgShp" presStyleIdx="0" presStyleCnt="1" custScaleX="107325" custScaleY="100000" custLinFactNeighborX="10609"/>
      <dgm:spPr/>
    </dgm:pt>
    <dgm:pt modelId="{B2284AE0-9B7C-4C2B-8B0C-EC5972461695}" type="pres">
      <dgm:prSet presAssocID="{7BC93253-DB29-461B-A1ED-6B76DBAE9910}" presName="quad1" presStyleLbl="node1" presStyleIdx="0" presStyleCnt="4" custScaleX="147305">
        <dgm:presLayoutVars>
          <dgm:chMax val="0"/>
          <dgm:chPref val="0"/>
          <dgm:bulletEnabled val="1"/>
        </dgm:presLayoutVars>
      </dgm:prSet>
      <dgm:spPr/>
      <dgm:t>
        <a:bodyPr/>
        <a:lstStyle/>
        <a:p>
          <a:endParaRPr lang="en-US"/>
        </a:p>
      </dgm:t>
    </dgm:pt>
    <dgm:pt modelId="{055F9A66-71DA-465A-ACB0-DF9A038CD465}" type="pres">
      <dgm:prSet presAssocID="{7BC93253-DB29-461B-A1ED-6B76DBAE9910}" presName="quad2" presStyleLbl="node1" presStyleIdx="1" presStyleCnt="4" custScaleX="155727" custLinFactNeighborX="67621" custLinFactNeighborY="-3857">
        <dgm:presLayoutVars>
          <dgm:chMax val="0"/>
          <dgm:chPref val="0"/>
          <dgm:bulletEnabled val="1"/>
        </dgm:presLayoutVars>
      </dgm:prSet>
      <dgm:spPr/>
      <dgm:t>
        <a:bodyPr/>
        <a:lstStyle/>
        <a:p>
          <a:endParaRPr lang="en-US"/>
        </a:p>
      </dgm:t>
    </dgm:pt>
    <dgm:pt modelId="{BBFFC8B8-FAB3-43B3-BF8A-8142FB0EBE5D}" type="pres">
      <dgm:prSet presAssocID="{7BC93253-DB29-461B-A1ED-6B76DBAE9910}" presName="quad3" presStyleLbl="node1" presStyleIdx="2" presStyleCnt="4" custScaleX="147305">
        <dgm:presLayoutVars>
          <dgm:chMax val="0"/>
          <dgm:chPref val="0"/>
          <dgm:bulletEnabled val="1"/>
        </dgm:presLayoutVars>
      </dgm:prSet>
      <dgm:spPr/>
      <dgm:t>
        <a:bodyPr/>
        <a:lstStyle/>
        <a:p>
          <a:endParaRPr lang="en-US"/>
        </a:p>
      </dgm:t>
    </dgm:pt>
    <dgm:pt modelId="{24C9CA71-1967-449C-BB5E-579A14D62663}" type="pres">
      <dgm:prSet presAssocID="{7BC93253-DB29-461B-A1ED-6B76DBAE9910}" presName="quad4" presStyleLbl="node1" presStyleIdx="3" presStyleCnt="4" custScaleX="148711" custScaleY="96417" custLinFactNeighborX="69960" custLinFactNeighborY="-99">
        <dgm:presLayoutVars>
          <dgm:chMax val="0"/>
          <dgm:chPref val="0"/>
          <dgm:bulletEnabled val="1"/>
        </dgm:presLayoutVars>
      </dgm:prSet>
      <dgm:spPr/>
      <dgm:t>
        <a:bodyPr/>
        <a:lstStyle/>
        <a:p>
          <a:endParaRPr lang="en-US"/>
        </a:p>
      </dgm:t>
    </dgm:pt>
  </dgm:ptLst>
  <dgm:cxnLst>
    <dgm:cxn modelId="{E210163E-F719-441E-8359-39C147B4BF00}" srcId="{7BC93253-DB29-461B-A1ED-6B76DBAE9910}" destId="{E3AE2009-6BEC-482E-89EB-141D0F1DAA29}" srcOrd="3" destOrd="0" parTransId="{3B4B9248-BF4A-4A8A-86C3-1B8E9FA7723B}" sibTransId="{26D9A579-DF3D-4820-9370-61CB4C4F25B4}"/>
    <dgm:cxn modelId="{DBF8E6E5-6492-42FA-A168-4522C23ABB7D}" type="presOf" srcId="{FBE0BADF-A6AF-4A91-94EB-60B14E818C8B}" destId="{BBFFC8B8-FAB3-43B3-BF8A-8142FB0EBE5D}" srcOrd="0" destOrd="0" presId="urn:microsoft.com/office/officeart/2005/8/layout/matrix3"/>
    <dgm:cxn modelId="{F1CCDB6D-B246-40E3-95A6-95790B642415}" type="presOf" srcId="{3A2BB4E7-6C5E-45C1-9646-FD3F08B2323D}" destId="{B2284AE0-9B7C-4C2B-8B0C-EC5972461695}" srcOrd="0" destOrd="0" presId="urn:microsoft.com/office/officeart/2005/8/layout/matrix3"/>
    <dgm:cxn modelId="{818FD706-831D-4290-B46A-B511DFADF3C9}" type="presOf" srcId="{E3AE2009-6BEC-482E-89EB-141D0F1DAA29}" destId="{24C9CA71-1967-449C-BB5E-579A14D62663}" srcOrd="0" destOrd="0" presId="urn:microsoft.com/office/officeart/2005/8/layout/matrix3"/>
    <dgm:cxn modelId="{113F98F8-48A5-4608-B15C-3CE59223D453}" srcId="{7BC93253-DB29-461B-A1ED-6B76DBAE9910}" destId="{FBE0BADF-A6AF-4A91-94EB-60B14E818C8B}" srcOrd="2" destOrd="0" parTransId="{60CDFBD1-8640-4835-A21D-9ACF6158AEF0}" sibTransId="{6110C721-E8B9-4240-B13B-BBCFC9E6B267}"/>
    <dgm:cxn modelId="{D2AFE5DD-5291-49A3-9BC0-AB072444B37A}" srcId="{7BC93253-DB29-461B-A1ED-6B76DBAE9910}" destId="{3A2BB4E7-6C5E-45C1-9646-FD3F08B2323D}" srcOrd="0" destOrd="0" parTransId="{B580EA93-0460-477B-B503-BE933A935FDD}" sibTransId="{03EF6C20-F903-4E04-802C-AB85A58DC54A}"/>
    <dgm:cxn modelId="{915C85BB-A15C-4EB8-9721-5D5DAE7D2C1A}" type="presOf" srcId="{7BC93253-DB29-461B-A1ED-6B76DBAE9910}" destId="{F0EDF958-B61D-4404-B65D-9357554341AD}" srcOrd="0" destOrd="0" presId="urn:microsoft.com/office/officeart/2005/8/layout/matrix3"/>
    <dgm:cxn modelId="{C5EAFFEE-80F1-401D-9654-A19F6136C85D}" srcId="{7BC93253-DB29-461B-A1ED-6B76DBAE9910}" destId="{50DE933C-024F-4456-8659-377ACFA4ABF6}" srcOrd="1" destOrd="0" parTransId="{0C1A4D67-EC1C-4379-839F-43EB2BD9AD91}" sibTransId="{2B306739-A60D-4A9D-9ED2-3C4DF53B2050}"/>
    <dgm:cxn modelId="{BECA9255-8C9F-44BD-8FED-6883DCE2AFC2}" type="presOf" srcId="{50DE933C-024F-4456-8659-377ACFA4ABF6}" destId="{055F9A66-71DA-465A-ACB0-DF9A038CD465}" srcOrd="0" destOrd="0" presId="urn:microsoft.com/office/officeart/2005/8/layout/matrix3"/>
    <dgm:cxn modelId="{7E621F0B-5F29-4EB8-AAAD-8BE849620291}" type="presParOf" srcId="{F0EDF958-B61D-4404-B65D-9357554341AD}" destId="{960921A4-255E-441D-8201-E24ED4066141}" srcOrd="0" destOrd="0" presId="urn:microsoft.com/office/officeart/2005/8/layout/matrix3"/>
    <dgm:cxn modelId="{6E9266B0-7C27-46B2-8703-8550B083F4F9}" type="presParOf" srcId="{F0EDF958-B61D-4404-B65D-9357554341AD}" destId="{B2284AE0-9B7C-4C2B-8B0C-EC5972461695}" srcOrd="1" destOrd="0" presId="urn:microsoft.com/office/officeart/2005/8/layout/matrix3"/>
    <dgm:cxn modelId="{A830B4F2-4157-469B-9CA7-83194C63C1EB}" type="presParOf" srcId="{F0EDF958-B61D-4404-B65D-9357554341AD}" destId="{055F9A66-71DA-465A-ACB0-DF9A038CD465}" srcOrd="2" destOrd="0" presId="urn:microsoft.com/office/officeart/2005/8/layout/matrix3"/>
    <dgm:cxn modelId="{D017071E-9981-40C4-9360-2FED602D7F2F}" type="presParOf" srcId="{F0EDF958-B61D-4404-B65D-9357554341AD}" destId="{BBFFC8B8-FAB3-43B3-BF8A-8142FB0EBE5D}" srcOrd="3" destOrd="0" presId="urn:microsoft.com/office/officeart/2005/8/layout/matrix3"/>
    <dgm:cxn modelId="{357C2DB2-C197-4358-9181-2B25C0A4088F}" type="presParOf" srcId="{F0EDF958-B61D-4404-B65D-9357554341AD}" destId="{24C9CA71-1967-449C-BB5E-579A14D6266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F2EBD-E0E6-44B0-A56F-81ACCADCCAD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12DA9E0-90F5-46FD-AA36-29A0E096F975}">
      <dgm:prSet phldrT="[Text]"/>
      <dgm:spPr>
        <a:ln w="28575">
          <a:solidFill>
            <a:srgbClr val="002060"/>
          </a:solidFill>
        </a:ln>
      </dgm:spPr>
      <dgm:t>
        <a:bodyPr/>
        <a:lstStyle/>
        <a:p>
          <a:pPr algn="just"/>
          <a:r>
            <a:rPr lang="en-US" dirty="0" smtClean="0"/>
            <a:t>If it is positive, you have a surplus. Congratulations! With the extra money you must pay off any debt or loan if you have. Otherwise you can increase your monthly savings amount or invest for future</a:t>
          </a:r>
          <a:endParaRPr lang="en-US" dirty="0"/>
        </a:p>
      </dgm:t>
    </dgm:pt>
    <dgm:pt modelId="{EAC6909C-B865-4143-9FFE-5DFC3D438125}" type="parTrans" cxnId="{F3D19A8A-7ECA-4B0C-96B0-51CD67F2F699}">
      <dgm:prSet/>
      <dgm:spPr/>
      <dgm:t>
        <a:bodyPr/>
        <a:lstStyle/>
        <a:p>
          <a:endParaRPr lang="en-US"/>
        </a:p>
      </dgm:t>
    </dgm:pt>
    <dgm:pt modelId="{A7F88F11-90F7-449F-AE58-A98665E9CC89}" type="sibTrans" cxnId="{F3D19A8A-7ECA-4B0C-96B0-51CD67F2F699}">
      <dgm:prSet/>
      <dgm:spPr/>
      <dgm:t>
        <a:bodyPr/>
        <a:lstStyle/>
        <a:p>
          <a:endParaRPr lang="en-US"/>
        </a:p>
      </dgm:t>
    </dgm:pt>
    <dgm:pt modelId="{EB39DF95-0219-4A29-B7A7-3152D0822B3B}">
      <dgm:prSet phldrT="[Text]"/>
      <dgm:spPr>
        <a:ln w="28575">
          <a:solidFill>
            <a:srgbClr val="002060"/>
          </a:solidFill>
        </a:ln>
      </dgm:spPr>
      <dgm:t>
        <a:bodyPr/>
        <a:lstStyle/>
        <a:p>
          <a:pPr algn="just"/>
          <a:r>
            <a:rPr lang="en-US" dirty="0" smtClean="0"/>
            <a:t>If it is negative, you have a deficit. You need to increase your income to balance your budget. Reduce your expenses by focusing on what are your needs rather than wants.</a:t>
          </a:r>
          <a:endParaRPr lang="en-US" dirty="0"/>
        </a:p>
      </dgm:t>
    </dgm:pt>
    <dgm:pt modelId="{9F9D633B-E941-41B6-A715-555A84EABB02}" type="parTrans" cxnId="{7C131E41-E101-450C-BEE3-EB7FD158E859}">
      <dgm:prSet/>
      <dgm:spPr/>
      <dgm:t>
        <a:bodyPr/>
        <a:lstStyle/>
        <a:p>
          <a:endParaRPr lang="en-US"/>
        </a:p>
      </dgm:t>
    </dgm:pt>
    <dgm:pt modelId="{476DD2FC-B945-4823-85DC-CEC9CBC7EAEB}" type="sibTrans" cxnId="{7C131E41-E101-450C-BEE3-EB7FD158E859}">
      <dgm:prSet/>
      <dgm:spPr/>
      <dgm:t>
        <a:bodyPr/>
        <a:lstStyle/>
        <a:p>
          <a:endParaRPr lang="en-US"/>
        </a:p>
      </dgm:t>
    </dgm:pt>
    <dgm:pt modelId="{32DDF9BE-1B45-4DD1-A87A-05049A408361}" type="pres">
      <dgm:prSet presAssocID="{742F2EBD-E0E6-44B0-A56F-81ACCADCCAD0}" presName="Name0" presStyleCnt="0">
        <dgm:presLayoutVars>
          <dgm:dir/>
          <dgm:resizeHandles val="exact"/>
        </dgm:presLayoutVars>
      </dgm:prSet>
      <dgm:spPr/>
      <dgm:t>
        <a:bodyPr/>
        <a:lstStyle/>
        <a:p>
          <a:endParaRPr lang="en-US"/>
        </a:p>
      </dgm:t>
    </dgm:pt>
    <dgm:pt modelId="{15CBCD07-F3D8-4838-8BAC-7B3F6F55A728}" type="pres">
      <dgm:prSet presAssocID="{912DA9E0-90F5-46FD-AA36-29A0E096F975}" presName="composite" presStyleCnt="0"/>
      <dgm:spPr/>
    </dgm:pt>
    <dgm:pt modelId="{4A32CECB-38A5-4AF8-8EEF-3616B11E5CC3}" type="pres">
      <dgm:prSet presAssocID="{912DA9E0-90F5-46FD-AA36-29A0E096F975}" presName="rect1" presStyleLbl="trAlignAcc1" presStyleIdx="0" presStyleCnt="2" custScaleY="77385">
        <dgm:presLayoutVars>
          <dgm:bulletEnabled val="1"/>
        </dgm:presLayoutVars>
      </dgm:prSet>
      <dgm:spPr/>
      <dgm:t>
        <a:bodyPr/>
        <a:lstStyle/>
        <a:p>
          <a:endParaRPr lang="en-US"/>
        </a:p>
      </dgm:t>
    </dgm:pt>
    <dgm:pt modelId="{AD611255-4D2F-4D8E-8A1C-F76BF88E2EAB}" type="pres">
      <dgm:prSet presAssocID="{912DA9E0-90F5-46FD-AA36-29A0E096F975}" presName="rect2" presStyleLbl="fgImgPlace1" presStyleIdx="0" presStyleCnt="2" custScaleX="114961" custScaleY="73729" custLinFactNeighborY="11228"/>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38FDCAC-9EBC-46CD-8304-D79235B39CCF}" type="pres">
      <dgm:prSet presAssocID="{A7F88F11-90F7-449F-AE58-A98665E9CC89}" presName="sibTrans" presStyleCnt="0"/>
      <dgm:spPr/>
    </dgm:pt>
    <dgm:pt modelId="{EA7817BD-123F-422A-8F76-FECF4EDCDDB8}" type="pres">
      <dgm:prSet presAssocID="{EB39DF95-0219-4A29-B7A7-3152D0822B3B}" presName="composite" presStyleCnt="0"/>
      <dgm:spPr/>
    </dgm:pt>
    <dgm:pt modelId="{A0B90655-30B6-4050-BA4F-10DE3E8EDA1F}" type="pres">
      <dgm:prSet presAssocID="{EB39DF95-0219-4A29-B7A7-3152D0822B3B}" presName="rect1" presStyleLbl="trAlignAcc1" presStyleIdx="1" presStyleCnt="2" custScaleY="64496" custLinFactNeighborX="17" custLinFactNeighborY="-20211">
        <dgm:presLayoutVars>
          <dgm:bulletEnabled val="1"/>
        </dgm:presLayoutVars>
      </dgm:prSet>
      <dgm:spPr/>
      <dgm:t>
        <a:bodyPr/>
        <a:lstStyle/>
        <a:p>
          <a:endParaRPr lang="en-US"/>
        </a:p>
      </dgm:t>
    </dgm:pt>
    <dgm:pt modelId="{F079DF60-AB19-48C3-8982-D3BE1F3304C1}" type="pres">
      <dgm:prSet presAssocID="{EB39DF95-0219-4A29-B7A7-3152D0822B3B}" presName="rect2" presStyleLbl="fgImgPlace1" presStyleIdx="1" presStyleCnt="2" custScaleX="115733" custScaleY="60387" custLinFactNeighborX="-86" custLinFactNeighborY="-7150"/>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en-US"/>
        </a:p>
      </dgm:t>
    </dgm:pt>
  </dgm:ptLst>
  <dgm:cxnLst>
    <dgm:cxn modelId="{B9AFEDD9-6EAA-4DB8-A440-07854EA95352}" type="presOf" srcId="{742F2EBD-E0E6-44B0-A56F-81ACCADCCAD0}" destId="{32DDF9BE-1B45-4DD1-A87A-05049A408361}" srcOrd="0" destOrd="0" presId="urn:microsoft.com/office/officeart/2008/layout/PictureStrips"/>
    <dgm:cxn modelId="{03AAE9FC-FE35-4C2E-8C46-865F93F1AF4F}" type="presOf" srcId="{EB39DF95-0219-4A29-B7A7-3152D0822B3B}" destId="{A0B90655-30B6-4050-BA4F-10DE3E8EDA1F}" srcOrd="0" destOrd="0" presId="urn:microsoft.com/office/officeart/2008/layout/PictureStrips"/>
    <dgm:cxn modelId="{47741843-AC67-4218-81DC-006070182B13}" type="presOf" srcId="{912DA9E0-90F5-46FD-AA36-29A0E096F975}" destId="{4A32CECB-38A5-4AF8-8EEF-3616B11E5CC3}" srcOrd="0" destOrd="0" presId="urn:microsoft.com/office/officeart/2008/layout/PictureStrips"/>
    <dgm:cxn modelId="{F3D19A8A-7ECA-4B0C-96B0-51CD67F2F699}" srcId="{742F2EBD-E0E6-44B0-A56F-81ACCADCCAD0}" destId="{912DA9E0-90F5-46FD-AA36-29A0E096F975}" srcOrd="0" destOrd="0" parTransId="{EAC6909C-B865-4143-9FFE-5DFC3D438125}" sibTransId="{A7F88F11-90F7-449F-AE58-A98665E9CC89}"/>
    <dgm:cxn modelId="{7C131E41-E101-450C-BEE3-EB7FD158E859}" srcId="{742F2EBD-E0E6-44B0-A56F-81ACCADCCAD0}" destId="{EB39DF95-0219-4A29-B7A7-3152D0822B3B}" srcOrd="1" destOrd="0" parTransId="{9F9D633B-E941-41B6-A715-555A84EABB02}" sibTransId="{476DD2FC-B945-4823-85DC-CEC9CBC7EAEB}"/>
    <dgm:cxn modelId="{E2033005-5811-4666-A049-19EB3ABFFD48}" type="presParOf" srcId="{32DDF9BE-1B45-4DD1-A87A-05049A408361}" destId="{15CBCD07-F3D8-4838-8BAC-7B3F6F55A728}" srcOrd="0" destOrd="0" presId="urn:microsoft.com/office/officeart/2008/layout/PictureStrips"/>
    <dgm:cxn modelId="{C0F24B09-C35D-4448-AA8D-A9ECBD8A5D8D}" type="presParOf" srcId="{15CBCD07-F3D8-4838-8BAC-7B3F6F55A728}" destId="{4A32CECB-38A5-4AF8-8EEF-3616B11E5CC3}" srcOrd="0" destOrd="0" presId="urn:microsoft.com/office/officeart/2008/layout/PictureStrips"/>
    <dgm:cxn modelId="{702D0E58-8FE2-4926-A1A1-BAAA0DE2D67B}" type="presParOf" srcId="{15CBCD07-F3D8-4838-8BAC-7B3F6F55A728}" destId="{AD611255-4D2F-4D8E-8A1C-F76BF88E2EAB}" srcOrd="1" destOrd="0" presId="urn:microsoft.com/office/officeart/2008/layout/PictureStrips"/>
    <dgm:cxn modelId="{E902A2B6-9058-4440-882B-CEA0A5506528}" type="presParOf" srcId="{32DDF9BE-1B45-4DD1-A87A-05049A408361}" destId="{838FDCAC-9EBC-46CD-8304-D79235B39CCF}" srcOrd="1" destOrd="0" presId="urn:microsoft.com/office/officeart/2008/layout/PictureStrips"/>
    <dgm:cxn modelId="{64CC3D71-6D92-463C-9129-C7C2868B0478}" type="presParOf" srcId="{32DDF9BE-1B45-4DD1-A87A-05049A408361}" destId="{EA7817BD-123F-422A-8F76-FECF4EDCDDB8}" srcOrd="2" destOrd="0" presId="urn:microsoft.com/office/officeart/2008/layout/PictureStrips"/>
    <dgm:cxn modelId="{409E2CAF-34AA-4AC4-946F-2C8C34C5EAD8}" type="presParOf" srcId="{EA7817BD-123F-422A-8F76-FECF4EDCDDB8}" destId="{A0B90655-30B6-4050-BA4F-10DE3E8EDA1F}" srcOrd="0" destOrd="0" presId="urn:microsoft.com/office/officeart/2008/layout/PictureStrips"/>
    <dgm:cxn modelId="{B5404DBA-994D-4552-85C0-56494CCC5974}" type="presParOf" srcId="{EA7817BD-123F-422A-8F76-FECF4EDCDDB8}" destId="{F079DF60-AB19-48C3-8982-D3BE1F3304C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41AD1-EB53-440D-B202-F9BB6D778882}" type="doc">
      <dgm:prSet loTypeId="urn:microsoft.com/office/officeart/2005/8/layout/pyramid1" loCatId="pyramid" qsTypeId="urn:microsoft.com/office/officeart/2005/8/quickstyle/3d4" qsCatId="3D" csTypeId="urn:microsoft.com/office/officeart/2005/8/colors/colorful4" csCatId="colorful" phldr="1"/>
      <dgm:spPr/>
    </dgm:pt>
    <dgm:pt modelId="{4B50CA69-C0D2-45D4-8F22-A514CF515E35}">
      <dgm:prSet phldrT="[Text]" custT="1"/>
      <dgm:spPr/>
      <dgm:t>
        <a:bodyPr/>
        <a:lstStyle/>
        <a:p>
          <a:endParaRPr lang="en-US" sz="1100" smtClean="0"/>
        </a:p>
        <a:p>
          <a:r>
            <a:rPr lang="en-US" sz="700" b="1" smtClean="0">
              <a:latin typeface="Arial" panose="020B0604020202020204" pitchFamily="34" charset="0"/>
              <a:cs typeface="Arial" panose="020B0604020202020204" pitchFamily="34" charset="0"/>
            </a:rPr>
            <a:t>SHORT</a:t>
          </a:r>
          <a:r>
            <a:rPr lang="en-US" sz="1000" b="1" smtClean="0">
              <a:latin typeface="Arial" panose="020B0604020202020204" pitchFamily="34" charset="0"/>
              <a:cs typeface="Arial" panose="020B0604020202020204" pitchFamily="34" charset="0"/>
            </a:rPr>
            <a:t>                     </a:t>
          </a:r>
          <a:r>
            <a:rPr lang="en-US" sz="700" b="1" smtClean="0">
              <a:latin typeface="Arial" panose="020B0604020202020204" pitchFamily="34" charset="0"/>
              <a:cs typeface="Arial" panose="020B0604020202020204" pitchFamily="34" charset="0"/>
            </a:rPr>
            <a:t>TERM</a:t>
          </a:r>
          <a:endParaRPr lang="en-US" sz="700" b="1" dirty="0">
            <a:latin typeface="Arial" panose="020B0604020202020204" pitchFamily="34" charset="0"/>
            <a:cs typeface="Arial" panose="020B0604020202020204" pitchFamily="34" charset="0"/>
          </a:endParaRPr>
        </a:p>
      </dgm:t>
    </dgm:pt>
    <dgm:pt modelId="{566C5793-30AE-40BE-8596-54093B782495}" type="parTrans" cxnId="{A6A87A61-46BA-4BA7-890A-271DF857DC05}">
      <dgm:prSet/>
      <dgm:spPr/>
      <dgm:t>
        <a:bodyPr/>
        <a:lstStyle/>
        <a:p>
          <a:endParaRPr lang="en-US"/>
        </a:p>
      </dgm:t>
    </dgm:pt>
    <dgm:pt modelId="{56B00999-F4DB-4F3B-A0F2-B50ABB02A144}" type="sibTrans" cxnId="{A6A87A61-46BA-4BA7-890A-271DF857DC05}">
      <dgm:prSet/>
      <dgm:spPr/>
      <dgm:t>
        <a:bodyPr/>
        <a:lstStyle/>
        <a:p>
          <a:endParaRPr lang="en-US"/>
        </a:p>
      </dgm:t>
    </dgm:pt>
    <dgm:pt modelId="{3681F83D-86EC-4796-A6BF-365BF5F162DC}">
      <dgm:prSet phldrT="[Text]" custT="1"/>
      <dgm:spPr/>
      <dgm:t>
        <a:bodyPr/>
        <a:lstStyle/>
        <a:p>
          <a:r>
            <a:rPr lang="en-US" sz="900" b="1">
              <a:latin typeface="Arial" panose="020B0604020202020204" pitchFamily="34" charset="0"/>
              <a:cs typeface="Arial" panose="020B0604020202020204" pitchFamily="34" charset="0"/>
            </a:rPr>
            <a:t>MEDIUM TERM</a:t>
          </a:r>
        </a:p>
      </dgm:t>
    </dgm:pt>
    <dgm:pt modelId="{90CCBD2C-A8AA-471A-A365-081C380C5B24}" type="parTrans" cxnId="{5B30666E-DADE-47F9-8EFC-B63B13908027}">
      <dgm:prSet/>
      <dgm:spPr/>
      <dgm:t>
        <a:bodyPr/>
        <a:lstStyle/>
        <a:p>
          <a:endParaRPr lang="en-US"/>
        </a:p>
      </dgm:t>
    </dgm:pt>
    <dgm:pt modelId="{8C9FD51A-97A6-4509-AAB3-7B218357A845}" type="sibTrans" cxnId="{5B30666E-DADE-47F9-8EFC-B63B13908027}">
      <dgm:prSet/>
      <dgm:spPr/>
      <dgm:t>
        <a:bodyPr/>
        <a:lstStyle/>
        <a:p>
          <a:endParaRPr lang="en-US"/>
        </a:p>
      </dgm:t>
    </dgm:pt>
    <dgm:pt modelId="{332238E4-7644-4A42-80B7-9B4C3CC383BF}">
      <dgm:prSet phldrT="[Text]" custT="1"/>
      <dgm:spPr/>
      <dgm:t>
        <a:bodyPr/>
        <a:lstStyle/>
        <a:p>
          <a:pPr algn="ctr"/>
          <a:r>
            <a:rPr lang="en-US" sz="1200" b="1">
              <a:latin typeface="Arial" panose="020B0604020202020204" pitchFamily="34" charset="0"/>
              <a:cs typeface="Arial" panose="020B0604020202020204" pitchFamily="34" charset="0"/>
            </a:rPr>
            <a:t>LONG TERM</a:t>
          </a:r>
        </a:p>
      </dgm:t>
    </dgm:pt>
    <dgm:pt modelId="{645C4734-AC50-45F9-8DC3-1D8372EDE6F5}" type="parTrans" cxnId="{7264FD9D-F766-4603-BC16-DB43EF3492B8}">
      <dgm:prSet/>
      <dgm:spPr/>
      <dgm:t>
        <a:bodyPr/>
        <a:lstStyle/>
        <a:p>
          <a:endParaRPr lang="en-US"/>
        </a:p>
      </dgm:t>
    </dgm:pt>
    <dgm:pt modelId="{F466F608-1DB4-478F-9B96-471886EB42DB}" type="sibTrans" cxnId="{7264FD9D-F766-4603-BC16-DB43EF3492B8}">
      <dgm:prSet/>
      <dgm:spPr/>
      <dgm:t>
        <a:bodyPr/>
        <a:lstStyle/>
        <a:p>
          <a:endParaRPr lang="en-US"/>
        </a:p>
      </dgm:t>
    </dgm:pt>
    <dgm:pt modelId="{67282177-5DEF-49EF-960F-DB53CF650C93}" type="pres">
      <dgm:prSet presAssocID="{F6841AD1-EB53-440D-B202-F9BB6D778882}" presName="Name0" presStyleCnt="0">
        <dgm:presLayoutVars>
          <dgm:dir/>
          <dgm:animLvl val="lvl"/>
          <dgm:resizeHandles val="exact"/>
        </dgm:presLayoutVars>
      </dgm:prSet>
      <dgm:spPr/>
    </dgm:pt>
    <dgm:pt modelId="{EEBDA17D-CF35-4FFD-B438-5A45F7D4CAEA}" type="pres">
      <dgm:prSet presAssocID="{4B50CA69-C0D2-45D4-8F22-A514CF515E35}" presName="Name8" presStyleCnt="0"/>
      <dgm:spPr/>
    </dgm:pt>
    <dgm:pt modelId="{9ACF8D08-7DFF-48BB-9D61-224BC0C23E12}" type="pres">
      <dgm:prSet presAssocID="{4B50CA69-C0D2-45D4-8F22-A514CF515E35}" presName="level" presStyleLbl="node1" presStyleIdx="0" presStyleCnt="3" custScaleY="110530">
        <dgm:presLayoutVars>
          <dgm:chMax val="1"/>
          <dgm:bulletEnabled val="1"/>
        </dgm:presLayoutVars>
      </dgm:prSet>
      <dgm:spPr/>
      <dgm:t>
        <a:bodyPr/>
        <a:lstStyle/>
        <a:p>
          <a:endParaRPr lang="en-US"/>
        </a:p>
      </dgm:t>
    </dgm:pt>
    <dgm:pt modelId="{4A44508C-2744-4150-B9BB-625766361548}" type="pres">
      <dgm:prSet presAssocID="{4B50CA69-C0D2-45D4-8F22-A514CF515E35}" presName="levelTx" presStyleLbl="revTx" presStyleIdx="0" presStyleCnt="0">
        <dgm:presLayoutVars>
          <dgm:chMax val="1"/>
          <dgm:bulletEnabled val="1"/>
        </dgm:presLayoutVars>
      </dgm:prSet>
      <dgm:spPr/>
      <dgm:t>
        <a:bodyPr/>
        <a:lstStyle/>
        <a:p>
          <a:endParaRPr lang="en-US"/>
        </a:p>
      </dgm:t>
    </dgm:pt>
    <dgm:pt modelId="{4613C3C7-7932-4C8F-B22B-0B1957BB9230}" type="pres">
      <dgm:prSet presAssocID="{3681F83D-86EC-4796-A6BF-365BF5F162DC}" presName="Name8" presStyleCnt="0"/>
      <dgm:spPr/>
    </dgm:pt>
    <dgm:pt modelId="{14970ADC-E0AE-4A92-8D99-B1429AEE5AED}" type="pres">
      <dgm:prSet presAssocID="{3681F83D-86EC-4796-A6BF-365BF5F162DC}" presName="level" presStyleLbl="node1" presStyleIdx="1" presStyleCnt="3" custScaleY="65803">
        <dgm:presLayoutVars>
          <dgm:chMax val="1"/>
          <dgm:bulletEnabled val="1"/>
        </dgm:presLayoutVars>
      </dgm:prSet>
      <dgm:spPr/>
      <dgm:t>
        <a:bodyPr/>
        <a:lstStyle/>
        <a:p>
          <a:endParaRPr lang="en-US"/>
        </a:p>
      </dgm:t>
    </dgm:pt>
    <dgm:pt modelId="{6BEE9416-E023-4F02-9AE4-6BA57743A99A}" type="pres">
      <dgm:prSet presAssocID="{3681F83D-86EC-4796-A6BF-365BF5F162DC}" presName="levelTx" presStyleLbl="revTx" presStyleIdx="0" presStyleCnt="0">
        <dgm:presLayoutVars>
          <dgm:chMax val="1"/>
          <dgm:bulletEnabled val="1"/>
        </dgm:presLayoutVars>
      </dgm:prSet>
      <dgm:spPr/>
      <dgm:t>
        <a:bodyPr/>
        <a:lstStyle/>
        <a:p>
          <a:endParaRPr lang="en-US"/>
        </a:p>
      </dgm:t>
    </dgm:pt>
    <dgm:pt modelId="{30ED76AB-B650-4602-B1BF-3307E1D2F2AE}" type="pres">
      <dgm:prSet presAssocID="{332238E4-7644-4A42-80B7-9B4C3CC383BF}" presName="Name8" presStyleCnt="0"/>
      <dgm:spPr/>
    </dgm:pt>
    <dgm:pt modelId="{0F9B5A81-CBFD-4D70-989E-E5647B34126A}" type="pres">
      <dgm:prSet presAssocID="{332238E4-7644-4A42-80B7-9B4C3CC383BF}" presName="level" presStyleLbl="node1" presStyleIdx="2" presStyleCnt="3" custScaleY="124704" custLinFactNeighborX="-15707" custLinFactNeighborY="0">
        <dgm:presLayoutVars>
          <dgm:chMax val="1"/>
          <dgm:bulletEnabled val="1"/>
        </dgm:presLayoutVars>
      </dgm:prSet>
      <dgm:spPr/>
      <dgm:t>
        <a:bodyPr/>
        <a:lstStyle/>
        <a:p>
          <a:endParaRPr lang="en-US"/>
        </a:p>
      </dgm:t>
    </dgm:pt>
    <dgm:pt modelId="{9C7F22A1-CE25-4B7C-95B0-FD4D3D92C826}" type="pres">
      <dgm:prSet presAssocID="{332238E4-7644-4A42-80B7-9B4C3CC383BF}" presName="levelTx" presStyleLbl="revTx" presStyleIdx="0" presStyleCnt="0">
        <dgm:presLayoutVars>
          <dgm:chMax val="1"/>
          <dgm:bulletEnabled val="1"/>
        </dgm:presLayoutVars>
      </dgm:prSet>
      <dgm:spPr/>
      <dgm:t>
        <a:bodyPr/>
        <a:lstStyle/>
        <a:p>
          <a:endParaRPr lang="en-US"/>
        </a:p>
      </dgm:t>
    </dgm:pt>
  </dgm:ptLst>
  <dgm:cxnLst>
    <dgm:cxn modelId="{1EF2C5FF-BDD6-495E-8048-09E7B9EDB1AB}" type="presOf" srcId="{F6841AD1-EB53-440D-B202-F9BB6D778882}" destId="{67282177-5DEF-49EF-960F-DB53CF650C93}" srcOrd="0" destOrd="0" presId="urn:microsoft.com/office/officeart/2005/8/layout/pyramid1"/>
    <dgm:cxn modelId="{5B30666E-DADE-47F9-8EFC-B63B13908027}" srcId="{F6841AD1-EB53-440D-B202-F9BB6D778882}" destId="{3681F83D-86EC-4796-A6BF-365BF5F162DC}" srcOrd="1" destOrd="0" parTransId="{90CCBD2C-A8AA-471A-A365-081C380C5B24}" sibTransId="{8C9FD51A-97A6-4509-AAB3-7B218357A845}"/>
    <dgm:cxn modelId="{0BC6E08B-F23C-4329-A0B3-B799FE0682A9}" type="presOf" srcId="{4B50CA69-C0D2-45D4-8F22-A514CF515E35}" destId="{4A44508C-2744-4150-B9BB-625766361548}" srcOrd="1" destOrd="0" presId="urn:microsoft.com/office/officeart/2005/8/layout/pyramid1"/>
    <dgm:cxn modelId="{5A16F5FE-97B9-431A-80A3-01BB6B394461}" type="presOf" srcId="{3681F83D-86EC-4796-A6BF-365BF5F162DC}" destId="{6BEE9416-E023-4F02-9AE4-6BA57743A99A}" srcOrd="1" destOrd="0" presId="urn:microsoft.com/office/officeart/2005/8/layout/pyramid1"/>
    <dgm:cxn modelId="{60F4C743-329B-49A8-B678-48C038F31434}" type="presOf" srcId="{4B50CA69-C0D2-45D4-8F22-A514CF515E35}" destId="{9ACF8D08-7DFF-48BB-9D61-224BC0C23E12}" srcOrd="0" destOrd="0" presId="urn:microsoft.com/office/officeart/2005/8/layout/pyramid1"/>
    <dgm:cxn modelId="{A6A87A61-46BA-4BA7-890A-271DF857DC05}" srcId="{F6841AD1-EB53-440D-B202-F9BB6D778882}" destId="{4B50CA69-C0D2-45D4-8F22-A514CF515E35}" srcOrd="0" destOrd="0" parTransId="{566C5793-30AE-40BE-8596-54093B782495}" sibTransId="{56B00999-F4DB-4F3B-A0F2-B50ABB02A144}"/>
    <dgm:cxn modelId="{7264FD9D-F766-4603-BC16-DB43EF3492B8}" srcId="{F6841AD1-EB53-440D-B202-F9BB6D778882}" destId="{332238E4-7644-4A42-80B7-9B4C3CC383BF}" srcOrd="2" destOrd="0" parTransId="{645C4734-AC50-45F9-8DC3-1D8372EDE6F5}" sibTransId="{F466F608-1DB4-478F-9B96-471886EB42DB}"/>
    <dgm:cxn modelId="{2CC64306-7E7D-401A-8481-09F6E1E7DDF6}" type="presOf" srcId="{332238E4-7644-4A42-80B7-9B4C3CC383BF}" destId="{0F9B5A81-CBFD-4D70-989E-E5647B34126A}" srcOrd="0" destOrd="0" presId="urn:microsoft.com/office/officeart/2005/8/layout/pyramid1"/>
    <dgm:cxn modelId="{20C02E3F-A080-4E61-A225-DD46165FB0B6}" type="presOf" srcId="{3681F83D-86EC-4796-A6BF-365BF5F162DC}" destId="{14970ADC-E0AE-4A92-8D99-B1429AEE5AED}" srcOrd="0" destOrd="0" presId="urn:microsoft.com/office/officeart/2005/8/layout/pyramid1"/>
    <dgm:cxn modelId="{38A0A362-F2DE-4455-A5F4-5EA2002F4D58}" type="presOf" srcId="{332238E4-7644-4A42-80B7-9B4C3CC383BF}" destId="{9C7F22A1-CE25-4B7C-95B0-FD4D3D92C826}" srcOrd="1" destOrd="0" presId="urn:microsoft.com/office/officeart/2005/8/layout/pyramid1"/>
    <dgm:cxn modelId="{A70A31F8-A1D6-40A8-8340-3C4491CC8E8C}" type="presParOf" srcId="{67282177-5DEF-49EF-960F-DB53CF650C93}" destId="{EEBDA17D-CF35-4FFD-B438-5A45F7D4CAEA}" srcOrd="0" destOrd="0" presId="urn:microsoft.com/office/officeart/2005/8/layout/pyramid1"/>
    <dgm:cxn modelId="{426A5B5D-6FB9-4A8C-BDA7-F565E7D3FB70}" type="presParOf" srcId="{EEBDA17D-CF35-4FFD-B438-5A45F7D4CAEA}" destId="{9ACF8D08-7DFF-48BB-9D61-224BC0C23E12}" srcOrd="0" destOrd="0" presId="urn:microsoft.com/office/officeart/2005/8/layout/pyramid1"/>
    <dgm:cxn modelId="{BF4365DC-01FC-4374-B50D-83010D15AABF}" type="presParOf" srcId="{EEBDA17D-CF35-4FFD-B438-5A45F7D4CAEA}" destId="{4A44508C-2744-4150-B9BB-625766361548}" srcOrd="1" destOrd="0" presId="urn:microsoft.com/office/officeart/2005/8/layout/pyramid1"/>
    <dgm:cxn modelId="{99EB6110-F27F-468D-A9BE-579344BCBD64}" type="presParOf" srcId="{67282177-5DEF-49EF-960F-DB53CF650C93}" destId="{4613C3C7-7932-4C8F-B22B-0B1957BB9230}" srcOrd="1" destOrd="0" presId="urn:microsoft.com/office/officeart/2005/8/layout/pyramid1"/>
    <dgm:cxn modelId="{CBFEB8A0-A7C7-45B6-81D0-96CF101A49B2}" type="presParOf" srcId="{4613C3C7-7932-4C8F-B22B-0B1957BB9230}" destId="{14970ADC-E0AE-4A92-8D99-B1429AEE5AED}" srcOrd="0" destOrd="0" presId="urn:microsoft.com/office/officeart/2005/8/layout/pyramid1"/>
    <dgm:cxn modelId="{82E8DEAE-AB31-4F57-9B15-A46FCE1C6BE7}" type="presParOf" srcId="{4613C3C7-7932-4C8F-B22B-0B1957BB9230}" destId="{6BEE9416-E023-4F02-9AE4-6BA57743A99A}" srcOrd="1" destOrd="0" presId="urn:microsoft.com/office/officeart/2005/8/layout/pyramid1"/>
    <dgm:cxn modelId="{3DB8057E-EF57-4800-AF61-E05FA2697182}" type="presParOf" srcId="{67282177-5DEF-49EF-960F-DB53CF650C93}" destId="{30ED76AB-B650-4602-B1BF-3307E1D2F2AE}" srcOrd="2" destOrd="0" presId="urn:microsoft.com/office/officeart/2005/8/layout/pyramid1"/>
    <dgm:cxn modelId="{DE9C2F68-6C2A-433A-9B60-6C30AE89D3C1}" type="presParOf" srcId="{30ED76AB-B650-4602-B1BF-3307E1D2F2AE}" destId="{0F9B5A81-CBFD-4D70-989E-E5647B34126A}" srcOrd="0" destOrd="0" presId="urn:microsoft.com/office/officeart/2005/8/layout/pyramid1"/>
    <dgm:cxn modelId="{D09DAA74-7787-4462-8DD0-23F65A7CF39B}" type="presParOf" srcId="{30ED76AB-B650-4602-B1BF-3307E1D2F2AE}" destId="{9C7F22A1-CE25-4B7C-95B0-FD4D3D92C826}"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97A29-77E1-4782-BC2A-4BF977E14DE9}" type="doc">
      <dgm:prSet loTypeId="urn:microsoft.com/office/officeart/2005/8/layout/chevron1" loCatId="process" qsTypeId="urn:microsoft.com/office/officeart/2005/8/quickstyle/simple5" qsCatId="simple" csTypeId="urn:microsoft.com/office/officeart/2005/8/colors/colorful4" csCatId="colorful" phldr="1"/>
      <dgm:spPr/>
    </dgm:pt>
    <dgm:pt modelId="{CD19C097-84AC-454D-BC7D-8E6A65CA39F9}">
      <dgm:prSet phldrT="[Text]" custT="1"/>
      <dgm:spPr/>
      <dgm:t>
        <a:bodyPr/>
        <a:lstStyle/>
        <a:p>
          <a:r>
            <a:rPr lang="en-US" sz="1800" b="1" dirty="0" smtClean="0">
              <a:latin typeface="Georgia" panose="02040502050405020303" pitchFamily="18" charset="0"/>
            </a:rPr>
            <a:t>Goal Identification</a:t>
          </a:r>
          <a:endParaRPr lang="en-US" sz="1600" b="1" dirty="0">
            <a:latin typeface="Georgia" panose="02040502050405020303" pitchFamily="18" charset="0"/>
          </a:endParaRPr>
        </a:p>
      </dgm:t>
    </dgm:pt>
    <dgm:pt modelId="{63E86DA7-6D84-495B-9B30-3B5B69108153}" type="parTrans" cxnId="{3E0D3027-74EC-44AC-976B-EBDADE2EBE3B}">
      <dgm:prSet/>
      <dgm:spPr/>
      <dgm:t>
        <a:bodyPr/>
        <a:lstStyle/>
        <a:p>
          <a:endParaRPr lang="en-US"/>
        </a:p>
      </dgm:t>
    </dgm:pt>
    <dgm:pt modelId="{67116904-AEED-428C-A421-5776AB664E99}" type="sibTrans" cxnId="{3E0D3027-74EC-44AC-976B-EBDADE2EBE3B}">
      <dgm:prSet/>
      <dgm:spPr/>
      <dgm:t>
        <a:bodyPr/>
        <a:lstStyle/>
        <a:p>
          <a:endParaRPr lang="en-US"/>
        </a:p>
      </dgm:t>
    </dgm:pt>
    <dgm:pt modelId="{1D4A5887-FFBE-4CD7-9B2C-83F3BBE98708}">
      <dgm:prSet phldrT="[Text]" custT="1"/>
      <dgm:spPr/>
      <dgm:t>
        <a:bodyPr/>
        <a:lstStyle/>
        <a:p>
          <a:r>
            <a:rPr lang="en-US" sz="1800" b="1" dirty="0" smtClean="0">
              <a:latin typeface="Georgia" panose="02040502050405020303" pitchFamily="18" charset="0"/>
            </a:rPr>
            <a:t>Goal Prioritization</a:t>
          </a:r>
          <a:endParaRPr lang="en-US" sz="1800" b="1" dirty="0">
            <a:latin typeface="Georgia" panose="02040502050405020303" pitchFamily="18" charset="0"/>
          </a:endParaRPr>
        </a:p>
      </dgm:t>
    </dgm:pt>
    <dgm:pt modelId="{EE733E33-3C5F-4397-861D-08DED2A7B561}" type="parTrans" cxnId="{017F510B-A87E-4939-84F1-7F0ABE8461C4}">
      <dgm:prSet/>
      <dgm:spPr/>
      <dgm:t>
        <a:bodyPr/>
        <a:lstStyle/>
        <a:p>
          <a:endParaRPr lang="en-US"/>
        </a:p>
      </dgm:t>
    </dgm:pt>
    <dgm:pt modelId="{28FABADC-1012-464B-AFFE-F77CCEB2E6F2}" type="sibTrans" cxnId="{017F510B-A87E-4939-84F1-7F0ABE8461C4}">
      <dgm:prSet/>
      <dgm:spPr/>
      <dgm:t>
        <a:bodyPr/>
        <a:lstStyle/>
        <a:p>
          <a:endParaRPr lang="en-US"/>
        </a:p>
      </dgm:t>
    </dgm:pt>
    <dgm:pt modelId="{2D98BAEB-5211-4AB9-98AC-1328ADBCB8D7}">
      <dgm:prSet phldrT="[Text]" custT="1"/>
      <dgm:spPr/>
      <dgm:t>
        <a:bodyPr/>
        <a:lstStyle/>
        <a:p>
          <a:r>
            <a:rPr lang="en-US" sz="1800" b="1" dirty="0" smtClean="0">
              <a:latin typeface="Georgia" panose="02040502050405020303" pitchFamily="18" charset="0"/>
            </a:rPr>
            <a:t>Goal Amount Estimation</a:t>
          </a:r>
          <a:endParaRPr lang="en-US" sz="1800" b="1" dirty="0">
            <a:latin typeface="Georgia" panose="02040502050405020303" pitchFamily="18" charset="0"/>
          </a:endParaRPr>
        </a:p>
      </dgm:t>
    </dgm:pt>
    <dgm:pt modelId="{FB78E3FB-3441-4256-B464-C9C22FEEBB1D}" type="parTrans" cxnId="{347DC95C-8FEA-47D8-B683-67349DA4CC2E}">
      <dgm:prSet/>
      <dgm:spPr/>
      <dgm:t>
        <a:bodyPr/>
        <a:lstStyle/>
        <a:p>
          <a:endParaRPr lang="en-US"/>
        </a:p>
      </dgm:t>
    </dgm:pt>
    <dgm:pt modelId="{8010BCC5-9004-4BE6-8DBD-4A45DE1EBF69}" type="sibTrans" cxnId="{347DC95C-8FEA-47D8-B683-67349DA4CC2E}">
      <dgm:prSet/>
      <dgm:spPr/>
      <dgm:t>
        <a:bodyPr/>
        <a:lstStyle/>
        <a:p>
          <a:endParaRPr lang="en-US"/>
        </a:p>
      </dgm:t>
    </dgm:pt>
    <dgm:pt modelId="{BB45D1FE-ADC5-4649-9AE3-31CF93526C1D}">
      <dgm:prSet custT="1"/>
      <dgm:spPr/>
      <dgm:t>
        <a:bodyPr/>
        <a:lstStyle/>
        <a:p>
          <a:r>
            <a:rPr lang="en-US" sz="1800" b="1" dirty="0" smtClean="0">
              <a:latin typeface="Georgia" panose="02040502050405020303" pitchFamily="18" charset="0"/>
            </a:rPr>
            <a:t>Goal Time Frame Estimation</a:t>
          </a:r>
          <a:endParaRPr lang="en-US" sz="1800" b="1" dirty="0">
            <a:latin typeface="Georgia" panose="02040502050405020303" pitchFamily="18" charset="0"/>
          </a:endParaRPr>
        </a:p>
      </dgm:t>
    </dgm:pt>
    <dgm:pt modelId="{B3E6A732-2A3B-44BF-A53A-B8B70F40B381}" type="parTrans" cxnId="{03EA4091-9A12-4C2B-9FB9-9BDB8E54573C}">
      <dgm:prSet/>
      <dgm:spPr/>
      <dgm:t>
        <a:bodyPr/>
        <a:lstStyle/>
        <a:p>
          <a:endParaRPr lang="en-US"/>
        </a:p>
      </dgm:t>
    </dgm:pt>
    <dgm:pt modelId="{191E0C27-3FAB-4A20-8A92-8FBC79C08563}" type="sibTrans" cxnId="{03EA4091-9A12-4C2B-9FB9-9BDB8E54573C}">
      <dgm:prSet/>
      <dgm:spPr/>
      <dgm:t>
        <a:bodyPr/>
        <a:lstStyle/>
        <a:p>
          <a:endParaRPr lang="en-US"/>
        </a:p>
      </dgm:t>
    </dgm:pt>
    <dgm:pt modelId="{B3007C94-7688-4BB9-9BCC-DE08E708B6CA}" type="pres">
      <dgm:prSet presAssocID="{FF297A29-77E1-4782-BC2A-4BF977E14DE9}" presName="Name0" presStyleCnt="0">
        <dgm:presLayoutVars>
          <dgm:dir/>
          <dgm:animLvl val="lvl"/>
          <dgm:resizeHandles val="exact"/>
        </dgm:presLayoutVars>
      </dgm:prSet>
      <dgm:spPr/>
    </dgm:pt>
    <dgm:pt modelId="{C0463D27-FA54-42BF-9345-C09E025F24BC}" type="pres">
      <dgm:prSet presAssocID="{CD19C097-84AC-454D-BC7D-8E6A65CA39F9}" presName="parTxOnly" presStyleLbl="node1" presStyleIdx="0" presStyleCnt="4">
        <dgm:presLayoutVars>
          <dgm:chMax val="0"/>
          <dgm:chPref val="0"/>
          <dgm:bulletEnabled val="1"/>
        </dgm:presLayoutVars>
      </dgm:prSet>
      <dgm:spPr/>
      <dgm:t>
        <a:bodyPr/>
        <a:lstStyle/>
        <a:p>
          <a:endParaRPr lang="en-US"/>
        </a:p>
      </dgm:t>
    </dgm:pt>
    <dgm:pt modelId="{E6D3C2D3-1D96-4108-8256-9882A606ED85}" type="pres">
      <dgm:prSet presAssocID="{67116904-AEED-428C-A421-5776AB664E99}" presName="parTxOnlySpace" presStyleCnt="0"/>
      <dgm:spPr/>
    </dgm:pt>
    <dgm:pt modelId="{B184A808-BFF9-4977-9236-BB6BA6323D66}" type="pres">
      <dgm:prSet presAssocID="{1D4A5887-FFBE-4CD7-9B2C-83F3BBE98708}" presName="parTxOnly" presStyleLbl="node1" presStyleIdx="1" presStyleCnt="4">
        <dgm:presLayoutVars>
          <dgm:chMax val="0"/>
          <dgm:chPref val="0"/>
          <dgm:bulletEnabled val="1"/>
        </dgm:presLayoutVars>
      </dgm:prSet>
      <dgm:spPr/>
      <dgm:t>
        <a:bodyPr/>
        <a:lstStyle/>
        <a:p>
          <a:endParaRPr lang="en-US"/>
        </a:p>
      </dgm:t>
    </dgm:pt>
    <dgm:pt modelId="{551B7942-F4EC-406E-9537-4464924675D2}" type="pres">
      <dgm:prSet presAssocID="{28FABADC-1012-464B-AFFE-F77CCEB2E6F2}" presName="parTxOnlySpace" presStyleCnt="0"/>
      <dgm:spPr/>
    </dgm:pt>
    <dgm:pt modelId="{737CDE37-4FF7-4B30-A247-C2A7886885C8}" type="pres">
      <dgm:prSet presAssocID="{2D98BAEB-5211-4AB9-98AC-1328ADBCB8D7}" presName="parTxOnly" presStyleLbl="node1" presStyleIdx="2" presStyleCnt="4">
        <dgm:presLayoutVars>
          <dgm:chMax val="0"/>
          <dgm:chPref val="0"/>
          <dgm:bulletEnabled val="1"/>
        </dgm:presLayoutVars>
      </dgm:prSet>
      <dgm:spPr/>
      <dgm:t>
        <a:bodyPr/>
        <a:lstStyle/>
        <a:p>
          <a:endParaRPr lang="en-US"/>
        </a:p>
      </dgm:t>
    </dgm:pt>
    <dgm:pt modelId="{8178E9CC-A7C4-42D4-9F6A-61AA526B99F0}" type="pres">
      <dgm:prSet presAssocID="{8010BCC5-9004-4BE6-8DBD-4A45DE1EBF69}" presName="parTxOnlySpace" presStyleCnt="0"/>
      <dgm:spPr/>
    </dgm:pt>
    <dgm:pt modelId="{9B967A7C-EDBB-4635-BA04-4011BD882DDA}" type="pres">
      <dgm:prSet presAssocID="{BB45D1FE-ADC5-4649-9AE3-31CF93526C1D}" presName="parTxOnly" presStyleLbl="node1" presStyleIdx="3" presStyleCnt="4">
        <dgm:presLayoutVars>
          <dgm:chMax val="0"/>
          <dgm:chPref val="0"/>
          <dgm:bulletEnabled val="1"/>
        </dgm:presLayoutVars>
      </dgm:prSet>
      <dgm:spPr/>
      <dgm:t>
        <a:bodyPr/>
        <a:lstStyle/>
        <a:p>
          <a:endParaRPr lang="en-US"/>
        </a:p>
      </dgm:t>
    </dgm:pt>
  </dgm:ptLst>
  <dgm:cxnLst>
    <dgm:cxn modelId="{3E0D3027-74EC-44AC-976B-EBDADE2EBE3B}" srcId="{FF297A29-77E1-4782-BC2A-4BF977E14DE9}" destId="{CD19C097-84AC-454D-BC7D-8E6A65CA39F9}" srcOrd="0" destOrd="0" parTransId="{63E86DA7-6D84-495B-9B30-3B5B69108153}" sibTransId="{67116904-AEED-428C-A421-5776AB664E99}"/>
    <dgm:cxn modelId="{347DC95C-8FEA-47D8-B683-67349DA4CC2E}" srcId="{FF297A29-77E1-4782-BC2A-4BF977E14DE9}" destId="{2D98BAEB-5211-4AB9-98AC-1328ADBCB8D7}" srcOrd="2" destOrd="0" parTransId="{FB78E3FB-3441-4256-B464-C9C22FEEBB1D}" sibTransId="{8010BCC5-9004-4BE6-8DBD-4A45DE1EBF69}"/>
    <dgm:cxn modelId="{825C7E3A-E06D-4DA1-A4BE-771ADB51617B}" type="presOf" srcId="{CD19C097-84AC-454D-BC7D-8E6A65CA39F9}" destId="{C0463D27-FA54-42BF-9345-C09E025F24BC}" srcOrd="0" destOrd="0" presId="urn:microsoft.com/office/officeart/2005/8/layout/chevron1"/>
    <dgm:cxn modelId="{229FAF54-9965-4804-A3FC-F8BB74FD3BB1}" type="presOf" srcId="{FF297A29-77E1-4782-BC2A-4BF977E14DE9}" destId="{B3007C94-7688-4BB9-9BCC-DE08E708B6CA}" srcOrd="0" destOrd="0" presId="urn:microsoft.com/office/officeart/2005/8/layout/chevron1"/>
    <dgm:cxn modelId="{F700E0A4-849D-490F-BF30-86FE95D89435}" type="presOf" srcId="{2D98BAEB-5211-4AB9-98AC-1328ADBCB8D7}" destId="{737CDE37-4FF7-4B30-A247-C2A7886885C8}" srcOrd="0" destOrd="0" presId="urn:microsoft.com/office/officeart/2005/8/layout/chevron1"/>
    <dgm:cxn modelId="{017F510B-A87E-4939-84F1-7F0ABE8461C4}" srcId="{FF297A29-77E1-4782-BC2A-4BF977E14DE9}" destId="{1D4A5887-FFBE-4CD7-9B2C-83F3BBE98708}" srcOrd="1" destOrd="0" parTransId="{EE733E33-3C5F-4397-861D-08DED2A7B561}" sibTransId="{28FABADC-1012-464B-AFFE-F77CCEB2E6F2}"/>
    <dgm:cxn modelId="{03EA4091-9A12-4C2B-9FB9-9BDB8E54573C}" srcId="{FF297A29-77E1-4782-BC2A-4BF977E14DE9}" destId="{BB45D1FE-ADC5-4649-9AE3-31CF93526C1D}" srcOrd="3" destOrd="0" parTransId="{B3E6A732-2A3B-44BF-A53A-B8B70F40B381}" sibTransId="{191E0C27-3FAB-4A20-8A92-8FBC79C08563}"/>
    <dgm:cxn modelId="{F20AB921-955B-4378-A56E-6E400C2E3E03}" type="presOf" srcId="{BB45D1FE-ADC5-4649-9AE3-31CF93526C1D}" destId="{9B967A7C-EDBB-4635-BA04-4011BD882DDA}" srcOrd="0" destOrd="0" presId="urn:microsoft.com/office/officeart/2005/8/layout/chevron1"/>
    <dgm:cxn modelId="{1B8A95AD-B67E-4C89-984E-0FDE024DB7B1}" type="presOf" srcId="{1D4A5887-FFBE-4CD7-9B2C-83F3BBE98708}" destId="{B184A808-BFF9-4977-9236-BB6BA6323D66}" srcOrd="0" destOrd="0" presId="urn:microsoft.com/office/officeart/2005/8/layout/chevron1"/>
    <dgm:cxn modelId="{C31B48C4-7A69-470E-AC4A-5644921960F5}" type="presParOf" srcId="{B3007C94-7688-4BB9-9BCC-DE08E708B6CA}" destId="{C0463D27-FA54-42BF-9345-C09E025F24BC}" srcOrd="0" destOrd="0" presId="urn:microsoft.com/office/officeart/2005/8/layout/chevron1"/>
    <dgm:cxn modelId="{766432FE-4C72-4869-80E2-FD3DE8000A7C}" type="presParOf" srcId="{B3007C94-7688-4BB9-9BCC-DE08E708B6CA}" destId="{E6D3C2D3-1D96-4108-8256-9882A606ED85}" srcOrd="1" destOrd="0" presId="urn:microsoft.com/office/officeart/2005/8/layout/chevron1"/>
    <dgm:cxn modelId="{16FA44A6-7918-4912-BE54-279F6F8A8D36}" type="presParOf" srcId="{B3007C94-7688-4BB9-9BCC-DE08E708B6CA}" destId="{B184A808-BFF9-4977-9236-BB6BA6323D66}" srcOrd="2" destOrd="0" presId="urn:microsoft.com/office/officeart/2005/8/layout/chevron1"/>
    <dgm:cxn modelId="{7C2F1E97-7641-440A-B1E3-ADEC576E91DD}" type="presParOf" srcId="{B3007C94-7688-4BB9-9BCC-DE08E708B6CA}" destId="{551B7942-F4EC-406E-9537-4464924675D2}" srcOrd="3" destOrd="0" presId="urn:microsoft.com/office/officeart/2005/8/layout/chevron1"/>
    <dgm:cxn modelId="{31AD8E03-D7CB-4938-95DF-23B581F8E890}" type="presParOf" srcId="{B3007C94-7688-4BB9-9BCC-DE08E708B6CA}" destId="{737CDE37-4FF7-4B30-A247-C2A7886885C8}" srcOrd="4" destOrd="0" presId="urn:microsoft.com/office/officeart/2005/8/layout/chevron1"/>
    <dgm:cxn modelId="{D5009801-1593-454D-B441-D4499103B710}" type="presParOf" srcId="{B3007C94-7688-4BB9-9BCC-DE08E708B6CA}" destId="{8178E9CC-A7C4-42D4-9F6A-61AA526B99F0}" srcOrd="5" destOrd="0" presId="urn:microsoft.com/office/officeart/2005/8/layout/chevron1"/>
    <dgm:cxn modelId="{C26C3128-1E22-4931-BA32-F15A1576370B}" type="presParOf" srcId="{B3007C94-7688-4BB9-9BCC-DE08E708B6CA}" destId="{9B967A7C-EDBB-4635-BA04-4011BD882DD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CBF934-E942-452D-BF21-59E00827B5DD}"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C73F832A-D6CB-42E6-BC62-C1C0459823E2}">
      <dgm:prSet phldrT="[Text]" custT="1"/>
      <dgm:spPr/>
      <dgm:t>
        <a:bodyPr/>
        <a:lstStyle/>
        <a:p>
          <a:r>
            <a:rPr lang="en-US" sz="2400" b="1" smtClean="0">
              <a:latin typeface="Georgia" panose="02040502050405020303" pitchFamily="18" charset="0"/>
            </a:rPr>
            <a:t>Banking in India</a:t>
          </a:r>
          <a:endParaRPr lang="en-US" sz="2400" b="1" dirty="0">
            <a:latin typeface="Georgia" panose="02040502050405020303" pitchFamily="18" charset="0"/>
          </a:endParaRPr>
        </a:p>
      </dgm:t>
    </dgm:pt>
    <dgm:pt modelId="{734019DA-738B-4809-9D60-8491F40B4CAC}" type="parTrans" cxnId="{D10430F1-8046-4ADE-B660-38AD921C9AFA}">
      <dgm:prSet/>
      <dgm:spPr/>
      <dgm:t>
        <a:bodyPr/>
        <a:lstStyle/>
        <a:p>
          <a:endParaRPr lang="en-US"/>
        </a:p>
      </dgm:t>
    </dgm:pt>
    <dgm:pt modelId="{BE6D28F4-93CF-4F75-9348-852BF2E09511}" type="sibTrans" cxnId="{D10430F1-8046-4ADE-B660-38AD921C9AFA}">
      <dgm:prSet/>
      <dgm:spPr/>
      <dgm:t>
        <a:bodyPr/>
        <a:lstStyle/>
        <a:p>
          <a:endParaRPr lang="en-US"/>
        </a:p>
      </dgm:t>
    </dgm:pt>
    <dgm:pt modelId="{6C4044F0-3A94-446F-85B9-4E0C0E508310}">
      <dgm:prSet phldrT="[Text]" custT="1"/>
      <dgm:spPr/>
      <dgm:t>
        <a:bodyPr/>
        <a:lstStyle/>
        <a:p>
          <a:r>
            <a:rPr lang="en-US" sz="1600" b="1" smtClean="0">
              <a:ea typeface="Arial" panose="020B0604020202020204" pitchFamily="34" charset="0"/>
            </a:rPr>
            <a:t>Public Sector Banks: </a:t>
          </a:r>
          <a:r>
            <a:rPr lang="en-US" sz="1600" b="0" i="0" smtClean="0"/>
            <a:t>Government hold majority stakes</a:t>
          </a:r>
        </a:p>
        <a:p>
          <a:r>
            <a:rPr lang="en-US" sz="1600" b="0" i="0" smtClean="0"/>
            <a:t>Ex : SBI, PNB, BOB etc.</a:t>
          </a:r>
          <a:endParaRPr lang="en-US" sz="1600" dirty="0"/>
        </a:p>
      </dgm:t>
    </dgm:pt>
    <dgm:pt modelId="{3F041D27-EF41-4ED5-BDFA-5606E90AAEBF}" type="parTrans" cxnId="{596975B5-23CD-44B6-895F-1DDB82A93636}">
      <dgm:prSet/>
      <dgm:spPr/>
      <dgm:t>
        <a:bodyPr/>
        <a:lstStyle/>
        <a:p>
          <a:endParaRPr lang="en-US"/>
        </a:p>
      </dgm:t>
    </dgm:pt>
    <dgm:pt modelId="{D0FD5D79-F376-4200-9AF0-FCB7838F1A79}" type="sibTrans" cxnId="{596975B5-23CD-44B6-895F-1DDB82A93636}">
      <dgm:prSet/>
      <dgm:spPr/>
      <dgm:t>
        <a:bodyPr/>
        <a:lstStyle/>
        <a:p>
          <a:endParaRPr lang="en-US"/>
        </a:p>
      </dgm:t>
    </dgm:pt>
    <dgm:pt modelId="{16A573CB-2DA7-4584-A908-A880AFF87939}">
      <dgm:prSet phldrT="[Text]" custT="1"/>
      <dgm:spPr/>
      <dgm:t>
        <a:bodyPr/>
        <a:lstStyle/>
        <a:p>
          <a:r>
            <a:rPr lang="en-US" sz="1600" b="1" i="0" smtClean="0"/>
            <a:t>Private Sector Banks: </a:t>
          </a:r>
          <a:r>
            <a:rPr lang="en-US" sz="1600" b="0" i="0" u="none" smtClean="0"/>
            <a:t>Private shareholders hold majority stakes</a:t>
          </a:r>
        </a:p>
        <a:p>
          <a:r>
            <a:rPr lang="en-US" sz="1600" b="0" i="0" u="none" smtClean="0"/>
            <a:t>Ex : HDFC Bank, ICICI, AXIS etc</a:t>
          </a:r>
          <a:endParaRPr lang="en-US" sz="1600" dirty="0"/>
        </a:p>
      </dgm:t>
    </dgm:pt>
    <dgm:pt modelId="{0480DE6A-26F1-454E-90F2-3A707FC5393C}" type="parTrans" cxnId="{C4E81A38-21BD-454A-AE26-026DC0476B7F}">
      <dgm:prSet/>
      <dgm:spPr/>
      <dgm:t>
        <a:bodyPr/>
        <a:lstStyle/>
        <a:p>
          <a:endParaRPr lang="en-US"/>
        </a:p>
      </dgm:t>
    </dgm:pt>
    <dgm:pt modelId="{6C2DD6D1-1877-447B-8A7F-4FBC7676C548}" type="sibTrans" cxnId="{C4E81A38-21BD-454A-AE26-026DC0476B7F}">
      <dgm:prSet/>
      <dgm:spPr/>
      <dgm:t>
        <a:bodyPr/>
        <a:lstStyle/>
        <a:p>
          <a:endParaRPr lang="en-US"/>
        </a:p>
      </dgm:t>
    </dgm:pt>
    <dgm:pt modelId="{5D76F0CC-A4DC-4E4A-BC81-76BFF65E177C}">
      <dgm:prSet phldrT="[Text]" custT="1"/>
      <dgm:spPr/>
      <dgm:t>
        <a:bodyPr/>
        <a:lstStyle/>
        <a:p>
          <a:r>
            <a:rPr lang="en-US" sz="1600" b="1" i="0" smtClean="0"/>
            <a:t>Regional Rural Banks: </a:t>
          </a:r>
          <a:r>
            <a:rPr lang="en-US" sz="1600" b="0" i="0" smtClean="0"/>
            <a:t>T</a:t>
          </a:r>
          <a:r>
            <a:rPr lang="en-US" sz="1600" b="0" i="0" u="none" smtClean="0"/>
            <a:t>o support the weaker section of the society like marginal farmers, laborers, small enterprises, etc.</a:t>
          </a:r>
          <a:r>
            <a:rPr lang="en-US" sz="1600" b="1" i="0" smtClean="0"/>
            <a:t> </a:t>
          </a:r>
          <a:endParaRPr lang="en-US" sz="1600" dirty="0"/>
        </a:p>
      </dgm:t>
    </dgm:pt>
    <dgm:pt modelId="{629C2076-5DA8-479E-9370-14AF9BB0D3AF}" type="parTrans" cxnId="{DCED5C79-CECA-4A1D-901A-C6CFAD22EF51}">
      <dgm:prSet/>
      <dgm:spPr/>
      <dgm:t>
        <a:bodyPr/>
        <a:lstStyle/>
        <a:p>
          <a:endParaRPr lang="en-US"/>
        </a:p>
      </dgm:t>
    </dgm:pt>
    <dgm:pt modelId="{6B1001E0-D8D2-4F9A-A524-A3E9818E80D1}" type="sibTrans" cxnId="{DCED5C79-CECA-4A1D-901A-C6CFAD22EF51}">
      <dgm:prSet/>
      <dgm:spPr/>
      <dgm:t>
        <a:bodyPr/>
        <a:lstStyle/>
        <a:p>
          <a:endParaRPr lang="en-US"/>
        </a:p>
      </dgm:t>
    </dgm:pt>
    <dgm:pt modelId="{25E3F5C6-7983-4939-BBD9-102187EB0CF9}">
      <dgm:prSet custT="1"/>
      <dgm:spPr/>
      <dgm:t>
        <a:bodyPr/>
        <a:lstStyle/>
        <a:p>
          <a:r>
            <a:rPr lang="en-US" sz="1600" b="1" i="0" u="none" smtClean="0"/>
            <a:t>Co-operative Banks:</a:t>
          </a:r>
          <a:r>
            <a:rPr lang="en-US" sz="1600" b="0" i="0" u="none" smtClean="0"/>
            <a:t> Mainly serve entrepreneurs, industries, small businesses</a:t>
          </a:r>
          <a:endParaRPr lang="en-US" sz="1600" dirty="0"/>
        </a:p>
      </dgm:t>
    </dgm:pt>
    <dgm:pt modelId="{21B72669-90B6-4175-B55E-043836CB2F56}" type="parTrans" cxnId="{AA184AD9-B814-48AC-9B96-A459CBAA3AF3}">
      <dgm:prSet/>
      <dgm:spPr/>
      <dgm:t>
        <a:bodyPr/>
        <a:lstStyle/>
        <a:p>
          <a:endParaRPr lang="en-US"/>
        </a:p>
      </dgm:t>
    </dgm:pt>
    <dgm:pt modelId="{73BC764A-8C13-44E8-AC5F-C7F285E29D5F}" type="sibTrans" cxnId="{AA184AD9-B814-48AC-9B96-A459CBAA3AF3}">
      <dgm:prSet/>
      <dgm:spPr/>
      <dgm:t>
        <a:bodyPr/>
        <a:lstStyle/>
        <a:p>
          <a:endParaRPr lang="en-US"/>
        </a:p>
      </dgm:t>
    </dgm:pt>
    <dgm:pt modelId="{F1860C36-E38B-4EA9-A09D-A89A2F0042C5}">
      <dgm:prSet custT="1"/>
      <dgm:spPr/>
      <dgm:t>
        <a:bodyPr/>
        <a:lstStyle/>
        <a:p>
          <a:r>
            <a:rPr lang="en-US" sz="1600" b="1" i="0" smtClean="0"/>
            <a:t>Payment Banks:</a:t>
          </a:r>
          <a:r>
            <a:rPr lang="en-US" sz="1600" b="0" i="0" smtClean="0"/>
            <a:t> Can accept deposits upto 1 Lakh, can not issue loans and credit cards</a:t>
          </a:r>
          <a:endParaRPr lang="en-IN" sz="1600" b="0" dirty="0"/>
        </a:p>
      </dgm:t>
    </dgm:pt>
    <dgm:pt modelId="{B2E87293-6D55-405D-A35E-E21A721D7E72}" type="parTrans" cxnId="{AB6369FA-4F2D-4AD9-9ADA-33DA2A7EA740}">
      <dgm:prSet/>
      <dgm:spPr/>
      <dgm:t>
        <a:bodyPr/>
        <a:lstStyle/>
        <a:p>
          <a:endParaRPr lang="en-US"/>
        </a:p>
      </dgm:t>
    </dgm:pt>
    <dgm:pt modelId="{6A875C94-3E00-4704-A337-3649F5A1D9AD}" type="sibTrans" cxnId="{AB6369FA-4F2D-4AD9-9ADA-33DA2A7EA740}">
      <dgm:prSet/>
      <dgm:spPr/>
      <dgm:t>
        <a:bodyPr/>
        <a:lstStyle/>
        <a:p>
          <a:endParaRPr lang="en-US"/>
        </a:p>
      </dgm:t>
    </dgm:pt>
    <dgm:pt modelId="{DB8A508B-855A-4A33-B422-74263D609D10}">
      <dgm:prSet custT="1"/>
      <dgm:spPr/>
      <dgm:t>
        <a:bodyPr/>
        <a:lstStyle/>
        <a:p>
          <a:pPr algn="ctr"/>
          <a:r>
            <a:rPr lang="en-US" sz="1550" b="1" i="0" dirty="0" smtClean="0"/>
            <a:t>Small Finance Banks: </a:t>
          </a:r>
          <a:r>
            <a:rPr lang="en-US" sz="1550" b="0" i="0" dirty="0" smtClean="0"/>
            <a:t>Can</a:t>
          </a:r>
          <a:r>
            <a:rPr lang="en-US" sz="1550" b="0" i="0" u="none" dirty="0" smtClean="0"/>
            <a:t> accept deposits and basic lending. Target - small business units, small and marginal farmers, MSMEs and unorganized sector entities.</a:t>
          </a:r>
          <a:r>
            <a:rPr lang="en-US" sz="1600" b="0" i="0" dirty="0" smtClean="0"/>
            <a:t>​</a:t>
          </a:r>
          <a:endParaRPr lang="en-IN" sz="1600" dirty="0"/>
        </a:p>
      </dgm:t>
    </dgm:pt>
    <dgm:pt modelId="{36D52263-D9B6-49D6-B50F-39BE2EA5B7F8}" type="parTrans" cxnId="{24BA8CA4-1BC7-42C2-A23C-748BE5226319}">
      <dgm:prSet/>
      <dgm:spPr/>
      <dgm:t>
        <a:bodyPr/>
        <a:lstStyle/>
        <a:p>
          <a:endParaRPr lang="en-US"/>
        </a:p>
      </dgm:t>
    </dgm:pt>
    <dgm:pt modelId="{31E2E3AB-7DC3-4946-9A69-1ECC040F27AB}" type="sibTrans" cxnId="{24BA8CA4-1BC7-42C2-A23C-748BE5226319}">
      <dgm:prSet/>
      <dgm:spPr/>
      <dgm:t>
        <a:bodyPr/>
        <a:lstStyle/>
        <a:p>
          <a:endParaRPr lang="en-US"/>
        </a:p>
      </dgm:t>
    </dgm:pt>
    <dgm:pt modelId="{2975908C-9855-4A40-93A9-03BF41AECF35}" type="pres">
      <dgm:prSet presAssocID="{C8CBF934-E942-452D-BF21-59E00827B5DD}" presName="composite" presStyleCnt="0">
        <dgm:presLayoutVars>
          <dgm:chMax val="1"/>
          <dgm:dir/>
          <dgm:resizeHandles val="exact"/>
        </dgm:presLayoutVars>
      </dgm:prSet>
      <dgm:spPr/>
      <dgm:t>
        <a:bodyPr/>
        <a:lstStyle/>
        <a:p>
          <a:endParaRPr lang="en-US"/>
        </a:p>
      </dgm:t>
    </dgm:pt>
    <dgm:pt modelId="{4B532DB7-E08F-492E-86C7-CEFE818714E3}" type="pres">
      <dgm:prSet presAssocID="{C73F832A-D6CB-42E6-BC62-C1C0459823E2}" presName="roof" presStyleLbl="dkBgShp" presStyleIdx="0" presStyleCnt="2" custScaleY="47882" custLinFactNeighborX="-1808" custLinFactNeighborY="-33669"/>
      <dgm:spPr/>
      <dgm:t>
        <a:bodyPr/>
        <a:lstStyle/>
        <a:p>
          <a:endParaRPr lang="en-US"/>
        </a:p>
      </dgm:t>
    </dgm:pt>
    <dgm:pt modelId="{09D449A1-1D2C-4F54-A82C-EE9E12822157}" type="pres">
      <dgm:prSet presAssocID="{C73F832A-D6CB-42E6-BC62-C1C0459823E2}" presName="pillars" presStyleCnt="0"/>
      <dgm:spPr/>
      <dgm:t>
        <a:bodyPr/>
        <a:lstStyle/>
        <a:p>
          <a:endParaRPr lang="en-US"/>
        </a:p>
      </dgm:t>
    </dgm:pt>
    <dgm:pt modelId="{7D0D2A53-5525-419E-9F00-0D041841DFD4}" type="pres">
      <dgm:prSet presAssocID="{C73F832A-D6CB-42E6-BC62-C1C0459823E2}" presName="pillar1" presStyleLbl="node1" presStyleIdx="0" presStyleCnt="6" custScaleY="116238" custLinFactNeighborX="1208" custLinFactNeighborY="-7661">
        <dgm:presLayoutVars>
          <dgm:bulletEnabled val="1"/>
        </dgm:presLayoutVars>
      </dgm:prSet>
      <dgm:spPr/>
      <dgm:t>
        <a:bodyPr/>
        <a:lstStyle/>
        <a:p>
          <a:endParaRPr lang="en-US"/>
        </a:p>
      </dgm:t>
    </dgm:pt>
    <dgm:pt modelId="{12E98414-534C-4CBD-821E-7588F56D1B49}" type="pres">
      <dgm:prSet presAssocID="{16A573CB-2DA7-4584-A908-A880AFF87939}" presName="pillarX" presStyleLbl="node1" presStyleIdx="1" presStyleCnt="6" custScaleY="116877" custLinFactNeighborX="-604" custLinFactNeighborY="-7341">
        <dgm:presLayoutVars>
          <dgm:bulletEnabled val="1"/>
        </dgm:presLayoutVars>
      </dgm:prSet>
      <dgm:spPr/>
      <dgm:t>
        <a:bodyPr/>
        <a:lstStyle/>
        <a:p>
          <a:endParaRPr lang="en-US"/>
        </a:p>
      </dgm:t>
    </dgm:pt>
    <dgm:pt modelId="{3E54B4D6-1B88-41E5-8F8E-C3AD7A105325}" type="pres">
      <dgm:prSet presAssocID="{5D76F0CC-A4DC-4E4A-BC81-76BFF65E177C}" presName="pillarX" presStyleLbl="node1" presStyleIdx="2" presStyleCnt="6" custScaleY="115478" custLinFactNeighborX="-2094" custLinFactNeighborY="-7936">
        <dgm:presLayoutVars>
          <dgm:bulletEnabled val="1"/>
        </dgm:presLayoutVars>
      </dgm:prSet>
      <dgm:spPr/>
      <dgm:t>
        <a:bodyPr/>
        <a:lstStyle/>
        <a:p>
          <a:endParaRPr lang="en-US"/>
        </a:p>
      </dgm:t>
    </dgm:pt>
    <dgm:pt modelId="{F12A39BE-DD02-47D8-B30C-1662DECB1A3E}" type="pres">
      <dgm:prSet presAssocID="{F1860C36-E38B-4EA9-A09D-A89A2F0042C5}" presName="pillarX" presStyleLbl="node1" presStyleIdx="3" presStyleCnt="6" custScaleY="120068" custLinFactNeighborX="-2094" custLinFactNeighborY="-5107">
        <dgm:presLayoutVars>
          <dgm:bulletEnabled val="1"/>
        </dgm:presLayoutVars>
      </dgm:prSet>
      <dgm:spPr/>
      <dgm:t>
        <a:bodyPr/>
        <a:lstStyle/>
        <a:p>
          <a:endParaRPr lang="en-US"/>
        </a:p>
      </dgm:t>
    </dgm:pt>
    <dgm:pt modelId="{3C4D5E45-DEDB-4B24-8C01-F52DD8F4E795}" type="pres">
      <dgm:prSet presAssocID="{DB8A508B-855A-4A33-B422-74263D609D10}" presName="pillarX" presStyleLbl="node1" presStyleIdx="4" presStyleCnt="6" custScaleY="114963" custLinFactNeighborX="-1207" custLinFactNeighborY="-7660">
        <dgm:presLayoutVars>
          <dgm:bulletEnabled val="1"/>
        </dgm:presLayoutVars>
      </dgm:prSet>
      <dgm:spPr/>
      <dgm:t>
        <a:bodyPr/>
        <a:lstStyle/>
        <a:p>
          <a:endParaRPr lang="en-US"/>
        </a:p>
      </dgm:t>
    </dgm:pt>
    <dgm:pt modelId="{AABE394C-B09C-4708-8485-5D4E57A64D0E}" type="pres">
      <dgm:prSet presAssocID="{25E3F5C6-7983-4939-BBD9-102187EB0CF9}" presName="pillarX" presStyleLbl="node1" presStyleIdx="5" presStyleCnt="6" custScaleY="120070" custLinFactNeighborX="-1207" custLinFactNeighborY="-5745">
        <dgm:presLayoutVars>
          <dgm:bulletEnabled val="1"/>
        </dgm:presLayoutVars>
      </dgm:prSet>
      <dgm:spPr/>
      <dgm:t>
        <a:bodyPr/>
        <a:lstStyle/>
        <a:p>
          <a:endParaRPr lang="en-US"/>
        </a:p>
      </dgm:t>
    </dgm:pt>
    <dgm:pt modelId="{174C2FBA-1624-47C7-9B84-55D48E487F48}" type="pres">
      <dgm:prSet presAssocID="{C73F832A-D6CB-42E6-BC62-C1C0459823E2}" presName="base" presStyleLbl="dkBgShp" presStyleIdx="1" presStyleCnt="2"/>
      <dgm:spPr/>
      <dgm:t>
        <a:bodyPr/>
        <a:lstStyle/>
        <a:p>
          <a:endParaRPr lang="en-US"/>
        </a:p>
      </dgm:t>
    </dgm:pt>
  </dgm:ptLst>
  <dgm:cxnLst>
    <dgm:cxn modelId="{8F6F9E1F-BCE0-483A-9577-18A1B5EF8C72}" type="presOf" srcId="{C8CBF934-E942-452D-BF21-59E00827B5DD}" destId="{2975908C-9855-4A40-93A9-03BF41AECF35}" srcOrd="0" destOrd="0" presId="urn:microsoft.com/office/officeart/2005/8/layout/hList3"/>
    <dgm:cxn modelId="{B6AE8AE2-3F05-4527-AF16-1B0E5EEDF8C2}" type="presOf" srcId="{6C4044F0-3A94-446F-85B9-4E0C0E508310}" destId="{7D0D2A53-5525-419E-9F00-0D041841DFD4}" srcOrd="0" destOrd="0" presId="urn:microsoft.com/office/officeart/2005/8/layout/hList3"/>
    <dgm:cxn modelId="{C4E81A38-21BD-454A-AE26-026DC0476B7F}" srcId="{C73F832A-D6CB-42E6-BC62-C1C0459823E2}" destId="{16A573CB-2DA7-4584-A908-A880AFF87939}" srcOrd="1" destOrd="0" parTransId="{0480DE6A-26F1-454E-90F2-3A707FC5393C}" sibTransId="{6C2DD6D1-1877-447B-8A7F-4FBC7676C548}"/>
    <dgm:cxn modelId="{AA184AD9-B814-48AC-9B96-A459CBAA3AF3}" srcId="{C73F832A-D6CB-42E6-BC62-C1C0459823E2}" destId="{25E3F5C6-7983-4939-BBD9-102187EB0CF9}" srcOrd="5" destOrd="0" parTransId="{21B72669-90B6-4175-B55E-043836CB2F56}" sibTransId="{73BC764A-8C13-44E8-AC5F-C7F285E29D5F}"/>
    <dgm:cxn modelId="{AB6369FA-4F2D-4AD9-9ADA-33DA2A7EA740}" srcId="{C73F832A-D6CB-42E6-BC62-C1C0459823E2}" destId="{F1860C36-E38B-4EA9-A09D-A89A2F0042C5}" srcOrd="3" destOrd="0" parTransId="{B2E87293-6D55-405D-A35E-E21A721D7E72}" sibTransId="{6A875C94-3E00-4704-A337-3649F5A1D9AD}"/>
    <dgm:cxn modelId="{D55C03C8-E634-44E9-92BF-DED5EB469CC1}" type="presOf" srcId="{C73F832A-D6CB-42E6-BC62-C1C0459823E2}" destId="{4B532DB7-E08F-492E-86C7-CEFE818714E3}" srcOrd="0" destOrd="0" presId="urn:microsoft.com/office/officeart/2005/8/layout/hList3"/>
    <dgm:cxn modelId="{A0CE67FC-D2EE-45BE-965A-8D56C403E5FD}" type="presOf" srcId="{16A573CB-2DA7-4584-A908-A880AFF87939}" destId="{12E98414-534C-4CBD-821E-7588F56D1B49}" srcOrd="0" destOrd="0" presId="urn:microsoft.com/office/officeart/2005/8/layout/hList3"/>
    <dgm:cxn modelId="{BCAC9261-9CC4-4E19-BC17-952F5C917FA6}" type="presOf" srcId="{25E3F5C6-7983-4939-BBD9-102187EB0CF9}" destId="{AABE394C-B09C-4708-8485-5D4E57A64D0E}" srcOrd="0" destOrd="0" presId="urn:microsoft.com/office/officeart/2005/8/layout/hList3"/>
    <dgm:cxn modelId="{DCED5C79-CECA-4A1D-901A-C6CFAD22EF51}" srcId="{C73F832A-D6CB-42E6-BC62-C1C0459823E2}" destId="{5D76F0CC-A4DC-4E4A-BC81-76BFF65E177C}" srcOrd="2" destOrd="0" parTransId="{629C2076-5DA8-479E-9370-14AF9BB0D3AF}" sibTransId="{6B1001E0-D8D2-4F9A-A524-A3E9818E80D1}"/>
    <dgm:cxn modelId="{F2E5CC53-462E-4700-98C2-3FDAEABA7A5A}" type="presOf" srcId="{5D76F0CC-A4DC-4E4A-BC81-76BFF65E177C}" destId="{3E54B4D6-1B88-41E5-8F8E-C3AD7A105325}" srcOrd="0" destOrd="0" presId="urn:microsoft.com/office/officeart/2005/8/layout/hList3"/>
    <dgm:cxn modelId="{D10430F1-8046-4ADE-B660-38AD921C9AFA}" srcId="{C8CBF934-E942-452D-BF21-59E00827B5DD}" destId="{C73F832A-D6CB-42E6-BC62-C1C0459823E2}" srcOrd="0" destOrd="0" parTransId="{734019DA-738B-4809-9D60-8491F40B4CAC}" sibTransId="{BE6D28F4-93CF-4F75-9348-852BF2E09511}"/>
    <dgm:cxn modelId="{F83114BD-95FC-4A14-AB4F-15F542E53507}" type="presOf" srcId="{DB8A508B-855A-4A33-B422-74263D609D10}" destId="{3C4D5E45-DEDB-4B24-8C01-F52DD8F4E795}" srcOrd="0" destOrd="0" presId="urn:microsoft.com/office/officeart/2005/8/layout/hList3"/>
    <dgm:cxn modelId="{24BA8CA4-1BC7-42C2-A23C-748BE5226319}" srcId="{C73F832A-D6CB-42E6-BC62-C1C0459823E2}" destId="{DB8A508B-855A-4A33-B422-74263D609D10}" srcOrd="4" destOrd="0" parTransId="{36D52263-D9B6-49D6-B50F-39BE2EA5B7F8}" sibTransId="{31E2E3AB-7DC3-4946-9A69-1ECC040F27AB}"/>
    <dgm:cxn modelId="{36A2DADA-BFAA-42B8-80D5-F44B4305DF92}" type="presOf" srcId="{F1860C36-E38B-4EA9-A09D-A89A2F0042C5}" destId="{F12A39BE-DD02-47D8-B30C-1662DECB1A3E}" srcOrd="0" destOrd="0" presId="urn:microsoft.com/office/officeart/2005/8/layout/hList3"/>
    <dgm:cxn modelId="{596975B5-23CD-44B6-895F-1DDB82A93636}" srcId="{C73F832A-D6CB-42E6-BC62-C1C0459823E2}" destId="{6C4044F0-3A94-446F-85B9-4E0C0E508310}" srcOrd="0" destOrd="0" parTransId="{3F041D27-EF41-4ED5-BDFA-5606E90AAEBF}" sibTransId="{D0FD5D79-F376-4200-9AF0-FCB7838F1A79}"/>
    <dgm:cxn modelId="{105C356F-FAE1-4CFC-8E5A-875457FC25EB}" type="presParOf" srcId="{2975908C-9855-4A40-93A9-03BF41AECF35}" destId="{4B532DB7-E08F-492E-86C7-CEFE818714E3}" srcOrd="0" destOrd="0" presId="urn:microsoft.com/office/officeart/2005/8/layout/hList3"/>
    <dgm:cxn modelId="{69B95E02-E8B8-445A-8633-619489483F2D}" type="presParOf" srcId="{2975908C-9855-4A40-93A9-03BF41AECF35}" destId="{09D449A1-1D2C-4F54-A82C-EE9E12822157}" srcOrd="1" destOrd="0" presId="urn:microsoft.com/office/officeart/2005/8/layout/hList3"/>
    <dgm:cxn modelId="{762E391C-875C-4CE9-9345-DFBFC2A7117B}" type="presParOf" srcId="{09D449A1-1D2C-4F54-A82C-EE9E12822157}" destId="{7D0D2A53-5525-419E-9F00-0D041841DFD4}" srcOrd="0" destOrd="0" presId="urn:microsoft.com/office/officeart/2005/8/layout/hList3"/>
    <dgm:cxn modelId="{BEF81D32-D3D3-491E-9866-D37031D8256A}" type="presParOf" srcId="{09D449A1-1D2C-4F54-A82C-EE9E12822157}" destId="{12E98414-534C-4CBD-821E-7588F56D1B49}" srcOrd="1" destOrd="0" presId="urn:microsoft.com/office/officeart/2005/8/layout/hList3"/>
    <dgm:cxn modelId="{3AA60A4D-5B40-46AD-8931-120AC1C6EA27}" type="presParOf" srcId="{09D449A1-1D2C-4F54-A82C-EE9E12822157}" destId="{3E54B4D6-1B88-41E5-8F8E-C3AD7A105325}" srcOrd="2" destOrd="0" presId="urn:microsoft.com/office/officeart/2005/8/layout/hList3"/>
    <dgm:cxn modelId="{3B4BFC5D-76C1-4016-BA0C-A93245B3FF95}" type="presParOf" srcId="{09D449A1-1D2C-4F54-A82C-EE9E12822157}" destId="{F12A39BE-DD02-47D8-B30C-1662DECB1A3E}" srcOrd="3" destOrd="0" presId="urn:microsoft.com/office/officeart/2005/8/layout/hList3"/>
    <dgm:cxn modelId="{BA576228-03AE-41C0-98A4-0B777B6D6E19}" type="presParOf" srcId="{09D449A1-1D2C-4F54-A82C-EE9E12822157}" destId="{3C4D5E45-DEDB-4B24-8C01-F52DD8F4E795}" srcOrd="4" destOrd="0" presId="urn:microsoft.com/office/officeart/2005/8/layout/hList3"/>
    <dgm:cxn modelId="{0DDA9936-ECAA-4DC1-84B0-812E429A8410}" type="presParOf" srcId="{09D449A1-1D2C-4F54-A82C-EE9E12822157}" destId="{AABE394C-B09C-4708-8485-5D4E57A64D0E}" srcOrd="5" destOrd="0" presId="urn:microsoft.com/office/officeart/2005/8/layout/hList3"/>
    <dgm:cxn modelId="{CFC109EA-3BCB-49A1-9DA3-234F1EC90B24}" type="presParOf" srcId="{2975908C-9855-4A40-93A9-03BF41AECF35}" destId="{174C2FBA-1624-47C7-9B84-55D48E487F4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7ED95C3-3C94-413D-BCF9-61AC477C88BF}"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US"/>
        </a:p>
      </dgm:t>
    </dgm:pt>
    <dgm:pt modelId="{3136371B-0291-425A-A00F-32F28F33B979}">
      <dgm:prSet phldrT="[Text]" custT="1"/>
      <dgm:spPr>
        <a:ln w="31750">
          <a:solidFill>
            <a:schemeClr val="accent5"/>
          </a:solidFill>
        </a:ln>
      </dgm:spPr>
      <dgm:t>
        <a:bodyPr/>
        <a:lstStyle/>
        <a:p>
          <a:r>
            <a:rPr lang="en-US" sz="1600" b="1" dirty="0" smtClean="0"/>
            <a:t>Development Finance Institutions (DFI): </a:t>
          </a:r>
          <a:r>
            <a:rPr lang="en-US" sz="1600" b="0" dirty="0" smtClean="0"/>
            <a:t>Provides risk capital for economic development projects on noncommercial basis. Ex: NABARD, SIDBI, NHB etc.</a:t>
          </a:r>
          <a:endParaRPr lang="en-US" sz="1600" b="0" dirty="0"/>
        </a:p>
      </dgm:t>
    </dgm:pt>
    <dgm:pt modelId="{B1E4069D-EE0D-43F1-8C5F-9153B7A529D6}" type="parTrans" cxnId="{972E9ED6-C058-4C52-A243-D46C0EAC1E92}">
      <dgm:prSet/>
      <dgm:spPr/>
      <dgm:t>
        <a:bodyPr/>
        <a:lstStyle/>
        <a:p>
          <a:endParaRPr lang="en-US"/>
        </a:p>
      </dgm:t>
    </dgm:pt>
    <dgm:pt modelId="{B629EADD-DB6E-412C-A219-2AE411F743B7}" type="sibTrans" cxnId="{972E9ED6-C058-4C52-A243-D46C0EAC1E92}">
      <dgm:prSet/>
      <dgm:spPr/>
      <dgm:t>
        <a:bodyPr/>
        <a:lstStyle/>
        <a:p>
          <a:endParaRPr lang="en-US"/>
        </a:p>
      </dgm:t>
    </dgm:pt>
    <dgm:pt modelId="{BB83D7D3-5927-4842-8BA3-57920470D776}">
      <dgm:prSet phldrT="[Text]" custT="1"/>
      <dgm:spPr>
        <a:ln w="31750">
          <a:solidFill>
            <a:srgbClr val="0070C0"/>
          </a:solidFill>
        </a:ln>
      </dgm:spPr>
      <dgm:t>
        <a:bodyPr/>
        <a:lstStyle/>
        <a:p>
          <a:r>
            <a:rPr lang="en-US" sz="1600" b="1" smtClean="0"/>
            <a:t>Micro Finance Institution (MFI) : O</a:t>
          </a:r>
          <a:r>
            <a:rPr lang="en-US" sz="1600" smtClean="0"/>
            <a:t>ffer micro credit and also facilitate provision of other financial services like insurance, remittance and non-financial services like individual counselling, training and support to start micro-businesses.</a:t>
          </a:r>
          <a:endParaRPr lang="en-US" sz="1600" dirty="0"/>
        </a:p>
      </dgm:t>
    </dgm:pt>
    <dgm:pt modelId="{41B8DB5A-DA4D-42C2-A8C6-73C263E3579A}" type="parTrans" cxnId="{E4B6582E-4A9C-4612-91E2-E88DCE815E83}">
      <dgm:prSet/>
      <dgm:spPr/>
      <dgm:t>
        <a:bodyPr/>
        <a:lstStyle/>
        <a:p>
          <a:endParaRPr lang="en-US"/>
        </a:p>
      </dgm:t>
    </dgm:pt>
    <dgm:pt modelId="{4002F77C-897F-4562-9D2D-A665B363B73C}" type="sibTrans" cxnId="{E4B6582E-4A9C-4612-91E2-E88DCE815E83}">
      <dgm:prSet/>
      <dgm:spPr/>
      <dgm:t>
        <a:bodyPr/>
        <a:lstStyle/>
        <a:p>
          <a:endParaRPr lang="en-US"/>
        </a:p>
      </dgm:t>
    </dgm:pt>
    <dgm:pt modelId="{AE738881-5570-408A-B1A3-FE6D89770677}">
      <dgm:prSet phldrT="[Text]" custT="1"/>
      <dgm:spPr>
        <a:ln w="31750">
          <a:solidFill>
            <a:srgbClr val="0070C0"/>
          </a:solidFill>
        </a:ln>
      </dgm:spPr>
      <dgm:t>
        <a:bodyPr/>
        <a:lstStyle/>
        <a:p>
          <a:r>
            <a:rPr lang="en-US" sz="1600" b="1" smtClean="0"/>
            <a:t>Non-Banking Financial Company (NBFC):</a:t>
          </a:r>
          <a:r>
            <a:rPr lang="en-US" sz="1600" smtClean="0"/>
            <a:t>  E</a:t>
          </a:r>
          <a:r>
            <a:rPr lang="en-US" sz="1600" smtClean="0">
              <a:ea typeface="Times New Roman" panose="02020603050405020304" pitchFamily="18" charset="0"/>
            </a:rPr>
            <a:t>ngaged in the business of loans and advances, acquisition of securities, leasing business, hire-purchase, insurance business, chit business etc.</a:t>
          </a:r>
        </a:p>
        <a:p>
          <a:r>
            <a:rPr lang="en-US" sz="1600" smtClean="0">
              <a:ea typeface="Times New Roman" panose="02020603050405020304" pitchFamily="18" charset="0"/>
            </a:rPr>
            <a:t>They cannot become part of payment and settlement system </a:t>
          </a:r>
          <a:endParaRPr lang="en-US" sz="1600" dirty="0"/>
        </a:p>
      </dgm:t>
    </dgm:pt>
    <dgm:pt modelId="{747F3BE6-1164-46A8-9878-DA7BAD905040}" type="parTrans" cxnId="{DEDA8781-11BF-49BB-96F4-4DF6FE125A76}">
      <dgm:prSet/>
      <dgm:spPr/>
      <dgm:t>
        <a:bodyPr/>
        <a:lstStyle/>
        <a:p>
          <a:endParaRPr lang="en-US"/>
        </a:p>
      </dgm:t>
    </dgm:pt>
    <dgm:pt modelId="{09C9FC6C-F97F-4B73-AD20-C1F5885EAC2E}" type="sibTrans" cxnId="{DEDA8781-11BF-49BB-96F4-4DF6FE125A76}">
      <dgm:prSet/>
      <dgm:spPr/>
      <dgm:t>
        <a:bodyPr/>
        <a:lstStyle/>
        <a:p>
          <a:endParaRPr lang="en-US"/>
        </a:p>
      </dgm:t>
    </dgm:pt>
    <dgm:pt modelId="{FC64DC33-60DD-4F77-91DF-01226624C2F3}">
      <dgm:prSet phldrT="[Text]" custT="1"/>
      <dgm:spPr>
        <a:ln w="31750">
          <a:solidFill>
            <a:srgbClr val="0070C0"/>
          </a:solidFill>
        </a:ln>
      </dgm:spPr>
      <dgm:t>
        <a:bodyPr/>
        <a:lstStyle/>
        <a:p>
          <a:r>
            <a:rPr lang="en-US" sz="1600" b="1" dirty="0" smtClean="0"/>
            <a:t>Business Correspondent (BC):</a:t>
          </a:r>
          <a:r>
            <a:rPr lang="en-US" sz="1600" b="0" dirty="0" smtClean="0"/>
            <a:t> Mode </a:t>
          </a:r>
          <a:r>
            <a:rPr lang="en-US" sz="1600" dirty="0" smtClean="0"/>
            <a:t>of providing banking service at our doorstep as bank branch is far off from our area.</a:t>
          </a:r>
          <a:r>
            <a:rPr lang="en-US" sz="1600" b="1" dirty="0" smtClean="0"/>
            <a:t> </a:t>
          </a:r>
          <a:endParaRPr lang="en-US" sz="1600" dirty="0"/>
        </a:p>
      </dgm:t>
    </dgm:pt>
    <dgm:pt modelId="{3E43E6B4-C486-4F4C-AE21-85D637F32E19}" type="parTrans" cxnId="{F74680AB-1E18-4D94-BA6F-38926D41ACE4}">
      <dgm:prSet/>
      <dgm:spPr/>
      <dgm:t>
        <a:bodyPr/>
        <a:lstStyle/>
        <a:p>
          <a:endParaRPr lang="en-US"/>
        </a:p>
      </dgm:t>
    </dgm:pt>
    <dgm:pt modelId="{9E7F115E-C64C-4575-B5EC-AAEBFA8F0C42}" type="sibTrans" cxnId="{F74680AB-1E18-4D94-BA6F-38926D41ACE4}">
      <dgm:prSet/>
      <dgm:spPr/>
      <dgm:t>
        <a:bodyPr/>
        <a:lstStyle/>
        <a:p>
          <a:endParaRPr lang="en-US"/>
        </a:p>
      </dgm:t>
    </dgm:pt>
    <dgm:pt modelId="{072B4827-02FB-4995-80BB-CFF1B6EE8581}" type="pres">
      <dgm:prSet presAssocID="{77ED95C3-3C94-413D-BCF9-61AC477C88BF}" presName="diagram" presStyleCnt="0">
        <dgm:presLayoutVars>
          <dgm:dir/>
          <dgm:resizeHandles val="exact"/>
        </dgm:presLayoutVars>
      </dgm:prSet>
      <dgm:spPr/>
      <dgm:t>
        <a:bodyPr/>
        <a:lstStyle/>
        <a:p>
          <a:endParaRPr lang="en-US"/>
        </a:p>
      </dgm:t>
    </dgm:pt>
    <dgm:pt modelId="{3C31BD6E-CFA6-4EFA-988A-8ABFA00C0762}" type="pres">
      <dgm:prSet presAssocID="{3136371B-0291-425A-A00F-32F28F33B979}" presName="node" presStyleLbl="node1" presStyleIdx="0" presStyleCnt="4">
        <dgm:presLayoutVars>
          <dgm:bulletEnabled val="1"/>
        </dgm:presLayoutVars>
      </dgm:prSet>
      <dgm:spPr/>
      <dgm:t>
        <a:bodyPr/>
        <a:lstStyle/>
        <a:p>
          <a:endParaRPr lang="en-US"/>
        </a:p>
      </dgm:t>
    </dgm:pt>
    <dgm:pt modelId="{FE80F8A2-7A5C-40F2-8527-A9658F6344E2}" type="pres">
      <dgm:prSet presAssocID="{B629EADD-DB6E-412C-A219-2AE411F743B7}" presName="sibTrans" presStyleCnt="0"/>
      <dgm:spPr/>
      <dgm:t>
        <a:bodyPr/>
        <a:lstStyle/>
        <a:p>
          <a:endParaRPr lang="en-US"/>
        </a:p>
      </dgm:t>
    </dgm:pt>
    <dgm:pt modelId="{A424FC3C-3B9C-4424-923D-38FC604CE2C7}" type="pres">
      <dgm:prSet presAssocID="{BB83D7D3-5927-4842-8BA3-57920470D776}" presName="node" presStyleLbl="node1" presStyleIdx="1" presStyleCnt="4">
        <dgm:presLayoutVars>
          <dgm:bulletEnabled val="1"/>
        </dgm:presLayoutVars>
      </dgm:prSet>
      <dgm:spPr/>
      <dgm:t>
        <a:bodyPr/>
        <a:lstStyle/>
        <a:p>
          <a:endParaRPr lang="en-US"/>
        </a:p>
      </dgm:t>
    </dgm:pt>
    <dgm:pt modelId="{DDC9CCB5-774F-4C7D-BA5B-544EA56B5D9C}" type="pres">
      <dgm:prSet presAssocID="{4002F77C-897F-4562-9D2D-A665B363B73C}" presName="sibTrans" presStyleCnt="0"/>
      <dgm:spPr/>
      <dgm:t>
        <a:bodyPr/>
        <a:lstStyle/>
        <a:p>
          <a:endParaRPr lang="en-US"/>
        </a:p>
      </dgm:t>
    </dgm:pt>
    <dgm:pt modelId="{83BEC00D-1BAB-4CEF-B074-1CD939B5C79F}" type="pres">
      <dgm:prSet presAssocID="{AE738881-5570-408A-B1A3-FE6D89770677}" presName="node" presStyleLbl="node1" presStyleIdx="2" presStyleCnt="4">
        <dgm:presLayoutVars>
          <dgm:bulletEnabled val="1"/>
        </dgm:presLayoutVars>
      </dgm:prSet>
      <dgm:spPr/>
      <dgm:t>
        <a:bodyPr/>
        <a:lstStyle/>
        <a:p>
          <a:endParaRPr lang="en-US"/>
        </a:p>
      </dgm:t>
    </dgm:pt>
    <dgm:pt modelId="{73692E37-3145-49EA-B40B-A9657C699EBB}" type="pres">
      <dgm:prSet presAssocID="{09C9FC6C-F97F-4B73-AD20-C1F5885EAC2E}" presName="sibTrans" presStyleCnt="0"/>
      <dgm:spPr/>
      <dgm:t>
        <a:bodyPr/>
        <a:lstStyle/>
        <a:p>
          <a:endParaRPr lang="en-US"/>
        </a:p>
      </dgm:t>
    </dgm:pt>
    <dgm:pt modelId="{266E7A3E-44E7-49B3-9204-2A449A8CF786}" type="pres">
      <dgm:prSet presAssocID="{FC64DC33-60DD-4F77-91DF-01226624C2F3}" presName="node" presStyleLbl="node1" presStyleIdx="3" presStyleCnt="4" custLinFactNeighborX="486">
        <dgm:presLayoutVars>
          <dgm:bulletEnabled val="1"/>
        </dgm:presLayoutVars>
      </dgm:prSet>
      <dgm:spPr/>
      <dgm:t>
        <a:bodyPr/>
        <a:lstStyle/>
        <a:p>
          <a:endParaRPr lang="en-US"/>
        </a:p>
      </dgm:t>
    </dgm:pt>
  </dgm:ptLst>
  <dgm:cxnLst>
    <dgm:cxn modelId="{7AEFAA5F-29B5-4CF5-816F-6411E158009C}" type="presOf" srcId="{3136371B-0291-425A-A00F-32F28F33B979}" destId="{3C31BD6E-CFA6-4EFA-988A-8ABFA00C0762}" srcOrd="0" destOrd="0" presId="urn:microsoft.com/office/officeart/2005/8/layout/default"/>
    <dgm:cxn modelId="{71E9BD3A-EEA3-45C6-BE24-4B3014EB8A99}" type="presOf" srcId="{FC64DC33-60DD-4F77-91DF-01226624C2F3}" destId="{266E7A3E-44E7-49B3-9204-2A449A8CF786}" srcOrd="0" destOrd="0" presId="urn:microsoft.com/office/officeart/2005/8/layout/default"/>
    <dgm:cxn modelId="{DEDA8781-11BF-49BB-96F4-4DF6FE125A76}" srcId="{77ED95C3-3C94-413D-BCF9-61AC477C88BF}" destId="{AE738881-5570-408A-B1A3-FE6D89770677}" srcOrd="2" destOrd="0" parTransId="{747F3BE6-1164-46A8-9878-DA7BAD905040}" sibTransId="{09C9FC6C-F97F-4B73-AD20-C1F5885EAC2E}"/>
    <dgm:cxn modelId="{B1C25960-EA13-45F1-BEB4-70BB3AE46B59}" type="presOf" srcId="{AE738881-5570-408A-B1A3-FE6D89770677}" destId="{83BEC00D-1BAB-4CEF-B074-1CD939B5C79F}" srcOrd="0" destOrd="0" presId="urn:microsoft.com/office/officeart/2005/8/layout/default"/>
    <dgm:cxn modelId="{99C3964B-71AA-43AB-82E1-F3ECEE095F15}" type="presOf" srcId="{BB83D7D3-5927-4842-8BA3-57920470D776}" destId="{A424FC3C-3B9C-4424-923D-38FC604CE2C7}" srcOrd="0" destOrd="0" presId="urn:microsoft.com/office/officeart/2005/8/layout/default"/>
    <dgm:cxn modelId="{F74680AB-1E18-4D94-BA6F-38926D41ACE4}" srcId="{77ED95C3-3C94-413D-BCF9-61AC477C88BF}" destId="{FC64DC33-60DD-4F77-91DF-01226624C2F3}" srcOrd="3" destOrd="0" parTransId="{3E43E6B4-C486-4F4C-AE21-85D637F32E19}" sibTransId="{9E7F115E-C64C-4575-B5EC-AAEBFA8F0C42}"/>
    <dgm:cxn modelId="{E4B6582E-4A9C-4612-91E2-E88DCE815E83}" srcId="{77ED95C3-3C94-413D-BCF9-61AC477C88BF}" destId="{BB83D7D3-5927-4842-8BA3-57920470D776}" srcOrd="1" destOrd="0" parTransId="{41B8DB5A-DA4D-42C2-A8C6-73C263E3579A}" sibTransId="{4002F77C-897F-4562-9D2D-A665B363B73C}"/>
    <dgm:cxn modelId="{62D51281-CB70-4CEA-B512-ABD19A2C82F8}" type="presOf" srcId="{77ED95C3-3C94-413D-BCF9-61AC477C88BF}" destId="{072B4827-02FB-4995-80BB-CFF1B6EE8581}" srcOrd="0" destOrd="0" presId="urn:microsoft.com/office/officeart/2005/8/layout/default"/>
    <dgm:cxn modelId="{972E9ED6-C058-4C52-A243-D46C0EAC1E92}" srcId="{77ED95C3-3C94-413D-BCF9-61AC477C88BF}" destId="{3136371B-0291-425A-A00F-32F28F33B979}" srcOrd="0" destOrd="0" parTransId="{B1E4069D-EE0D-43F1-8C5F-9153B7A529D6}" sibTransId="{B629EADD-DB6E-412C-A219-2AE411F743B7}"/>
    <dgm:cxn modelId="{E33D89FA-4FE7-4E94-AA26-F8CA2044C752}" type="presParOf" srcId="{072B4827-02FB-4995-80BB-CFF1B6EE8581}" destId="{3C31BD6E-CFA6-4EFA-988A-8ABFA00C0762}" srcOrd="0" destOrd="0" presId="urn:microsoft.com/office/officeart/2005/8/layout/default"/>
    <dgm:cxn modelId="{3466A51B-2A0F-4C4E-9077-D068F129620D}" type="presParOf" srcId="{072B4827-02FB-4995-80BB-CFF1B6EE8581}" destId="{FE80F8A2-7A5C-40F2-8527-A9658F6344E2}" srcOrd="1" destOrd="0" presId="urn:microsoft.com/office/officeart/2005/8/layout/default"/>
    <dgm:cxn modelId="{BC157081-22D1-4A72-A039-D1C06F848167}" type="presParOf" srcId="{072B4827-02FB-4995-80BB-CFF1B6EE8581}" destId="{A424FC3C-3B9C-4424-923D-38FC604CE2C7}" srcOrd="2" destOrd="0" presId="urn:microsoft.com/office/officeart/2005/8/layout/default"/>
    <dgm:cxn modelId="{00C072F7-24AF-4E97-AB87-B3D360A8983B}" type="presParOf" srcId="{072B4827-02FB-4995-80BB-CFF1B6EE8581}" destId="{DDC9CCB5-774F-4C7D-BA5B-544EA56B5D9C}" srcOrd="3" destOrd="0" presId="urn:microsoft.com/office/officeart/2005/8/layout/default"/>
    <dgm:cxn modelId="{05321D2C-40FF-4372-B271-1D2D4875FAB1}" type="presParOf" srcId="{072B4827-02FB-4995-80BB-CFF1B6EE8581}" destId="{83BEC00D-1BAB-4CEF-B074-1CD939B5C79F}" srcOrd="4" destOrd="0" presId="urn:microsoft.com/office/officeart/2005/8/layout/default"/>
    <dgm:cxn modelId="{06E568BC-8964-4CCE-8FAF-3965E506B8AD}" type="presParOf" srcId="{072B4827-02FB-4995-80BB-CFF1B6EE8581}" destId="{73692E37-3145-49EA-B40B-A9657C699EBB}" srcOrd="5" destOrd="0" presId="urn:microsoft.com/office/officeart/2005/8/layout/default"/>
    <dgm:cxn modelId="{6630B65B-AF50-4397-B94B-03B2DC7CC82C}" type="presParOf" srcId="{072B4827-02FB-4995-80BB-CFF1B6EE8581}" destId="{266E7A3E-44E7-49B3-9204-2A449A8CF78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493D7D-BAFC-4DC4-B28F-B711BD27004B}"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027ECD3C-1E5C-416F-8B49-CAA8C5627CEA}">
      <dgm:prSet phldrT="[Text]"/>
      <dgm:spPr/>
      <dgm:t>
        <a:bodyPr/>
        <a:lstStyle/>
        <a:p>
          <a:r>
            <a:rPr lang="en-US" b="1" dirty="0" smtClean="0"/>
            <a:t>National Electronic Fund Transfer (NEFT)</a:t>
          </a:r>
          <a:endParaRPr lang="en-US" dirty="0"/>
        </a:p>
      </dgm:t>
    </dgm:pt>
    <dgm:pt modelId="{034D0711-746A-44A1-A932-C53DFBB45A4A}" type="parTrans" cxnId="{BA5B9437-E9CD-4AA0-BE13-30CA82327AE5}">
      <dgm:prSet/>
      <dgm:spPr/>
      <dgm:t>
        <a:bodyPr/>
        <a:lstStyle/>
        <a:p>
          <a:endParaRPr lang="en-US"/>
        </a:p>
      </dgm:t>
    </dgm:pt>
    <dgm:pt modelId="{4357CF9D-7E57-447F-BEE4-63F0EDBD19D3}" type="sibTrans" cxnId="{BA5B9437-E9CD-4AA0-BE13-30CA82327AE5}">
      <dgm:prSet/>
      <dgm:spPr/>
      <dgm:t>
        <a:bodyPr/>
        <a:lstStyle/>
        <a:p>
          <a:endParaRPr lang="en-US"/>
        </a:p>
      </dgm:t>
    </dgm:pt>
    <dgm:pt modelId="{89975771-9BF8-49F4-9FD1-F2E72A6E210E}">
      <dgm:prSet phldrT="[Text]"/>
      <dgm:spPr/>
      <dgm:t>
        <a:bodyPr/>
        <a:lstStyle/>
        <a:p>
          <a:pPr algn="just"/>
          <a:r>
            <a:rPr lang="en-US" dirty="0" smtClean="0"/>
            <a:t>Transfer of funds from one Bank account to a different account of another Bank using Beneficiary’s account number and IFSC </a:t>
          </a:r>
          <a:r>
            <a:rPr lang="en-US" dirty="0" smtClean="0">
              <a:hlinkClick xmlns:r="http://schemas.openxmlformats.org/officeDocument/2006/relationships" r:id="rId1"/>
            </a:rPr>
            <a:t>(Indian Financial System Code)</a:t>
          </a:r>
          <a:r>
            <a:rPr lang="en-US" dirty="0" smtClean="0"/>
            <a:t>. (24 </a:t>
          </a:r>
          <a:r>
            <a:rPr lang="en-US" b="0" dirty="0" smtClean="0"/>
            <a:t>x 7)</a:t>
          </a:r>
          <a:endParaRPr lang="en-US" b="0" dirty="0"/>
        </a:p>
      </dgm:t>
    </dgm:pt>
    <dgm:pt modelId="{EB57D3D5-14B8-4D30-8AA3-62E2A816F8A6}" type="parTrans" cxnId="{D0D131F0-A6FA-4013-97B0-5A5BAF0FB97D}">
      <dgm:prSet/>
      <dgm:spPr/>
      <dgm:t>
        <a:bodyPr/>
        <a:lstStyle/>
        <a:p>
          <a:endParaRPr lang="en-US"/>
        </a:p>
      </dgm:t>
    </dgm:pt>
    <dgm:pt modelId="{B48AAFA9-30DE-466E-A5C4-C796FD1109C6}" type="sibTrans" cxnId="{D0D131F0-A6FA-4013-97B0-5A5BAF0FB97D}">
      <dgm:prSet/>
      <dgm:spPr/>
      <dgm:t>
        <a:bodyPr/>
        <a:lstStyle/>
        <a:p>
          <a:endParaRPr lang="en-US"/>
        </a:p>
      </dgm:t>
    </dgm:pt>
    <dgm:pt modelId="{3E7D989A-8064-419B-835B-51B79387D436}">
      <dgm:prSet phldrT="[Text]"/>
      <dgm:spPr/>
      <dgm:t>
        <a:bodyPr/>
        <a:lstStyle/>
        <a:p>
          <a:r>
            <a:rPr lang="en-US" b="1" dirty="0" smtClean="0"/>
            <a:t>Real Time Gross Settlement (RTGS)</a:t>
          </a:r>
          <a:endParaRPr lang="en-US" dirty="0"/>
        </a:p>
      </dgm:t>
    </dgm:pt>
    <dgm:pt modelId="{3D7E9BCF-678B-4350-95AF-C30BD707A490}" type="parTrans" cxnId="{22EE2E82-E2A7-43F0-80B4-41059B1F6DF1}">
      <dgm:prSet/>
      <dgm:spPr/>
      <dgm:t>
        <a:bodyPr/>
        <a:lstStyle/>
        <a:p>
          <a:endParaRPr lang="en-US"/>
        </a:p>
      </dgm:t>
    </dgm:pt>
    <dgm:pt modelId="{AF7870E9-CFF6-4812-8034-A6AE40720EC5}" type="sibTrans" cxnId="{22EE2E82-E2A7-43F0-80B4-41059B1F6DF1}">
      <dgm:prSet/>
      <dgm:spPr/>
      <dgm:t>
        <a:bodyPr/>
        <a:lstStyle/>
        <a:p>
          <a:endParaRPr lang="en-US"/>
        </a:p>
      </dgm:t>
    </dgm:pt>
    <dgm:pt modelId="{5988CC60-7EEE-420D-842D-2A4EADF0D31E}">
      <dgm:prSet phldrT="[Text]"/>
      <dgm:spPr/>
      <dgm:t>
        <a:bodyPr/>
        <a:lstStyle/>
        <a:p>
          <a:pPr algn="just"/>
          <a:r>
            <a:rPr lang="en-US" dirty="0" smtClean="0"/>
            <a:t>Transfer of funds from one Bank account to a different account of another Bank on a real time basis facilitating high value transactions using Beneficiary’s account number and IFSC code.</a:t>
          </a:r>
          <a:r>
            <a:rPr lang="en-US" b="0" dirty="0" smtClean="0"/>
            <a:t> (24 x 7)</a:t>
          </a:r>
          <a:endParaRPr lang="en-US" dirty="0"/>
        </a:p>
      </dgm:t>
    </dgm:pt>
    <dgm:pt modelId="{FEEFBCD9-05AB-4FA4-99D1-29320D594856}" type="parTrans" cxnId="{08F5D990-5B6F-4245-BCC7-EE0644DFE551}">
      <dgm:prSet/>
      <dgm:spPr/>
      <dgm:t>
        <a:bodyPr/>
        <a:lstStyle/>
        <a:p>
          <a:endParaRPr lang="en-US"/>
        </a:p>
      </dgm:t>
    </dgm:pt>
    <dgm:pt modelId="{47D9F885-71FD-4327-9D7C-4FE2EE6F4914}" type="sibTrans" cxnId="{08F5D990-5B6F-4245-BCC7-EE0644DFE551}">
      <dgm:prSet/>
      <dgm:spPr/>
      <dgm:t>
        <a:bodyPr/>
        <a:lstStyle/>
        <a:p>
          <a:endParaRPr lang="en-US"/>
        </a:p>
      </dgm:t>
    </dgm:pt>
    <dgm:pt modelId="{0A7E4B65-B7CB-472E-83D7-D29F56E0253F}">
      <dgm:prSet phldrT="[Text]"/>
      <dgm:spPr/>
      <dgm:t>
        <a:bodyPr/>
        <a:lstStyle/>
        <a:p>
          <a:r>
            <a:rPr lang="en-US" b="1" dirty="0" smtClean="0"/>
            <a:t>Immediate Payment Service (IMPS)</a:t>
          </a:r>
          <a:endParaRPr lang="en-US" dirty="0"/>
        </a:p>
      </dgm:t>
    </dgm:pt>
    <dgm:pt modelId="{1946E866-21FD-4D3B-AE0F-5C964D327663}" type="parTrans" cxnId="{C576FCE8-3D46-4223-88F7-7DBAA28DBE58}">
      <dgm:prSet/>
      <dgm:spPr/>
      <dgm:t>
        <a:bodyPr/>
        <a:lstStyle/>
        <a:p>
          <a:endParaRPr lang="en-US"/>
        </a:p>
      </dgm:t>
    </dgm:pt>
    <dgm:pt modelId="{C4067954-80F5-4921-906B-DB06C49E936D}" type="sibTrans" cxnId="{C576FCE8-3D46-4223-88F7-7DBAA28DBE58}">
      <dgm:prSet/>
      <dgm:spPr/>
      <dgm:t>
        <a:bodyPr/>
        <a:lstStyle/>
        <a:p>
          <a:endParaRPr lang="en-US"/>
        </a:p>
      </dgm:t>
    </dgm:pt>
    <dgm:pt modelId="{4D454084-FD86-4659-9852-FA3B1F154409}">
      <dgm:prSet phldrT="[Text]"/>
      <dgm:spPr/>
      <dgm:t>
        <a:bodyPr/>
        <a:lstStyle/>
        <a:p>
          <a:pPr algn="just"/>
          <a:r>
            <a:rPr lang="en-US" dirty="0" smtClean="0"/>
            <a:t>Transfer of funds from one Bank account to another facilitating instant Fund Transfer.</a:t>
          </a:r>
          <a:endParaRPr lang="en-US" dirty="0"/>
        </a:p>
      </dgm:t>
    </dgm:pt>
    <dgm:pt modelId="{8A98D0C3-6FEC-4493-A8A0-A759AD805002}" type="parTrans" cxnId="{24A61EEE-101C-4615-BC91-2272F327164F}">
      <dgm:prSet/>
      <dgm:spPr/>
      <dgm:t>
        <a:bodyPr/>
        <a:lstStyle/>
        <a:p>
          <a:endParaRPr lang="en-US"/>
        </a:p>
      </dgm:t>
    </dgm:pt>
    <dgm:pt modelId="{3D8A2678-A5B6-4E19-B24A-C3F17F91F5E3}" type="sibTrans" cxnId="{24A61EEE-101C-4615-BC91-2272F327164F}">
      <dgm:prSet/>
      <dgm:spPr/>
      <dgm:t>
        <a:bodyPr/>
        <a:lstStyle/>
        <a:p>
          <a:endParaRPr lang="en-US"/>
        </a:p>
      </dgm:t>
    </dgm:pt>
    <dgm:pt modelId="{8E62BAD5-EEB3-459A-93EF-896EC79D3B19}">
      <dgm:prSet/>
      <dgm:spPr/>
      <dgm:t>
        <a:bodyPr/>
        <a:lstStyle/>
        <a:p>
          <a:pPr algn="just"/>
          <a:r>
            <a:rPr lang="en-US" dirty="0" smtClean="0"/>
            <a:t>Minimum Limit: No limit        Maximum Limit: No limit </a:t>
          </a:r>
          <a:endParaRPr lang="en-IN" dirty="0"/>
        </a:p>
      </dgm:t>
    </dgm:pt>
    <dgm:pt modelId="{4AC7DA75-3D68-4C15-82A6-9B4851A8DB06}" type="parTrans" cxnId="{317E3566-4889-4229-94DF-ABAF4541F2DE}">
      <dgm:prSet/>
      <dgm:spPr/>
      <dgm:t>
        <a:bodyPr/>
        <a:lstStyle/>
        <a:p>
          <a:endParaRPr lang="en-US"/>
        </a:p>
      </dgm:t>
    </dgm:pt>
    <dgm:pt modelId="{76859F7C-DF5A-4499-8D32-2D7B48979893}" type="sibTrans" cxnId="{317E3566-4889-4229-94DF-ABAF4541F2DE}">
      <dgm:prSet/>
      <dgm:spPr/>
      <dgm:t>
        <a:bodyPr/>
        <a:lstStyle/>
        <a:p>
          <a:endParaRPr lang="en-US"/>
        </a:p>
      </dgm:t>
    </dgm:pt>
    <dgm:pt modelId="{254C4FE8-EC15-4B29-8CBA-2B28FC052F8F}">
      <dgm:prSet/>
      <dgm:spPr/>
      <dgm:t>
        <a:bodyPr/>
        <a:lstStyle/>
        <a:p>
          <a:pPr algn="just"/>
          <a:r>
            <a:rPr lang="en-US" dirty="0" smtClean="0"/>
            <a:t>Minimum Limit: 2 Lakh        Maximum Limit: No limit </a:t>
          </a:r>
          <a:endParaRPr lang="en-IN" dirty="0"/>
        </a:p>
      </dgm:t>
    </dgm:pt>
    <dgm:pt modelId="{750197BE-78F7-42AF-93F2-C327B38AE28C}" type="parTrans" cxnId="{F9024D5F-8268-499C-8E5D-02D2CCB3B2E5}">
      <dgm:prSet/>
      <dgm:spPr/>
      <dgm:t>
        <a:bodyPr/>
        <a:lstStyle/>
        <a:p>
          <a:endParaRPr lang="en-US"/>
        </a:p>
      </dgm:t>
    </dgm:pt>
    <dgm:pt modelId="{30571CB4-D0D4-4228-BACB-3565FAFD66BC}" type="sibTrans" cxnId="{F9024D5F-8268-499C-8E5D-02D2CCB3B2E5}">
      <dgm:prSet/>
      <dgm:spPr/>
      <dgm:t>
        <a:bodyPr/>
        <a:lstStyle/>
        <a:p>
          <a:endParaRPr lang="en-US"/>
        </a:p>
      </dgm:t>
    </dgm:pt>
    <dgm:pt modelId="{D88C5D35-408F-4E55-8261-ED87E7F2D8ED}">
      <dgm:prSet/>
      <dgm:spPr/>
      <dgm:t>
        <a:bodyPr/>
        <a:lstStyle/>
        <a:p>
          <a:pPr algn="just"/>
          <a:r>
            <a:rPr lang="en-US" dirty="0" smtClean="0"/>
            <a:t>For fund transfer through Mobile, Mobile Money Identifier (MMID) issued by the bank is required. Transaction can also be done using Beneficiary’s account number and IFSC code.</a:t>
          </a:r>
          <a:endParaRPr lang="en-IN" dirty="0"/>
        </a:p>
      </dgm:t>
    </dgm:pt>
    <dgm:pt modelId="{E239FA22-361F-41BB-90EC-3270DA1B68D8}" type="parTrans" cxnId="{FFEAC26B-BDA3-4CAC-B1C7-F611B6E6B335}">
      <dgm:prSet/>
      <dgm:spPr/>
      <dgm:t>
        <a:bodyPr/>
        <a:lstStyle/>
        <a:p>
          <a:endParaRPr lang="en-US"/>
        </a:p>
      </dgm:t>
    </dgm:pt>
    <dgm:pt modelId="{8C787B4C-5BEB-454A-AFD8-DB7B923C0E2F}" type="sibTrans" cxnId="{FFEAC26B-BDA3-4CAC-B1C7-F611B6E6B335}">
      <dgm:prSet/>
      <dgm:spPr/>
      <dgm:t>
        <a:bodyPr/>
        <a:lstStyle/>
        <a:p>
          <a:endParaRPr lang="en-US"/>
        </a:p>
      </dgm:t>
    </dgm:pt>
    <dgm:pt modelId="{248710F7-2265-4236-8BBD-3598C124D28D}" type="pres">
      <dgm:prSet presAssocID="{7F493D7D-BAFC-4DC4-B28F-B711BD27004B}" presName="linearFlow" presStyleCnt="0">
        <dgm:presLayoutVars>
          <dgm:dir/>
          <dgm:animLvl val="lvl"/>
          <dgm:resizeHandles val="exact"/>
        </dgm:presLayoutVars>
      </dgm:prSet>
      <dgm:spPr/>
      <dgm:t>
        <a:bodyPr/>
        <a:lstStyle/>
        <a:p>
          <a:endParaRPr lang="en-US"/>
        </a:p>
      </dgm:t>
    </dgm:pt>
    <dgm:pt modelId="{DE72C2B8-B284-466D-9D24-52E46029B2D1}" type="pres">
      <dgm:prSet presAssocID="{027ECD3C-1E5C-416F-8B49-CAA8C5627CEA}" presName="composite" presStyleCnt="0"/>
      <dgm:spPr/>
    </dgm:pt>
    <dgm:pt modelId="{BBE35FBB-8E09-4F66-9C9F-5BB4C5387A37}" type="pres">
      <dgm:prSet presAssocID="{027ECD3C-1E5C-416F-8B49-CAA8C5627CEA}" presName="parentText" presStyleLbl="alignNode1" presStyleIdx="0" presStyleCnt="3" custLinFactNeighborY="0">
        <dgm:presLayoutVars>
          <dgm:chMax val="1"/>
          <dgm:bulletEnabled val="1"/>
        </dgm:presLayoutVars>
      </dgm:prSet>
      <dgm:spPr/>
      <dgm:t>
        <a:bodyPr/>
        <a:lstStyle/>
        <a:p>
          <a:endParaRPr lang="en-US"/>
        </a:p>
      </dgm:t>
    </dgm:pt>
    <dgm:pt modelId="{31ECE9F2-77B6-484C-A772-D8BBE63CF677}" type="pres">
      <dgm:prSet presAssocID="{027ECD3C-1E5C-416F-8B49-CAA8C5627CEA}" presName="descendantText" presStyleLbl="alignAcc1" presStyleIdx="0" presStyleCnt="3" custLinFactNeighborX="-102">
        <dgm:presLayoutVars>
          <dgm:bulletEnabled val="1"/>
        </dgm:presLayoutVars>
      </dgm:prSet>
      <dgm:spPr/>
      <dgm:t>
        <a:bodyPr/>
        <a:lstStyle/>
        <a:p>
          <a:endParaRPr lang="en-US"/>
        </a:p>
      </dgm:t>
    </dgm:pt>
    <dgm:pt modelId="{811847A1-7923-420C-AFC1-EE5EC24924B8}" type="pres">
      <dgm:prSet presAssocID="{4357CF9D-7E57-447F-BEE4-63F0EDBD19D3}" presName="sp" presStyleCnt="0"/>
      <dgm:spPr/>
    </dgm:pt>
    <dgm:pt modelId="{5F45A492-316D-4ACE-8269-20B5F0BDFC67}" type="pres">
      <dgm:prSet presAssocID="{3E7D989A-8064-419B-835B-51B79387D436}" presName="composite" presStyleCnt="0"/>
      <dgm:spPr/>
    </dgm:pt>
    <dgm:pt modelId="{FB534214-9556-4792-A972-7C568F071EF6}" type="pres">
      <dgm:prSet presAssocID="{3E7D989A-8064-419B-835B-51B79387D436}" presName="parentText" presStyleLbl="alignNode1" presStyleIdx="1" presStyleCnt="3">
        <dgm:presLayoutVars>
          <dgm:chMax val="1"/>
          <dgm:bulletEnabled val="1"/>
        </dgm:presLayoutVars>
      </dgm:prSet>
      <dgm:spPr/>
      <dgm:t>
        <a:bodyPr/>
        <a:lstStyle/>
        <a:p>
          <a:endParaRPr lang="en-US"/>
        </a:p>
      </dgm:t>
    </dgm:pt>
    <dgm:pt modelId="{CB7B6152-5320-491F-8D69-279DD552074C}" type="pres">
      <dgm:prSet presAssocID="{3E7D989A-8064-419B-835B-51B79387D436}" presName="descendantText" presStyleLbl="alignAcc1" presStyleIdx="1" presStyleCnt="3" custLinFactNeighborX="0" custLinFactNeighborY="0">
        <dgm:presLayoutVars>
          <dgm:bulletEnabled val="1"/>
        </dgm:presLayoutVars>
      </dgm:prSet>
      <dgm:spPr/>
      <dgm:t>
        <a:bodyPr/>
        <a:lstStyle/>
        <a:p>
          <a:endParaRPr lang="en-US"/>
        </a:p>
      </dgm:t>
    </dgm:pt>
    <dgm:pt modelId="{71F76FCA-C4AC-4A89-BDD9-DD95EA35130E}" type="pres">
      <dgm:prSet presAssocID="{AF7870E9-CFF6-4812-8034-A6AE40720EC5}" presName="sp" presStyleCnt="0"/>
      <dgm:spPr/>
    </dgm:pt>
    <dgm:pt modelId="{2B5D36A2-6D8A-4305-933A-69779C1067BE}" type="pres">
      <dgm:prSet presAssocID="{0A7E4B65-B7CB-472E-83D7-D29F56E0253F}" presName="composite" presStyleCnt="0"/>
      <dgm:spPr/>
    </dgm:pt>
    <dgm:pt modelId="{23202728-6210-44C9-91A0-6DAD1BF9A41F}" type="pres">
      <dgm:prSet presAssocID="{0A7E4B65-B7CB-472E-83D7-D29F56E0253F}" presName="parentText" presStyleLbl="alignNode1" presStyleIdx="2" presStyleCnt="3">
        <dgm:presLayoutVars>
          <dgm:chMax val="1"/>
          <dgm:bulletEnabled val="1"/>
        </dgm:presLayoutVars>
      </dgm:prSet>
      <dgm:spPr/>
      <dgm:t>
        <a:bodyPr/>
        <a:lstStyle/>
        <a:p>
          <a:endParaRPr lang="en-US"/>
        </a:p>
      </dgm:t>
    </dgm:pt>
    <dgm:pt modelId="{77A3A98B-BF46-4F37-843F-D0250083A050}" type="pres">
      <dgm:prSet presAssocID="{0A7E4B65-B7CB-472E-83D7-D29F56E0253F}" presName="descendantText" presStyleLbl="alignAcc1" presStyleIdx="2" presStyleCnt="3">
        <dgm:presLayoutVars>
          <dgm:bulletEnabled val="1"/>
        </dgm:presLayoutVars>
      </dgm:prSet>
      <dgm:spPr/>
      <dgm:t>
        <a:bodyPr/>
        <a:lstStyle/>
        <a:p>
          <a:endParaRPr lang="en-US"/>
        </a:p>
      </dgm:t>
    </dgm:pt>
  </dgm:ptLst>
  <dgm:cxnLst>
    <dgm:cxn modelId="{C576FCE8-3D46-4223-88F7-7DBAA28DBE58}" srcId="{7F493D7D-BAFC-4DC4-B28F-B711BD27004B}" destId="{0A7E4B65-B7CB-472E-83D7-D29F56E0253F}" srcOrd="2" destOrd="0" parTransId="{1946E866-21FD-4D3B-AE0F-5C964D327663}" sibTransId="{C4067954-80F5-4921-906B-DB06C49E936D}"/>
    <dgm:cxn modelId="{D0D131F0-A6FA-4013-97B0-5A5BAF0FB97D}" srcId="{027ECD3C-1E5C-416F-8B49-CAA8C5627CEA}" destId="{89975771-9BF8-49F4-9FD1-F2E72A6E210E}" srcOrd="0" destOrd="0" parTransId="{EB57D3D5-14B8-4D30-8AA3-62E2A816F8A6}" sibTransId="{B48AAFA9-30DE-466E-A5C4-C796FD1109C6}"/>
    <dgm:cxn modelId="{F4E5D255-5FA1-4E48-891F-DA7DB0628668}" type="presOf" srcId="{0A7E4B65-B7CB-472E-83D7-D29F56E0253F}" destId="{23202728-6210-44C9-91A0-6DAD1BF9A41F}" srcOrd="0" destOrd="0" presId="urn:microsoft.com/office/officeart/2005/8/layout/chevron2"/>
    <dgm:cxn modelId="{918DC282-3846-44A7-ACCC-AB9FD3801D2B}" type="presOf" srcId="{D88C5D35-408F-4E55-8261-ED87E7F2D8ED}" destId="{77A3A98B-BF46-4F37-843F-D0250083A050}" srcOrd="0" destOrd="1" presId="urn:microsoft.com/office/officeart/2005/8/layout/chevron2"/>
    <dgm:cxn modelId="{A935B4D8-6A50-4A6A-9C75-14D9384B7C69}" type="presOf" srcId="{4D454084-FD86-4659-9852-FA3B1F154409}" destId="{77A3A98B-BF46-4F37-843F-D0250083A050}" srcOrd="0" destOrd="0" presId="urn:microsoft.com/office/officeart/2005/8/layout/chevron2"/>
    <dgm:cxn modelId="{BA5B9437-E9CD-4AA0-BE13-30CA82327AE5}" srcId="{7F493D7D-BAFC-4DC4-B28F-B711BD27004B}" destId="{027ECD3C-1E5C-416F-8B49-CAA8C5627CEA}" srcOrd="0" destOrd="0" parTransId="{034D0711-746A-44A1-A932-C53DFBB45A4A}" sibTransId="{4357CF9D-7E57-447F-BEE4-63F0EDBD19D3}"/>
    <dgm:cxn modelId="{EFFC7651-DD49-42E4-9E53-4585451EB006}" type="presOf" srcId="{027ECD3C-1E5C-416F-8B49-CAA8C5627CEA}" destId="{BBE35FBB-8E09-4F66-9C9F-5BB4C5387A37}" srcOrd="0" destOrd="0" presId="urn:microsoft.com/office/officeart/2005/8/layout/chevron2"/>
    <dgm:cxn modelId="{BFF6D806-42E6-42CF-B1A0-D8FD0F091FC4}" type="presOf" srcId="{254C4FE8-EC15-4B29-8CBA-2B28FC052F8F}" destId="{CB7B6152-5320-491F-8D69-279DD552074C}" srcOrd="0" destOrd="1" presId="urn:microsoft.com/office/officeart/2005/8/layout/chevron2"/>
    <dgm:cxn modelId="{F9024D5F-8268-499C-8E5D-02D2CCB3B2E5}" srcId="{3E7D989A-8064-419B-835B-51B79387D436}" destId="{254C4FE8-EC15-4B29-8CBA-2B28FC052F8F}" srcOrd="1" destOrd="0" parTransId="{750197BE-78F7-42AF-93F2-C327B38AE28C}" sibTransId="{30571CB4-D0D4-4228-BACB-3565FAFD66BC}"/>
    <dgm:cxn modelId="{317E3566-4889-4229-94DF-ABAF4541F2DE}" srcId="{027ECD3C-1E5C-416F-8B49-CAA8C5627CEA}" destId="{8E62BAD5-EEB3-459A-93EF-896EC79D3B19}" srcOrd="1" destOrd="0" parTransId="{4AC7DA75-3D68-4C15-82A6-9B4851A8DB06}" sibTransId="{76859F7C-DF5A-4499-8D32-2D7B48979893}"/>
    <dgm:cxn modelId="{08F5D990-5B6F-4245-BCC7-EE0644DFE551}" srcId="{3E7D989A-8064-419B-835B-51B79387D436}" destId="{5988CC60-7EEE-420D-842D-2A4EADF0D31E}" srcOrd="0" destOrd="0" parTransId="{FEEFBCD9-05AB-4FA4-99D1-29320D594856}" sibTransId="{47D9F885-71FD-4327-9D7C-4FE2EE6F4914}"/>
    <dgm:cxn modelId="{A4DD3F3E-6CF6-43A9-AA17-68E40A0C0F21}" type="presOf" srcId="{3E7D989A-8064-419B-835B-51B79387D436}" destId="{FB534214-9556-4792-A972-7C568F071EF6}" srcOrd="0" destOrd="0" presId="urn:microsoft.com/office/officeart/2005/8/layout/chevron2"/>
    <dgm:cxn modelId="{3E3CDA9F-87DF-4181-8A71-266376F868FC}" type="presOf" srcId="{89975771-9BF8-49F4-9FD1-F2E72A6E210E}" destId="{31ECE9F2-77B6-484C-A772-D8BBE63CF677}" srcOrd="0" destOrd="0" presId="urn:microsoft.com/office/officeart/2005/8/layout/chevron2"/>
    <dgm:cxn modelId="{E66CD8BF-288E-47FB-B667-083D93018960}" type="presOf" srcId="{5988CC60-7EEE-420D-842D-2A4EADF0D31E}" destId="{CB7B6152-5320-491F-8D69-279DD552074C}" srcOrd="0" destOrd="0" presId="urn:microsoft.com/office/officeart/2005/8/layout/chevron2"/>
    <dgm:cxn modelId="{22EE2E82-E2A7-43F0-80B4-41059B1F6DF1}" srcId="{7F493D7D-BAFC-4DC4-B28F-B711BD27004B}" destId="{3E7D989A-8064-419B-835B-51B79387D436}" srcOrd="1" destOrd="0" parTransId="{3D7E9BCF-678B-4350-95AF-C30BD707A490}" sibTransId="{AF7870E9-CFF6-4812-8034-A6AE40720EC5}"/>
    <dgm:cxn modelId="{FFEAC26B-BDA3-4CAC-B1C7-F611B6E6B335}" srcId="{0A7E4B65-B7CB-472E-83D7-D29F56E0253F}" destId="{D88C5D35-408F-4E55-8261-ED87E7F2D8ED}" srcOrd="1" destOrd="0" parTransId="{E239FA22-361F-41BB-90EC-3270DA1B68D8}" sibTransId="{8C787B4C-5BEB-454A-AFD8-DB7B923C0E2F}"/>
    <dgm:cxn modelId="{E134134B-F5D1-417F-AA49-81941E40F4E6}" type="presOf" srcId="{7F493D7D-BAFC-4DC4-B28F-B711BD27004B}" destId="{248710F7-2265-4236-8BBD-3598C124D28D}" srcOrd="0" destOrd="0" presId="urn:microsoft.com/office/officeart/2005/8/layout/chevron2"/>
    <dgm:cxn modelId="{AE640E18-F1A3-48B4-9D39-B63D199B1CAA}" type="presOf" srcId="{8E62BAD5-EEB3-459A-93EF-896EC79D3B19}" destId="{31ECE9F2-77B6-484C-A772-D8BBE63CF677}" srcOrd="0" destOrd="1" presId="urn:microsoft.com/office/officeart/2005/8/layout/chevron2"/>
    <dgm:cxn modelId="{24A61EEE-101C-4615-BC91-2272F327164F}" srcId="{0A7E4B65-B7CB-472E-83D7-D29F56E0253F}" destId="{4D454084-FD86-4659-9852-FA3B1F154409}" srcOrd="0" destOrd="0" parTransId="{8A98D0C3-6FEC-4493-A8A0-A759AD805002}" sibTransId="{3D8A2678-A5B6-4E19-B24A-C3F17F91F5E3}"/>
    <dgm:cxn modelId="{8AA59387-4C3B-4D17-BDCB-CF2E4C5A4C26}" type="presParOf" srcId="{248710F7-2265-4236-8BBD-3598C124D28D}" destId="{DE72C2B8-B284-466D-9D24-52E46029B2D1}" srcOrd="0" destOrd="0" presId="urn:microsoft.com/office/officeart/2005/8/layout/chevron2"/>
    <dgm:cxn modelId="{25B40367-22FF-4D7E-808A-DD273CB093AA}" type="presParOf" srcId="{DE72C2B8-B284-466D-9D24-52E46029B2D1}" destId="{BBE35FBB-8E09-4F66-9C9F-5BB4C5387A37}" srcOrd="0" destOrd="0" presId="urn:microsoft.com/office/officeart/2005/8/layout/chevron2"/>
    <dgm:cxn modelId="{2C54ACEF-630A-4095-B582-EB41782E151A}" type="presParOf" srcId="{DE72C2B8-B284-466D-9D24-52E46029B2D1}" destId="{31ECE9F2-77B6-484C-A772-D8BBE63CF677}" srcOrd="1" destOrd="0" presId="urn:microsoft.com/office/officeart/2005/8/layout/chevron2"/>
    <dgm:cxn modelId="{E8606641-BDF0-4AEF-828E-540A18AFB7CD}" type="presParOf" srcId="{248710F7-2265-4236-8BBD-3598C124D28D}" destId="{811847A1-7923-420C-AFC1-EE5EC24924B8}" srcOrd="1" destOrd="0" presId="urn:microsoft.com/office/officeart/2005/8/layout/chevron2"/>
    <dgm:cxn modelId="{CDB1934B-379A-4AC9-90DA-C2944AF37E4C}" type="presParOf" srcId="{248710F7-2265-4236-8BBD-3598C124D28D}" destId="{5F45A492-316D-4ACE-8269-20B5F0BDFC67}" srcOrd="2" destOrd="0" presId="urn:microsoft.com/office/officeart/2005/8/layout/chevron2"/>
    <dgm:cxn modelId="{BA8666F0-A6C5-4B9A-8E89-9D13ADFCFFA7}" type="presParOf" srcId="{5F45A492-316D-4ACE-8269-20B5F0BDFC67}" destId="{FB534214-9556-4792-A972-7C568F071EF6}" srcOrd="0" destOrd="0" presId="urn:microsoft.com/office/officeart/2005/8/layout/chevron2"/>
    <dgm:cxn modelId="{1236A50C-9D32-4EDC-B7DB-8DFC917D45CF}" type="presParOf" srcId="{5F45A492-316D-4ACE-8269-20B5F0BDFC67}" destId="{CB7B6152-5320-491F-8D69-279DD552074C}" srcOrd="1" destOrd="0" presId="urn:microsoft.com/office/officeart/2005/8/layout/chevron2"/>
    <dgm:cxn modelId="{8629C3C3-0290-4067-B261-365AB047A921}" type="presParOf" srcId="{248710F7-2265-4236-8BBD-3598C124D28D}" destId="{71F76FCA-C4AC-4A89-BDD9-DD95EA35130E}" srcOrd="3" destOrd="0" presId="urn:microsoft.com/office/officeart/2005/8/layout/chevron2"/>
    <dgm:cxn modelId="{A4F720AB-6118-4F2E-8ABC-577E1A1F038D}" type="presParOf" srcId="{248710F7-2265-4236-8BBD-3598C124D28D}" destId="{2B5D36A2-6D8A-4305-933A-69779C1067BE}" srcOrd="4" destOrd="0" presId="urn:microsoft.com/office/officeart/2005/8/layout/chevron2"/>
    <dgm:cxn modelId="{C7D9C3EE-9C1C-4C30-AE2C-2E6760564024}" type="presParOf" srcId="{2B5D36A2-6D8A-4305-933A-69779C1067BE}" destId="{23202728-6210-44C9-91A0-6DAD1BF9A41F}" srcOrd="0" destOrd="0" presId="urn:microsoft.com/office/officeart/2005/8/layout/chevron2"/>
    <dgm:cxn modelId="{CF763066-1EB6-4BE4-B1B7-88C651217844}" type="presParOf" srcId="{2B5D36A2-6D8A-4305-933A-69779C1067BE}" destId="{77A3A98B-BF46-4F37-843F-D0250083A0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CAC9E2-63A4-4A00-9D62-7B3B11F63536}" type="doc">
      <dgm:prSet loTypeId="urn:microsoft.com/office/officeart/2005/8/layout/vList3" loCatId="list" qsTypeId="urn:microsoft.com/office/officeart/2005/8/quickstyle/simple3" qsCatId="simple" csTypeId="urn:microsoft.com/office/officeart/2005/8/colors/accent5_5" csCatId="accent5" phldr="1"/>
      <dgm:spPr/>
      <dgm:t>
        <a:bodyPr/>
        <a:lstStyle/>
        <a:p>
          <a:endParaRPr lang="en-US"/>
        </a:p>
      </dgm:t>
    </dgm:pt>
    <dgm:pt modelId="{CB615F50-C717-4272-A1C0-D90CED9CD4AA}">
      <dgm:prSet/>
      <dgm:spPr/>
      <dgm:t>
        <a:bodyPr/>
        <a:lstStyle/>
        <a:p>
          <a:pPr algn="just" rtl="0"/>
          <a:r>
            <a:rPr lang="en-US" b="1" dirty="0" smtClean="0"/>
            <a:t>Mobile Banking</a:t>
          </a:r>
          <a:r>
            <a:rPr lang="en-IN" dirty="0" smtClean="0"/>
            <a:t> :</a:t>
          </a:r>
          <a:r>
            <a:rPr lang="en-US" dirty="0" smtClean="0"/>
            <a:t>Mobile banking is a service provided by a bank or other financial institution that allows its customers to conduct different types of financial transactions remotely using a mobile device such as a mobile phone or tablet. </a:t>
          </a:r>
          <a:endParaRPr lang="en-IN" dirty="0"/>
        </a:p>
      </dgm:t>
    </dgm:pt>
    <dgm:pt modelId="{CDA84425-E5E3-42B6-8A4F-654FE1AE2932}" type="parTrans" cxnId="{15E8B2A4-6670-4423-B4E9-B4D0BB923B53}">
      <dgm:prSet/>
      <dgm:spPr/>
      <dgm:t>
        <a:bodyPr/>
        <a:lstStyle/>
        <a:p>
          <a:pPr algn="just"/>
          <a:endParaRPr lang="en-US"/>
        </a:p>
      </dgm:t>
    </dgm:pt>
    <dgm:pt modelId="{CA237202-87EA-4DB5-9809-38DA0A3E7371}" type="sibTrans" cxnId="{15E8B2A4-6670-4423-B4E9-B4D0BB923B53}">
      <dgm:prSet/>
      <dgm:spPr/>
      <dgm:t>
        <a:bodyPr/>
        <a:lstStyle/>
        <a:p>
          <a:pPr algn="just"/>
          <a:endParaRPr lang="en-US"/>
        </a:p>
      </dgm:t>
    </dgm:pt>
    <dgm:pt modelId="{C0B1A38F-F5D8-4CFB-8BCF-0C259C5B21C7}">
      <dgm:prSet/>
      <dgm:spPr/>
      <dgm:t>
        <a:bodyPr/>
        <a:lstStyle/>
        <a:p>
          <a:pPr algn="just" rtl="0"/>
          <a:r>
            <a:rPr lang="en-US" b="1" dirty="0" smtClean="0"/>
            <a:t>Mobile Wallet</a:t>
          </a:r>
          <a:r>
            <a:rPr lang="en-IN" dirty="0" smtClean="0"/>
            <a:t>: </a:t>
          </a:r>
          <a:r>
            <a:rPr lang="en-US" dirty="0" smtClean="0"/>
            <a:t>A mobile wallet is a way to carry cash in digital format. An individual's account is required to be linked to the digital wallet to load money in it. Most banks have their e-wallets and some private companies. e.g. </a:t>
          </a:r>
          <a:r>
            <a:rPr lang="en-US" dirty="0" err="1" smtClean="0"/>
            <a:t>Paytm</a:t>
          </a:r>
          <a:r>
            <a:rPr lang="en-US" dirty="0" smtClean="0"/>
            <a:t>, </a:t>
          </a:r>
          <a:r>
            <a:rPr lang="en-US" dirty="0" err="1" smtClean="0"/>
            <a:t>Freecharge</a:t>
          </a:r>
          <a:r>
            <a:rPr lang="en-US" dirty="0" smtClean="0"/>
            <a:t>, </a:t>
          </a:r>
          <a:r>
            <a:rPr lang="en-US" dirty="0" err="1" smtClean="0"/>
            <a:t>Mobikwik</a:t>
          </a:r>
          <a:r>
            <a:rPr lang="en-US" dirty="0" smtClean="0"/>
            <a:t>, </a:t>
          </a:r>
          <a:r>
            <a:rPr lang="en-US" dirty="0" err="1" smtClean="0"/>
            <a:t>Oxigen</a:t>
          </a:r>
          <a:r>
            <a:rPr lang="en-US" dirty="0" smtClean="0"/>
            <a:t>, Airtel Money, etc.</a:t>
          </a:r>
          <a:endParaRPr lang="en-IN" dirty="0"/>
        </a:p>
      </dgm:t>
    </dgm:pt>
    <dgm:pt modelId="{FEC2692D-E22E-4085-B20D-B0C54B80C0A2}" type="parTrans" cxnId="{5B79240D-257B-4576-AFAA-A19C15D8703D}">
      <dgm:prSet/>
      <dgm:spPr/>
      <dgm:t>
        <a:bodyPr/>
        <a:lstStyle/>
        <a:p>
          <a:pPr algn="just"/>
          <a:endParaRPr lang="en-US"/>
        </a:p>
      </dgm:t>
    </dgm:pt>
    <dgm:pt modelId="{A8240A9B-257D-400A-B63B-3845FF678135}" type="sibTrans" cxnId="{5B79240D-257B-4576-AFAA-A19C15D8703D}">
      <dgm:prSet/>
      <dgm:spPr/>
      <dgm:t>
        <a:bodyPr/>
        <a:lstStyle/>
        <a:p>
          <a:pPr algn="just"/>
          <a:endParaRPr lang="en-US"/>
        </a:p>
      </dgm:t>
    </dgm:pt>
    <dgm:pt modelId="{4C4D8382-2656-4FE9-BC86-A29322C6C7C3}">
      <dgm:prSet/>
      <dgm:spPr/>
      <dgm:t>
        <a:bodyPr/>
        <a:lstStyle/>
        <a:p>
          <a:pPr algn="just" rtl="0"/>
          <a:r>
            <a:rPr lang="en-US" b="1" smtClean="0"/>
            <a:t>Point of Sale</a:t>
          </a:r>
          <a:r>
            <a:rPr lang="en-IN" smtClean="0"/>
            <a:t>: </a:t>
          </a:r>
          <a:r>
            <a:rPr lang="en-US" smtClean="0"/>
            <a:t>A point of sale (PoS) is the place where sales are made. On a macro level, a PoS may be a mall, a market or a city. On a micro level, retailers consider a PoS to be the area where a customer completes a transaction, such as a checkout counter. It is also known as a point of purchase.</a:t>
          </a:r>
          <a:endParaRPr lang="en-IN"/>
        </a:p>
      </dgm:t>
    </dgm:pt>
    <dgm:pt modelId="{C3F519E3-5785-4520-AF4D-DF981CA71544}" type="parTrans" cxnId="{71749859-23D7-40DA-A95C-636EA1FF84C8}">
      <dgm:prSet/>
      <dgm:spPr/>
      <dgm:t>
        <a:bodyPr/>
        <a:lstStyle/>
        <a:p>
          <a:pPr algn="just"/>
          <a:endParaRPr lang="en-US"/>
        </a:p>
      </dgm:t>
    </dgm:pt>
    <dgm:pt modelId="{809F4488-DC26-4C30-85C5-209AB9B13FD9}" type="sibTrans" cxnId="{71749859-23D7-40DA-A95C-636EA1FF84C8}">
      <dgm:prSet/>
      <dgm:spPr/>
      <dgm:t>
        <a:bodyPr/>
        <a:lstStyle/>
        <a:p>
          <a:pPr algn="just"/>
          <a:endParaRPr lang="en-US"/>
        </a:p>
      </dgm:t>
    </dgm:pt>
    <dgm:pt modelId="{4AAC602A-02F1-46C7-9F44-9096B4B1F314}">
      <dgm:prSet/>
      <dgm:spPr/>
      <dgm:t>
        <a:bodyPr/>
        <a:lstStyle/>
        <a:p>
          <a:pPr algn="just" rtl="0"/>
          <a:r>
            <a:rPr lang="en-US" b="1" smtClean="0"/>
            <a:t>Micro ATMs</a:t>
          </a:r>
          <a:r>
            <a:rPr lang="en-IN" smtClean="0"/>
            <a:t> :</a:t>
          </a:r>
          <a:r>
            <a:rPr lang="en-US" smtClean="0"/>
            <a:t>Micro ATM meant to be a device that is used by a million Business Correspondents (BC) to deliver basic banking services. The platform will enable Business Correspondents (who could be a local kirana shop owner and will act as ‘micro ATM’) to conduct instant transactions.</a:t>
          </a:r>
          <a:endParaRPr lang="en-IN"/>
        </a:p>
      </dgm:t>
    </dgm:pt>
    <dgm:pt modelId="{5A145793-24D7-4AA8-BF85-90E5895DD33B}" type="parTrans" cxnId="{911E870F-1BFA-4776-B2FF-BC140948B3FA}">
      <dgm:prSet/>
      <dgm:spPr/>
      <dgm:t>
        <a:bodyPr/>
        <a:lstStyle/>
        <a:p>
          <a:pPr algn="just"/>
          <a:endParaRPr lang="en-US"/>
        </a:p>
      </dgm:t>
    </dgm:pt>
    <dgm:pt modelId="{93581335-EC5C-4918-A431-255208853A31}" type="sibTrans" cxnId="{911E870F-1BFA-4776-B2FF-BC140948B3FA}">
      <dgm:prSet/>
      <dgm:spPr/>
      <dgm:t>
        <a:bodyPr/>
        <a:lstStyle/>
        <a:p>
          <a:pPr algn="just"/>
          <a:endParaRPr lang="en-US"/>
        </a:p>
      </dgm:t>
    </dgm:pt>
    <dgm:pt modelId="{2D2CDE3B-1A9E-4967-A333-596C5751DE07}">
      <dgm:prSet/>
      <dgm:spPr/>
      <dgm:t>
        <a:bodyPr/>
        <a:lstStyle/>
        <a:p>
          <a:pPr algn="just" rtl="0"/>
          <a:r>
            <a:rPr lang="en-US" b="1" dirty="0" smtClean="0"/>
            <a:t>Unstructured supplementary service data (USSD)</a:t>
          </a:r>
          <a:r>
            <a:rPr lang="en-IN" dirty="0" smtClean="0"/>
            <a:t>: </a:t>
          </a:r>
          <a:r>
            <a:rPr lang="en-US" dirty="0" smtClean="0"/>
            <a:t>The innovative payment service </a:t>
          </a:r>
          <a:r>
            <a:rPr lang="en-US" b="1" dirty="0" smtClean="0"/>
            <a:t>*99#</a:t>
          </a:r>
          <a:r>
            <a:rPr lang="en-US" dirty="0" smtClean="0"/>
            <a:t> works on Unstructured Supplementary Service Data (USSD) channel. This service allows mobile banking transactions using basic feature mobile phone, there is no need to have mobile internet data facility for using USSD based mobile banking. It is envisioned to provide financial deepening and inclusion of underbanked society in the mainstream banking services.</a:t>
          </a:r>
          <a:endParaRPr lang="en-IN" dirty="0"/>
        </a:p>
      </dgm:t>
    </dgm:pt>
    <dgm:pt modelId="{61FA6F01-F04E-4EFD-B161-BA78222873F7}" type="parTrans" cxnId="{1B40796B-FB7A-45D7-80E3-584CB62C1983}">
      <dgm:prSet/>
      <dgm:spPr/>
      <dgm:t>
        <a:bodyPr/>
        <a:lstStyle/>
        <a:p>
          <a:pPr algn="just"/>
          <a:endParaRPr lang="en-US"/>
        </a:p>
      </dgm:t>
    </dgm:pt>
    <dgm:pt modelId="{97773790-C2D8-41BE-9360-FF72364809D5}" type="sibTrans" cxnId="{1B40796B-FB7A-45D7-80E3-584CB62C1983}">
      <dgm:prSet/>
      <dgm:spPr/>
      <dgm:t>
        <a:bodyPr/>
        <a:lstStyle/>
        <a:p>
          <a:pPr algn="just"/>
          <a:endParaRPr lang="en-US"/>
        </a:p>
      </dgm:t>
    </dgm:pt>
    <dgm:pt modelId="{9C4D98D8-7AED-46D7-BE77-346A1132D246}" type="pres">
      <dgm:prSet presAssocID="{70CAC9E2-63A4-4A00-9D62-7B3B11F63536}" presName="linearFlow" presStyleCnt="0">
        <dgm:presLayoutVars>
          <dgm:dir/>
          <dgm:resizeHandles val="exact"/>
        </dgm:presLayoutVars>
      </dgm:prSet>
      <dgm:spPr/>
      <dgm:t>
        <a:bodyPr/>
        <a:lstStyle/>
        <a:p>
          <a:endParaRPr lang="en-US"/>
        </a:p>
      </dgm:t>
    </dgm:pt>
    <dgm:pt modelId="{C6D3B01B-970F-4FE0-B54C-E90ABA8BB6FD}" type="pres">
      <dgm:prSet presAssocID="{CB615F50-C717-4272-A1C0-D90CED9CD4AA}" presName="composite" presStyleCnt="0"/>
      <dgm:spPr/>
    </dgm:pt>
    <dgm:pt modelId="{D9BD0BD3-B1DD-45CD-A3A7-C965B0B0ED1B}" type="pres">
      <dgm:prSet presAssocID="{CB615F50-C717-4272-A1C0-D90CED9CD4AA}" presName="imgShp" presStyleLbl="fgImgPlace1" presStyleIdx="0" presStyleCnt="5" custLinFactNeighborX="-5805"/>
      <dgm:spPr>
        <a:blipFill rotWithShape="1">
          <a:blip xmlns:r="http://schemas.openxmlformats.org/officeDocument/2006/relationships" r:embed="rId1"/>
          <a:stretch>
            <a:fillRect/>
          </a:stretch>
        </a:blipFill>
      </dgm:spPr>
    </dgm:pt>
    <dgm:pt modelId="{5D901BC7-AB4D-47EA-8E7A-BE3A3CAD4732}" type="pres">
      <dgm:prSet presAssocID="{CB615F50-C717-4272-A1C0-D90CED9CD4AA}" presName="txShp" presStyleLbl="node1" presStyleIdx="0" presStyleCnt="5" custScaleX="101335" custLinFactNeighborX="412" custLinFactNeighborY="-316">
        <dgm:presLayoutVars>
          <dgm:bulletEnabled val="1"/>
        </dgm:presLayoutVars>
      </dgm:prSet>
      <dgm:spPr/>
      <dgm:t>
        <a:bodyPr/>
        <a:lstStyle/>
        <a:p>
          <a:endParaRPr lang="en-US"/>
        </a:p>
      </dgm:t>
    </dgm:pt>
    <dgm:pt modelId="{8830594E-E4DA-4D1D-8A32-3D39AD47628C}" type="pres">
      <dgm:prSet presAssocID="{CA237202-87EA-4DB5-9809-38DA0A3E7371}" presName="spacing" presStyleCnt="0"/>
      <dgm:spPr/>
    </dgm:pt>
    <dgm:pt modelId="{AB9FC948-FEE1-469A-BEF0-2F5AC72817E7}" type="pres">
      <dgm:prSet presAssocID="{C0B1A38F-F5D8-4CFB-8BCF-0C259C5B21C7}" presName="composite" presStyleCnt="0"/>
      <dgm:spPr/>
    </dgm:pt>
    <dgm:pt modelId="{D3563DB5-47A2-4FD3-8D29-F944F68C613B}" type="pres">
      <dgm:prSet presAssocID="{C0B1A38F-F5D8-4CFB-8BCF-0C259C5B21C7}" presName="imgShp" presStyleLbl="fgImgPlace1" presStyleIdx="1" presStyleCnt="5"/>
      <dgm:spPr>
        <a:blipFill rotWithShape="1">
          <a:blip xmlns:r="http://schemas.openxmlformats.org/officeDocument/2006/relationships" r:embed="rId2"/>
          <a:stretch>
            <a:fillRect/>
          </a:stretch>
        </a:blipFill>
      </dgm:spPr>
    </dgm:pt>
    <dgm:pt modelId="{34D8A8CA-8277-4FD7-A386-F7C8B1A4C95F}" type="pres">
      <dgm:prSet presAssocID="{C0B1A38F-F5D8-4CFB-8BCF-0C259C5B21C7}" presName="txShp" presStyleLbl="node1" presStyleIdx="1" presStyleCnt="5">
        <dgm:presLayoutVars>
          <dgm:bulletEnabled val="1"/>
        </dgm:presLayoutVars>
      </dgm:prSet>
      <dgm:spPr/>
      <dgm:t>
        <a:bodyPr/>
        <a:lstStyle/>
        <a:p>
          <a:endParaRPr lang="en-US"/>
        </a:p>
      </dgm:t>
    </dgm:pt>
    <dgm:pt modelId="{4BA5A93D-7415-400D-82CE-8E18894F5376}" type="pres">
      <dgm:prSet presAssocID="{A8240A9B-257D-400A-B63B-3845FF678135}" presName="spacing" presStyleCnt="0"/>
      <dgm:spPr/>
    </dgm:pt>
    <dgm:pt modelId="{8030FDC0-88FE-4DFC-9F98-F0CF2378A022}" type="pres">
      <dgm:prSet presAssocID="{4C4D8382-2656-4FE9-BC86-A29322C6C7C3}" presName="composite" presStyleCnt="0"/>
      <dgm:spPr/>
    </dgm:pt>
    <dgm:pt modelId="{636D333E-6454-49F3-93AC-4EBC89EFF942}" type="pres">
      <dgm:prSet presAssocID="{4C4D8382-2656-4FE9-BC86-A29322C6C7C3}" presName="imgShp" presStyleLbl="fgImgPlace1" presStyleIdx="2" presStyleCnt="5"/>
      <dgm:spPr>
        <a:blipFill rotWithShape="1">
          <a:blip xmlns:r="http://schemas.openxmlformats.org/officeDocument/2006/relationships" r:embed="rId3"/>
          <a:stretch>
            <a:fillRect/>
          </a:stretch>
        </a:blipFill>
      </dgm:spPr>
    </dgm:pt>
    <dgm:pt modelId="{8781474A-8A5D-4EF9-8076-153D30EEDF94}" type="pres">
      <dgm:prSet presAssocID="{4C4D8382-2656-4FE9-BC86-A29322C6C7C3}" presName="txShp" presStyleLbl="node1" presStyleIdx="2" presStyleCnt="5">
        <dgm:presLayoutVars>
          <dgm:bulletEnabled val="1"/>
        </dgm:presLayoutVars>
      </dgm:prSet>
      <dgm:spPr/>
      <dgm:t>
        <a:bodyPr/>
        <a:lstStyle/>
        <a:p>
          <a:endParaRPr lang="en-US"/>
        </a:p>
      </dgm:t>
    </dgm:pt>
    <dgm:pt modelId="{710DF147-FB9D-4C77-B7B4-3894DBBC5FA5}" type="pres">
      <dgm:prSet presAssocID="{809F4488-DC26-4C30-85C5-209AB9B13FD9}" presName="spacing" presStyleCnt="0"/>
      <dgm:spPr/>
    </dgm:pt>
    <dgm:pt modelId="{B4F8B537-08CA-48E7-A689-C10777FA8E9C}" type="pres">
      <dgm:prSet presAssocID="{4AAC602A-02F1-46C7-9F44-9096B4B1F314}" presName="composite" presStyleCnt="0"/>
      <dgm:spPr/>
    </dgm:pt>
    <dgm:pt modelId="{B8178317-4769-4098-A96B-E5321B951BE3}" type="pres">
      <dgm:prSet presAssocID="{4AAC602A-02F1-46C7-9F44-9096B4B1F314}" presName="imgShp" presStyleLbl="fgImgPlace1" presStyleIdx="3" presStyleCnt="5"/>
      <dgm:spPr>
        <a:blipFill rotWithShape="1">
          <a:blip xmlns:r="http://schemas.openxmlformats.org/officeDocument/2006/relationships" r:embed="rId4"/>
          <a:stretch>
            <a:fillRect/>
          </a:stretch>
        </a:blipFill>
      </dgm:spPr>
    </dgm:pt>
    <dgm:pt modelId="{C85580C8-CC49-4610-98D9-8C5BC743B4A3}" type="pres">
      <dgm:prSet presAssocID="{4AAC602A-02F1-46C7-9F44-9096B4B1F314}" presName="txShp" presStyleLbl="node1" presStyleIdx="3" presStyleCnt="5">
        <dgm:presLayoutVars>
          <dgm:bulletEnabled val="1"/>
        </dgm:presLayoutVars>
      </dgm:prSet>
      <dgm:spPr/>
      <dgm:t>
        <a:bodyPr/>
        <a:lstStyle/>
        <a:p>
          <a:endParaRPr lang="en-US"/>
        </a:p>
      </dgm:t>
    </dgm:pt>
    <dgm:pt modelId="{D498D5AA-B0B0-46B2-AB92-D8223ED2F703}" type="pres">
      <dgm:prSet presAssocID="{93581335-EC5C-4918-A431-255208853A31}" presName="spacing" presStyleCnt="0"/>
      <dgm:spPr/>
    </dgm:pt>
    <dgm:pt modelId="{62F2A7FD-9AF6-4EA2-A771-02AF0773E687}" type="pres">
      <dgm:prSet presAssocID="{2D2CDE3B-1A9E-4967-A333-596C5751DE07}" presName="composite" presStyleCnt="0"/>
      <dgm:spPr/>
    </dgm:pt>
    <dgm:pt modelId="{36C07C4B-4F99-45F5-B4B5-3412698451A2}" type="pres">
      <dgm:prSet presAssocID="{2D2CDE3B-1A9E-4967-A333-596C5751DE07}" presName="imgShp" presStyleLbl="fgImgPlace1" presStyleIdx="4" presStyleCnt="5"/>
      <dgm:spPr>
        <a:blipFill rotWithShape="1">
          <a:blip xmlns:r="http://schemas.openxmlformats.org/officeDocument/2006/relationships" r:embed="rId5"/>
          <a:stretch>
            <a:fillRect/>
          </a:stretch>
        </a:blipFill>
      </dgm:spPr>
    </dgm:pt>
    <dgm:pt modelId="{697FFAD5-20F7-4503-BEDF-EBB55145A212}" type="pres">
      <dgm:prSet presAssocID="{2D2CDE3B-1A9E-4967-A333-596C5751DE07}" presName="txShp" presStyleLbl="node1" presStyleIdx="4" presStyleCnt="5">
        <dgm:presLayoutVars>
          <dgm:bulletEnabled val="1"/>
        </dgm:presLayoutVars>
      </dgm:prSet>
      <dgm:spPr/>
      <dgm:t>
        <a:bodyPr/>
        <a:lstStyle/>
        <a:p>
          <a:endParaRPr lang="en-US"/>
        </a:p>
      </dgm:t>
    </dgm:pt>
  </dgm:ptLst>
  <dgm:cxnLst>
    <dgm:cxn modelId="{22B1817B-5259-40E6-86E7-D634CA7F5203}" type="presOf" srcId="{4C4D8382-2656-4FE9-BC86-A29322C6C7C3}" destId="{8781474A-8A5D-4EF9-8076-153D30EEDF94}" srcOrd="0" destOrd="0" presId="urn:microsoft.com/office/officeart/2005/8/layout/vList3"/>
    <dgm:cxn modelId="{C6E0B495-0734-489F-8390-FC6FEC81C280}" type="presOf" srcId="{4AAC602A-02F1-46C7-9F44-9096B4B1F314}" destId="{C85580C8-CC49-4610-98D9-8C5BC743B4A3}" srcOrd="0" destOrd="0" presId="urn:microsoft.com/office/officeart/2005/8/layout/vList3"/>
    <dgm:cxn modelId="{15E8B2A4-6670-4423-B4E9-B4D0BB923B53}" srcId="{70CAC9E2-63A4-4A00-9D62-7B3B11F63536}" destId="{CB615F50-C717-4272-A1C0-D90CED9CD4AA}" srcOrd="0" destOrd="0" parTransId="{CDA84425-E5E3-42B6-8A4F-654FE1AE2932}" sibTransId="{CA237202-87EA-4DB5-9809-38DA0A3E7371}"/>
    <dgm:cxn modelId="{0B8AAEA4-D647-466E-99D1-E6B4A195319F}" type="presOf" srcId="{CB615F50-C717-4272-A1C0-D90CED9CD4AA}" destId="{5D901BC7-AB4D-47EA-8E7A-BE3A3CAD4732}" srcOrd="0" destOrd="0" presId="urn:microsoft.com/office/officeart/2005/8/layout/vList3"/>
    <dgm:cxn modelId="{4D93695C-9A99-472E-904C-3A2458C1D43D}" type="presOf" srcId="{70CAC9E2-63A4-4A00-9D62-7B3B11F63536}" destId="{9C4D98D8-7AED-46D7-BE77-346A1132D246}" srcOrd="0" destOrd="0" presId="urn:microsoft.com/office/officeart/2005/8/layout/vList3"/>
    <dgm:cxn modelId="{71749859-23D7-40DA-A95C-636EA1FF84C8}" srcId="{70CAC9E2-63A4-4A00-9D62-7B3B11F63536}" destId="{4C4D8382-2656-4FE9-BC86-A29322C6C7C3}" srcOrd="2" destOrd="0" parTransId="{C3F519E3-5785-4520-AF4D-DF981CA71544}" sibTransId="{809F4488-DC26-4C30-85C5-209AB9B13FD9}"/>
    <dgm:cxn modelId="{A10F3854-37FD-4EBF-95B9-46B90B358915}" type="presOf" srcId="{C0B1A38F-F5D8-4CFB-8BCF-0C259C5B21C7}" destId="{34D8A8CA-8277-4FD7-A386-F7C8B1A4C95F}" srcOrd="0" destOrd="0" presId="urn:microsoft.com/office/officeart/2005/8/layout/vList3"/>
    <dgm:cxn modelId="{1B40796B-FB7A-45D7-80E3-584CB62C1983}" srcId="{70CAC9E2-63A4-4A00-9D62-7B3B11F63536}" destId="{2D2CDE3B-1A9E-4967-A333-596C5751DE07}" srcOrd="4" destOrd="0" parTransId="{61FA6F01-F04E-4EFD-B161-BA78222873F7}" sibTransId="{97773790-C2D8-41BE-9360-FF72364809D5}"/>
    <dgm:cxn modelId="{20A607C8-F346-43A2-8C68-73BAEFE86031}" type="presOf" srcId="{2D2CDE3B-1A9E-4967-A333-596C5751DE07}" destId="{697FFAD5-20F7-4503-BEDF-EBB55145A212}" srcOrd="0" destOrd="0" presId="urn:microsoft.com/office/officeart/2005/8/layout/vList3"/>
    <dgm:cxn modelId="{911E870F-1BFA-4776-B2FF-BC140948B3FA}" srcId="{70CAC9E2-63A4-4A00-9D62-7B3B11F63536}" destId="{4AAC602A-02F1-46C7-9F44-9096B4B1F314}" srcOrd="3" destOrd="0" parTransId="{5A145793-24D7-4AA8-BF85-90E5895DD33B}" sibTransId="{93581335-EC5C-4918-A431-255208853A31}"/>
    <dgm:cxn modelId="{5B79240D-257B-4576-AFAA-A19C15D8703D}" srcId="{70CAC9E2-63A4-4A00-9D62-7B3B11F63536}" destId="{C0B1A38F-F5D8-4CFB-8BCF-0C259C5B21C7}" srcOrd="1" destOrd="0" parTransId="{FEC2692D-E22E-4085-B20D-B0C54B80C0A2}" sibTransId="{A8240A9B-257D-400A-B63B-3845FF678135}"/>
    <dgm:cxn modelId="{64266DCB-9ED4-4640-A6A0-2C15B3840EE2}" type="presParOf" srcId="{9C4D98D8-7AED-46D7-BE77-346A1132D246}" destId="{C6D3B01B-970F-4FE0-B54C-E90ABA8BB6FD}" srcOrd="0" destOrd="0" presId="urn:microsoft.com/office/officeart/2005/8/layout/vList3"/>
    <dgm:cxn modelId="{18F6B04A-CB1C-4AB5-ABFA-9169C549C48F}" type="presParOf" srcId="{C6D3B01B-970F-4FE0-B54C-E90ABA8BB6FD}" destId="{D9BD0BD3-B1DD-45CD-A3A7-C965B0B0ED1B}" srcOrd="0" destOrd="0" presId="urn:microsoft.com/office/officeart/2005/8/layout/vList3"/>
    <dgm:cxn modelId="{BFC2EEC9-E8A5-48D4-B1F9-D10625A3CF99}" type="presParOf" srcId="{C6D3B01B-970F-4FE0-B54C-E90ABA8BB6FD}" destId="{5D901BC7-AB4D-47EA-8E7A-BE3A3CAD4732}" srcOrd="1" destOrd="0" presId="urn:microsoft.com/office/officeart/2005/8/layout/vList3"/>
    <dgm:cxn modelId="{DAAEEF01-C7D6-42D8-991F-0B44779AA7D4}" type="presParOf" srcId="{9C4D98D8-7AED-46D7-BE77-346A1132D246}" destId="{8830594E-E4DA-4D1D-8A32-3D39AD47628C}" srcOrd="1" destOrd="0" presId="urn:microsoft.com/office/officeart/2005/8/layout/vList3"/>
    <dgm:cxn modelId="{B5B074C6-EE58-4E1E-8FF8-FDD105E51AB3}" type="presParOf" srcId="{9C4D98D8-7AED-46D7-BE77-346A1132D246}" destId="{AB9FC948-FEE1-469A-BEF0-2F5AC72817E7}" srcOrd="2" destOrd="0" presId="urn:microsoft.com/office/officeart/2005/8/layout/vList3"/>
    <dgm:cxn modelId="{635964A0-BAE8-47C8-85F2-806F943D8689}" type="presParOf" srcId="{AB9FC948-FEE1-469A-BEF0-2F5AC72817E7}" destId="{D3563DB5-47A2-4FD3-8D29-F944F68C613B}" srcOrd="0" destOrd="0" presId="urn:microsoft.com/office/officeart/2005/8/layout/vList3"/>
    <dgm:cxn modelId="{045855CB-75EB-4EED-BA68-CFAC57A0BC9F}" type="presParOf" srcId="{AB9FC948-FEE1-469A-BEF0-2F5AC72817E7}" destId="{34D8A8CA-8277-4FD7-A386-F7C8B1A4C95F}" srcOrd="1" destOrd="0" presId="urn:microsoft.com/office/officeart/2005/8/layout/vList3"/>
    <dgm:cxn modelId="{A4DD6407-2A50-4079-AAAC-D5720AD5A2B8}" type="presParOf" srcId="{9C4D98D8-7AED-46D7-BE77-346A1132D246}" destId="{4BA5A93D-7415-400D-82CE-8E18894F5376}" srcOrd="3" destOrd="0" presId="urn:microsoft.com/office/officeart/2005/8/layout/vList3"/>
    <dgm:cxn modelId="{ADF89159-9874-45D1-BA5F-1DF970BAF8E3}" type="presParOf" srcId="{9C4D98D8-7AED-46D7-BE77-346A1132D246}" destId="{8030FDC0-88FE-4DFC-9F98-F0CF2378A022}" srcOrd="4" destOrd="0" presId="urn:microsoft.com/office/officeart/2005/8/layout/vList3"/>
    <dgm:cxn modelId="{B18CF0D4-ED82-4A13-BD87-D50AFD7FF572}" type="presParOf" srcId="{8030FDC0-88FE-4DFC-9F98-F0CF2378A022}" destId="{636D333E-6454-49F3-93AC-4EBC89EFF942}" srcOrd="0" destOrd="0" presId="urn:microsoft.com/office/officeart/2005/8/layout/vList3"/>
    <dgm:cxn modelId="{DE372B32-C6CD-4E87-9559-3571A5FE6772}" type="presParOf" srcId="{8030FDC0-88FE-4DFC-9F98-F0CF2378A022}" destId="{8781474A-8A5D-4EF9-8076-153D30EEDF94}" srcOrd="1" destOrd="0" presId="urn:microsoft.com/office/officeart/2005/8/layout/vList3"/>
    <dgm:cxn modelId="{2802538A-20AB-4DF9-B0F7-22351FD5E0B1}" type="presParOf" srcId="{9C4D98D8-7AED-46D7-BE77-346A1132D246}" destId="{710DF147-FB9D-4C77-B7B4-3894DBBC5FA5}" srcOrd="5" destOrd="0" presId="urn:microsoft.com/office/officeart/2005/8/layout/vList3"/>
    <dgm:cxn modelId="{381B2DB5-FC05-4F7B-9EDA-3FAD135E87EB}" type="presParOf" srcId="{9C4D98D8-7AED-46D7-BE77-346A1132D246}" destId="{B4F8B537-08CA-48E7-A689-C10777FA8E9C}" srcOrd="6" destOrd="0" presId="urn:microsoft.com/office/officeart/2005/8/layout/vList3"/>
    <dgm:cxn modelId="{F10CE145-F6BB-400E-A007-D25E0FAD52E8}" type="presParOf" srcId="{B4F8B537-08CA-48E7-A689-C10777FA8E9C}" destId="{B8178317-4769-4098-A96B-E5321B951BE3}" srcOrd="0" destOrd="0" presId="urn:microsoft.com/office/officeart/2005/8/layout/vList3"/>
    <dgm:cxn modelId="{85EBB80A-2185-42EB-817E-8F484132199E}" type="presParOf" srcId="{B4F8B537-08CA-48E7-A689-C10777FA8E9C}" destId="{C85580C8-CC49-4610-98D9-8C5BC743B4A3}" srcOrd="1" destOrd="0" presId="urn:microsoft.com/office/officeart/2005/8/layout/vList3"/>
    <dgm:cxn modelId="{4950952C-83B6-47EB-9C94-61A6DBAB1864}" type="presParOf" srcId="{9C4D98D8-7AED-46D7-BE77-346A1132D246}" destId="{D498D5AA-B0B0-46B2-AB92-D8223ED2F703}" srcOrd="7" destOrd="0" presId="urn:microsoft.com/office/officeart/2005/8/layout/vList3"/>
    <dgm:cxn modelId="{33B63635-BFE8-4CC5-A463-360C75A4578B}" type="presParOf" srcId="{9C4D98D8-7AED-46D7-BE77-346A1132D246}" destId="{62F2A7FD-9AF6-4EA2-A771-02AF0773E687}" srcOrd="8" destOrd="0" presId="urn:microsoft.com/office/officeart/2005/8/layout/vList3"/>
    <dgm:cxn modelId="{6009D2D4-E6D0-4244-8F28-EE393B989B5D}" type="presParOf" srcId="{62F2A7FD-9AF6-4EA2-A771-02AF0773E687}" destId="{36C07C4B-4F99-45F5-B4B5-3412698451A2}" srcOrd="0" destOrd="0" presId="urn:microsoft.com/office/officeart/2005/8/layout/vList3"/>
    <dgm:cxn modelId="{7E0795A5-4391-446D-AAD1-95774B307A3E}" type="presParOf" srcId="{62F2A7FD-9AF6-4EA2-A771-02AF0773E687}" destId="{697FFAD5-20F7-4503-BEDF-EBB55145A21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89EAD-2DD5-4DF0-8687-523E2E9E0F03}">
      <dsp:nvSpPr>
        <dsp:cNvPr id="0" name=""/>
        <dsp:cNvSpPr/>
      </dsp:nvSpPr>
      <dsp:spPr>
        <a:xfrm rot="16200000">
          <a:off x="2058313" y="1086380"/>
          <a:ext cx="2300431" cy="1405807"/>
        </a:xfrm>
        <a:prstGeom prst="round2SameRect">
          <a:avLst>
            <a:gd name="adj1" fmla="val 1667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lvl="0" algn="l" defTabSz="666750">
            <a:lnSpc>
              <a:spcPct val="90000"/>
            </a:lnSpc>
            <a:spcBef>
              <a:spcPct val="0"/>
            </a:spcBef>
            <a:spcAft>
              <a:spcPct val="35000"/>
            </a:spcAft>
          </a:pPr>
          <a:r>
            <a:rPr lang="en-US" sz="1500" b="1" kern="1200" dirty="0" smtClean="0"/>
            <a:t>Need:</a:t>
          </a:r>
          <a:r>
            <a:rPr lang="en-US" sz="1500" kern="1200" dirty="0" smtClean="0"/>
            <a:t> A necessity, something that is required, something that is essential for life</a:t>
          </a:r>
          <a:endParaRPr lang="en-US" sz="1500" kern="1200" dirty="0"/>
        </a:p>
      </dsp:txBody>
      <dsp:txXfrm rot="5400000">
        <a:off x="2574263" y="707706"/>
        <a:ext cx="1337169" cy="2163155"/>
      </dsp:txXfrm>
    </dsp:sp>
    <dsp:sp modelId="{AAAEA52D-3BEE-45A3-B331-9DE2BD326A8F}">
      <dsp:nvSpPr>
        <dsp:cNvPr id="0" name=""/>
        <dsp:cNvSpPr/>
      </dsp:nvSpPr>
      <dsp:spPr>
        <a:xfrm rot="5400000">
          <a:off x="3527955" y="1086380"/>
          <a:ext cx="2300431" cy="1405807"/>
        </a:xfrm>
        <a:prstGeom prst="round2SameRect">
          <a:avLst>
            <a:gd name="adj1" fmla="val 16670"/>
            <a:gd name="adj2" fmla="val 0"/>
          </a:avLst>
        </a:prstGeom>
        <a:solidFill>
          <a:schemeClr val="accent4">
            <a:tint val="50000"/>
            <a:hueOff val="-118567"/>
            <a:satOff val="0"/>
            <a:lumOff val="8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lvl="0" algn="l" defTabSz="666750">
            <a:lnSpc>
              <a:spcPct val="90000"/>
            </a:lnSpc>
            <a:spcBef>
              <a:spcPct val="0"/>
            </a:spcBef>
            <a:spcAft>
              <a:spcPct val="35000"/>
            </a:spcAft>
          </a:pPr>
          <a:r>
            <a:rPr lang="en-US" sz="1500" b="1" kern="1200" dirty="0" smtClean="0"/>
            <a:t>Want:</a:t>
          </a:r>
          <a:r>
            <a:rPr lang="en-US" sz="1500" kern="1200" dirty="0" smtClean="0"/>
            <a:t> A desire, something that is wished for, something that is non-essential</a:t>
          </a:r>
          <a:endParaRPr lang="en-US" sz="1500" kern="1200" dirty="0"/>
        </a:p>
      </dsp:txBody>
      <dsp:txXfrm rot="-5400000">
        <a:off x="3975267" y="707706"/>
        <a:ext cx="1337169" cy="2163155"/>
      </dsp:txXfrm>
    </dsp:sp>
    <dsp:sp modelId="{4EEC8B70-DF3C-4D23-BFC0-62C80AF31C6D}">
      <dsp:nvSpPr>
        <dsp:cNvPr id="0" name=""/>
        <dsp:cNvSpPr/>
      </dsp:nvSpPr>
      <dsp:spPr>
        <a:xfrm>
          <a:off x="3208385" y="0"/>
          <a:ext cx="1469642" cy="1469570"/>
        </a:xfrm>
        <a:prstGeom prst="circularArrow">
          <a:avLst>
            <a:gd name="adj1" fmla="val 12500"/>
            <a:gd name="adj2" fmla="val 1142322"/>
            <a:gd name="adj3" fmla="val 20457678"/>
            <a:gd name="adj4" fmla="val 10800000"/>
            <a:gd name="adj5" fmla="val 1250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9F295-7DE0-488A-8692-A4A144BCA80D}">
      <dsp:nvSpPr>
        <dsp:cNvPr id="0" name=""/>
        <dsp:cNvSpPr/>
      </dsp:nvSpPr>
      <dsp:spPr>
        <a:xfrm rot="10800000">
          <a:off x="3208385" y="2108639"/>
          <a:ext cx="1469642" cy="1469570"/>
        </a:xfrm>
        <a:prstGeom prst="circularArrow">
          <a:avLst>
            <a:gd name="adj1" fmla="val 12500"/>
            <a:gd name="adj2" fmla="val 1142322"/>
            <a:gd name="adj3" fmla="val 20457678"/>
            <a:gd name="adj4" fmla="val 10800000"/>
            <a:gd name="adj5" fmla="val 12500"/>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366A0-A6A8-441B-964F-83644C2E8F0D}">
      <dsp:nvSpPr>
        <dsp:cNvPr id="0" name=""/>
        <dsp:cNvSpPr/>
      </dsp:nvSpPr>
      <dsp:spPr>
        <a:xfrm>
          <a:off x="4435388" y="2316418"/>
          <a:ext cx="3896382" cy="225410"/>
        </a:xfrm>
        <a:custGeom>
          <a:avLst/>
          <a:gdLst/>
          <a:ahLst/>
          <a:cxnLst/>
          <a:rect l="0" t="0" r="0" b="0"/>
          <a:pathLst>
            <a:path>
              <a:moveTo>
                <a:pt x="0" y="0"/>
              </a:moveTo>
              <a:lnTo>
                <a:pt x="0" y="112705"/>
              </a:lnTo>
              <a:lnTo>
                <a:pt x="3896382" y="112705"/>
              </a:lnTo>
              <a:lnTo>
                <a:pt x="3896382"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A2260B9-5853-4AD1-85A9-E7F9B39FA3E4}">
      <dsp:nvSpPr>
        <dsp:cNvPr id="0" name=""/>
        <dsp:cNvSpPr/>
      </dsp:nvSpPr>
      <dsp:spPr>
        <a:xfrm>
          <a:off x="4435388" y="2316418"/>
          <a:ext cx="2597588" cy="225410"/>
        </a:xfrm>
        <a:custGeom>
          <a:avLst/>
          <a:gdLst/>
          <a:ahLst/>
          <a:cxnLst/>
          <a:rect l="0" t="0" r="0" b="0"/>
          <a:pathLst>
            <a:path>
              <a:moveTo>
                <a:pt x="0" y="0"/>
              </a:moveTo>
              <a:lnTo>
                <a:pt x="0" y="112705"/>
              </a:lnTo>
              <a:lnTo>
                <a:pt x="2597588" y="112705"/>
              </a:lnTo>
              <a:lnTo>
                <a:pt x="2597588"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57934D-719C-480C-A834-423A7100E866}">
      <dsp:nvSpPr>
        <dsp:cNvPr id="0" name=""/>
        <dsp:cNvSpPr/>
      </dsp:nvSpPr>
      <dsp:spPr>
        <a:xfrm>
          <a:off x="4435388" y="2316418"/>
          <a:ext cx="1298794" cy="225410"/>
        </a:xfrm>
        <a:custGeom>
          <a:avLst/>
          <a:gdLst/>
          <a:ahLst/>
          <a:cxnLst/>
          <a:rect l="0" t="0" r="0" b="0"/>
          <a:pathLst>
            <a:path>
              <a:moveTo>
                <a:pt x="0" y="0"/>
              </a:moveTo>
              <a:lnTo>
                <a:pt x="0" y="112705"/>
              </a:lnTo>
              <a:lnTo>
                <a:pt x="1298794" y="112705"/>
              </a:lnTo>
              <a:lnTo>
                <a:pt x="1298794"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5466F28-2B4A-4A44-81C9-3DB1B52DED46}">
      <dsp:nvSpPr>
        <dsp:cNvPr id="0" name=""/>
        <dsp:cNvSpPr/>
      </dsp:nvSpPr>
      <dsp:spPr>
        <a:xfrm>
          <a:off x="4389668" y="2316418"/>
          <a:ext cx="91440" cy="225410"/>
        </a:xfrm>
        <a:custGeom>
          <a:avLst/>
          <a:gdLst/>
          <a:ahLst/>
          <a:cxnLst/>
          <a:rect l="0" t="0" r="0" b="0"/>
          <a:pathLst>
            <a:path>
              <a:moveTo>
                <a:pt x="45720" y="0"/>
              </a:moveTo>
              <a:lnTo>
                <a:pt x="45720"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35FE722-2571-46DB-BA03-3111E0E4279D}">
      <dsp:nvSpPr>
        <dsp:cNvPr id="0" name=""/>
        <dsp:cNvSpPr/>
      </dsp:nvSpPr>
      <dsp:spPr>
        <a:xfrm>
          <a:off x="3136594" y="2316418"/>
          <a:ext cx="1298794" cy="225410"/>
        </a:xfrm>
        <a:custGeom>
          <a:avLst/>
          <a:gdLst/>
          <a:ahLst/>
          <a:cxnLst/>
          <a:rect l="0" t="0" r="0" b="0"/>
          <a:pathLst>
            <a:path>
              <a:moveTo>
                <a:pt x="1298794" y="0"/>
              </a:moveTo>
              <a:lnTo>
                <a:pt x="1298794" y="112705"/>
              </a:lnTo>
              <a:lnTo>
                <a:pt x="0" y="112705"/>
              </a:lnTo>
              <a:lnTo>
                <a:pt x="0"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58B50C-F11D-48FE-99F2-93A56B332576}">
      <dsp:nvSpPr>
        <dsp:cNvPr id="0" name=""/>
        <dsp:cNvSpPr/>
      </dsp:nvSpPr>
      <dsp:spPr>
        <a:xfrm>
          <a:off x="1837800" y="2316418"/>
          <a:ext cx="2597588" cy="225410"/>
        </a:xfrm>
        <a:custGeom>
          <a:avLst/>
          <a:gdLst/>
          <a:ahLst/>
          <a:cxnLst/>
          <a:rect l="0" t="0" r="0" b="0"/>
          <a:pathLst>
            <a:path>
              <a:moveTo>
                <a:pt x="2597588" y="0"/>
              </a:moveTo>
              <a:lnTo>
                <a:pt x="2597588" y="112705"/>
              </a:lnTo>
              <a:lnTo>
                <a:pt x="0" y="112705"/>
              </a:lnTo>
              <a:lnTo>
                <a:pt x="0"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AE85CF7-98ED-49DB-80C5-D97F9D45FA4E}">
      <dsp:nvSpPr>
        <dsp:cNvPr id="0" name=""/>
        <dsp:cNvSpPr/>
      </dsp:nvSpPr>
      <dsp:spPr>
        <a:xfrm>
          <a:off x="539006" y="2316418"/>
          <a:ext cx="3896382" cy="225410"/>
        </a:xfrm>
        <a:custGeom>
          <a:avLst/>
          <a:gdLst/>
          <a:ahLst/>
          <a:cxnLst/>
          <a:rect l="0" t="0" r="0" b="0"/>
          <a:pathLst>
            <a:path>
              <a:moveTo>
                <a:pt x="3896382" y="0"/>
              </a:moveTo>
              <a:lnTo>
                <a:pt x="3896382" y="112705"/>
              </a:lnTo>
              <a:lnTo>
                <a:pt x="0" y="112705"/>
              </a:lnTo>
              <a:lnTo>
                <a:pt x="0" y="225410"/>
              </a:lnTo>
            </a:path>
          </a:pathLst>
        </a:custGeom>
        <a:noFill/>
        <a:ln w="12700" cap="flat" cmpd="sng" algn="ctr">
          <a:solidFill>
            <a:schemeClr val="accent6">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C5F6CDC-F50C-4D04-9FF6-41B88327A034}">
      <dsp:nvSpPr>
        <dsp:cNvPr id="0" name=""/>
        <dsp:cNvSpPr/>
      </dsp:nvSpPr>
      <dsp:spPr>
        <a:xfrm>
          <a:off x="3898696" y="1779726"/>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t>Life Insurance</a:t>
          </a:r>
          <a:endParaRPr lang="en-US" sz="1600" b="1" kern="1200" dirty="0"/>
        </a:p>
      </dsp:txBody>
      <dsp:txXfrm>
        <a:off x="3898696" y="1779726"/>
        <a:ext cx="1073383" cy="536691"/>
      </dsp:txXfrm>
    </dsp:sp>
    <dsp:sp modelId="{F1F041BE-410C-48E9-850C-699DC58B9146}">
      <dsp:nvSpPr>
        <dsp:cNvPr id="0" name=""/>
        <dsp:cNvSpPr/>
      </dsp:nvSpPr>
      <dsp:spPr>
        <a:xfrm>
          <a:off x="2314"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Term Insurance</a:t>
          </a:r>
          <a:endParaRPr lang="en-US" sz="1200" kern="1200" dirty="0"/>
        </a:p>
      </dsp:txBody>
      <dsp:txXfrm>
        <a:off x="2314" y="2541828"/>
        <a:ext cx="1073383" cy="536691"/>
      </dsp:txXfrm>
    </dsp:sp>
    <dsp:sp modelId="{21A5E919-CE88-4AE5-9EC6-83D2F8A54248}">
      <dsp:nvSpPr>
        <dsp:cNvPr id="0" name=""/>
        <dsp:cNvSpPr/>
      </dsp:nvSpPr>
      <dsp:spPr>
        <a:xfrm>
          <a:off x="1301108"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Whole Life Insurance</a:t>
          </a:r>
          <a:endParaRPr lang="en-US" sz="1200" kern="1200" dirty="0"/>
        </a:p>
      </dsp:txBody>
      <dsp:txXfrm>
        <a:off x="1301108" y="2541828"/>
        <a:ext cx="1073383" cy="536691"/>
      </dsp:txXfrm>
    </dsp:sp>
    <dsp:sp modelId="{74F4056E-D7B1-4D6F-8DDA-9F906A90EB2E}">
      <dsp:nvSpPr>
        <dsp:cNvPr id="0" name=""/>
        <dsp:cNvSpPr/>
      </dsp:nvSpPr>
      <dsp:spPr>
        <a:xfrm>
          <a:off x="2599902"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Endowment Policy</a:t>
          </a:r>
          <a:endParaRPr lang="en-US" sz="1200" kern="1200" dirty="0"/>
        </a:p>
      </dsp:txBody>
      <dsp:txXfrm>
        <a:off x="2599902" y="2541828"/>
        <a:ext cx="1073383" cy="536691"/>
      </dsp:txXfrm>
    </dsp:sp>
    <dsp:sp modelId="{AB92A47D-3C96-4DA7-B5CF-9293CAB8ACC7}">
      <dsp:nvSpPr>
        <dsp:cNvPr id="0" name=""/>
        <dsp:cNvSpPr/>
      </dsp:nvSpPr>
      <dsp:spPr>
        <a:xfrm>
          <a:off x="3898696"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Money back plans</a:t>
          </a:r>
          <a:endParaRPr lang="en-IN" sz="1200" kern="1200"/>
        </a:p>
      </dsp:txBody>
      <dsp:txXfrm>
        <a:off x="3898696" y="2541828"/>
        <a:ext cx="1073383" cy="536691"/>
      </dsp:txXfrm>
    </dsp:sp>
    <dsp:sp modelId="{3C207DBB-5BF6-4A4F-BB34-7894C8C92D17}">
      <dsp:nvSpPr>
        <dsp:cNvPr id="0" name=""/>
        <dsp:cNvSpPr/>
      </dsp:nvSpPr>
      <dsp:spPr>
        <a:xfrm>
          <a:off x="5197490"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Children Policies</a:t>
          </a:r>
          <a:endParaRPr lang="en-IN" sz="1200" kern="1200"/>
        </a:p>
      </dsp:txBody>
      <dsp:txXfrm>
        <a:off x="5197490" y="2541828"/>
        <a:ext cx="1073383" cy="536691"/>
      </dsp:txXfrm>
    </dsp:sp>
    <dsp:sp modelId="{83C46E52-92CD-47D2-BF30-F3C6925A1EF5}">
      <dsp:nvSpPr>
        <dsp:cNvPr id="0" name=""/>
        <dsp:cNvSpPr/>
      </dsp:nvSpPr>
      <dsp:spPr>
        <a:xfrm>
          <a:off x="6496284"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Annuity (Pension) Plans</a:t>
          </a:r>
          <a:endParaRPr lang="en-IN" sz="1200" kern="1200"/>
        </a:p>
      </dsp:txBody>
      <dsp:txXfrm>
        <a:off x="6496284" y="2541828"/>
        <a:ext cx="1073383" cy="536691"/>
      </dsp:txXfrm>
    </dsp:sp>
    <dsp:sp modelId="{BD346CE0-7144-4136-B857-EF3078B52A5B}">
      <dsp:nvSpPr>
        <dsp:cNvPr id="0" name=""/>
        <dsp:cNvSpPr/>
      </dsp:nvSpPr>
      <dsp:spPr>
        <a:xfrm>
          <a:off x="7795078" y="2541828"/>
          <a:ext cx="1073383" cy="53669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IN" sz="1200" b="1" i="0" kern="1200" smtClean="0"/>
            <a:t>Unit Linked Insurance Policy</a:t>
          </a:r>
          <a:endParaRPr lang="en-IN" sz="1200" kern="1200"/>
        </a:p>
      </dsp:txBody>
      <dsp:txXfrm>
        <a:off x="7795078" y="2541828"/>
        <a:ext cx="1073383" cy="5366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C8A19-E364-4FC4-9567-85B0A0910AC9}">
      <dsp:nvSpPr>
        <dsp:cNvPr id="0" name=""/>
        <dsp:cNvSpPr/>
      </dsp:nvSpPr>
      <dsp:spPr>
        <a:xfrm>
          <a:off x="177536" y="129091"/>
          <a:ext cx="4209440" cy="1559281"/>
        </a:xfrm>
        <a:prstGeom prst="rect">
          <a:avLst/>
        </a:prstGeom>
        <a:solidFill>
          <a:schemeClr val="accent6">
            <a:lumMod val="75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0998" tIns="45720" rIns="45720" bIns="45720" numCol="1" spcCol="1270" anchor="ctr" anchorCtr="0">
          <a:noAutofit/>
        </a:bodyPr>
        <a:lstStyle/>
        <a:p>
          <a:pPr lvl="0" algn="just" defTabSz="533400">
            <a:lnSpc>
              <a:spcPct val="90000"/>
            </a:lnSpc>
            <a:spcBef>
              <a:spcPct val="0"/>
            </a:spcBef>
            <a:spcAft>
              <a:spcPct val="35000"/>
            </a:spcAft>
          </a:pPr>
          <a:r>
            <a:rPr lang="en-US" sz="1200" kern="1200" dirty="0" smtClean="0"/>
            <a:t/>
          </a:r>
          <a:br>
            <a:rPr lang="en-US" sz="1200" kern="1200" dirty="0" smtClean="0"/>
          </a:br>
          <a:r>
            <a:rPr lang="en-US" sz="1400" kern="1200" dirty="0" smtClean="0"/>
            <a:t>It is never a good idea to put all your eggs in one basket. If you put your money into a variety of investments and one or two lose money , the others may gain to balance your investments. This is known as diversification. It is a way to reduce risk when you are making investments.</a:t>
          </a:r>
          <a:endParaRPr lang="en-US" sz="1400" kern="1200" dirty="0"/>
        </a:p>
      </dsp:txBody>
      <dsp:txXfrm>
        <a:off x="177536" y="129091"/>
        <a:ext cx="4209440" cy="1559281"/>
      </dsp:txXfrm>
    </dsp:sp>
    <dsp:sp modelId="{0736455D-1717-484D-9592-771A77FCA5BD}">
      <dsp:nvSpPr>
        <dsp:cNvPr id="0" name=""/>
        <dsp:cNvSpPr/>
      </dsp:nvSpPr>
      <dsp:spPr>
        <a:xfrm>
          <a:off x="2143" y="13189"/>
          <a:ext cx="920815" cy="138122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5168A-1640-4546-8731-71FA84E57A2B}">
      <dsp:nvSpPr>
        <dsp:cNvPr id="0" name=""/>
        <dsp:cNvSpPr/>
      </dsp:nvSpPr>
      <dsp:spPr>
        <a:xfrm>
          <a:off x="602" y="0"/>
          <a:ext cx="2593062" cy="2881054"/>
        </a:xfrm>
        <a:prstGeom prst="roundRect">
          <a:avLst>
            <a:gd name="adj" fmla="val 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b="1" kern="1200" smtClean="0"/>
            <a:t>Equity</a:t>
          </a:r>
          <a:endParaRPr lang="en-US" sz="2800" b="1" kern="1200" dirty="0"/>
        </a:p>
      </dsp:txBody>
      <dsp:txXfrm rot="16200000">
        <a:off x="-921323" y="921925"/>
        <a:ext cx="2362464" cy="518612"/>
      </dsp:txXfrm>
    </dsp:sp>
    <dsp:sp modelId="{96BA9104-9214-4C0C-A9D7-E605DA160AE6}">
      <dsp:nvSpPr>
        <dsp:cNvPr id="0" name=""/>
        <dsp:cNvSpPr/>
      </dsp:nvSpPr>
      <dsp:spPr>
        <a:xfrm>
          <a:off x="519215" y="0"/>
          <a:ext cx="1931831" cy="28810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ea typeface="Arial" panose="020B0604020202020204" pitchFamily="34" charset="0"/>
            </a:rPr>
            <a:t>Equity is a part of a company, also known as stock or share. When you buy shares of a company, you basically own a part of that company and can expect a share of profit when the company makes profits. </a:t>
          </a:r>
          <a:endParaRPr lang="en-US" sz="1700" kern="1200" dirty="0"/>
        </a:p>
      </dsp:txBody>
      <dsp:txXfrm>
        <a:off x="519215" y="0"/>
        <a:ext cx="1931831" cy="2881054"/>
      </dsp:txXfrm>
    </dsp:sp>
    <dsp:sp modelId="{D960F635-0109-42D6-B4E4-53D76FB54C57}">
      <dsp:nvSpPr>
        <dsp:cNvPr id="0" name=""/>
        <dsp:cNvSpPr/>
      </dsp:nvSpPr>
      <dsp:spPr>
        <a:xfrm>
          <a:off x="2684421" y="0"/>
          <a:ext cx="2593062" cy="2881054"/>
        </a:xfrm>
        <a:prstGeom prst="roundRect">
          <a:avLst>
            <a:gd name="adj" fmla="val 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b="1" kern="1200" smtClean="0">
              <a:ea typeface="Arial" panose="020B0604020202020204" pitchFamily="34" charset="0"/>
            </a:rPr>
            <a:t>Debt Securities</a:t>
          </a:r>
          <a:endParaRPr lang="en-US" sz="2800" kern="1200" dirty="0"/>
        </a:p>
      </dsp:txBody>
      <dsp:txXfrm rot="16200000">
        <a:off x="1762495" y="921925"/>
        <a:ext cx="2362464" cy="518612"/>
      </dsp:txXfrm>
    </dsp:sp>
    <dsp:sp modelId="{F552660D-84A2-4426-9C09-B569E7C1E242}">
      <dsp:nvSpPr>
        <dsp:cNvPr id="0" name=""/>
        <dsp:cNvSpPr/>
      </dsp:nvSpPr>
      <dsp:spPr>
        <a:xfrm rot="5400000">
          <a:off x="2485704" y="2275149"/>
          <a:ext cx="423365" cy="388959"/>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48E1AB-0AB3-4170-8A5E-F0BA50F9A010}">
      <dsp:nvSpPr>
        <dsp:cNvPr id="0" name=""/>
        <dsp:cNvSpPr/>
      </dsp:nvSpPr>
      <dsp:spPr>
        <a:xfrm>
          <a:off x="3203034" y="0"/>
          <a:ext cx="1931831" cy="28810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ea typeface="Arial" panose="020B0604020202020204" pitchFamily="34" charset="0"/>
            </a:rPr>
            <a:t>Debt Securities are those instruments such as bond, debenture,  promissory note etc. with a fixed amount, a maturity date and usually with a specific rate of interest. These are often less risky than equities.</a:t>
          </a:r>
          <a:endParaRPr lang="en-US" sz="1700" kern="1200" dirty="0"/>
        </a:p>
      </dsp:txBody>
      <dsp:txXfrm>
        <a:off x="3203034" y="0"/>
        <a:ext cx="1931831" cy="2881054"/>
      </dsp:txXfrm>
    </dsp:sp>
    <dsp:sp modelId="{9F7138BC-C761-411C-9562-210139990DA1}">
      <dsp:nvSpPr>
        <dsp:cNvPr id="0" name=""/>
        <dsp:cNvSpPr/>
      </dsp:nvSpPr>
      <dsp:spPr>
        <a:xfrm>
          <a:off x="5368241" y="0"/>
          <a:ext cx="2593062" cy="2881054"/>
        </a:xfrm>
        <a:prstGeom prst="roundRect">
          <a:avLst>
            <a:gd name="adj" fmla="val 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lvl="0" algn="r" defTabSz="1244600">
            <a:lnSpc>
              <a:spcPct val="90000"/>
            </a:lnSpc>
            <a:spcBef>
              <a:spcPct val="0"/>
            </a:spcBef>
            <a:spcAft>
              <a:spcPct val="35000"/>
            </a:spcAft>
          </a:pPr>
          <a:r>
            <a:rPr lang="en-US" sz="2800" b="1" kern="1200" smtClean="0">
              <a:ea typeface="Arial" panose="020B0604020202020204" pitchFamily="34" charset="0"/>
            </a:rPr>
            <a:t>Mutual Funds</a:t>
          </a:r>
          <a:endParaRPr lang="en-US" sz="2800" kern="1200" dirty="0"/>
        </a:p>
      </dsp:txBody>
      <dsp:txXfrm rot="16200000">
        <a:off x="4446315" y="921925"/>
        <a:ext cx="2362464" cy="518612"/>
      </dsp:txXfrm>
    </dsp:sp>
    <dsp:sp modelId="{CCD6ED57-ACD3-4208-A007-3468EF9BA16C}">
      <dsp:nvSpPr>
        <dsp:cNvPr id="0" name=""/>
        <dsp:cNvSpPr/>
      </dsp:nvSpPr>
      <dsp:spPr>
        <a:xfrm rot="5400000">
          <a:off x="5169524" y="2275149"/>
          <a:ext cx="423365" cy="388959"/>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6FCAA4-CB7C-4ADE-9E2F-8A3658F8DF28}">
      <dsp:nvSpPr>
        <dsp:cNvPr id="0" name=""/>
        <dsp:cNvSpPr/>
      </dsp:nvSpPr>
      <dsp:spPr>
        <a:xfrm>
          <a:off x="5886853" y="0"/>
          <a:ext cx="1931831" cy="288105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lvl="0" algn="l" defTabSz="755650">
            <a:lnSpc>
              <a:spcPct val="90000"/>
            </a:lnSpc>
            <a:spcBef>
              <a:spcPct val="0"/>
            </a:spcBef>
            <a:spcAft>
              <a:spcPct val="35000"/>
            </a:spcAft>
          </a:pPr>
          <a:r>
            <a:rPr lang="en-US" sz="1700" kern="1200" dirty="0" smtClean="0">
              <a:ea typeface="Arial" panose="020B0604020202020204" pitchFamily="34" charset="0"/>
            </a:rPr>
            <a:t>A mutual fund pools money from many investors and invests in stocks, bonds, short-term money-market instruments, other securities or assets, or some combination of these investments. </a:t>
          </a:r>
          <a:endParaRPr lang="en-US" sz="1700" kern="1200" dirty="0"/>
        </a:p>
      </dsp:txBody>
      <dsp:txXfrm>
        <a:off x="5886853" y="0"/>
        <a:ext cx="1931831" cy="2881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921A4-255E-441D-8201-E24ED4066141}">
      <dsp:nvSpPr>
        <dsp:cNvPr id="0" name=""/>
        <dsp:cNvSpPr/>
      </dsp:nvSpPr>
      <dsp:spPr>
        <a:xfrm>
          <a:off x="1434244" y="0"/>
          <a:ext cx="2036384" cy="1897400"/>
        </a:xfrm>
        <a:prstGeom prst="diamond">
          <a:avLst/>
        </a:prstGeom>
        <a:gradFill rotWithShape="0">
          <a:gsLst>
            <a:gs pos="0">
              <a:schemeClr val="dk1">
                <a:tint val="40000"/>
                <a:hueOff val="0"/>
                <a:satOff val="0"/>
                <a:lumOff val="0"/>
                <a:alphaOff val="0"/>
                <a:satMod val="103000"/>
                <a:lumMod val="102000"/>
                <a:tint val="94000"/>
              </a:schemeClr>
            </a:gs>
            <a:gs pos="50000">
              <a:schemeClr val="dk1">
                <a:tint val="40000"/>
                <a:hueOff val="0"/>
                <a:satOff val="0"/>
                <a:lumOff val="0"/>
                <a:alphaOff val="0"/>
                <a:satMod val="110000"/>
                <a:lumMod val="100000"/>
                <a:shade val="100000"/>
              </a:schemeClr>
            </a:gs>
            <a:gs pos="100000">
              <a:schemeClr val="dk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2284AE0-9B7C-4C2B-8B0C-EC5972461695}">
      <dsp:nvSpPr>
        <dsp:cNvPr id="0" name=""/>
        <dsp:cNvSpPr/>
      </dsp:nvSpPr>
      <dsp:spPr>
        <a:xfrm>
          <a:off x="1307669" y="180252"/>
          <a:ext cx="1090036" cy="7399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Keep every receipt</a:t>
          </a:r>
          <a:endParaRPr lang="en-US" sz="1000" b="1" kern="1200" dirty="0"/>
        </a:p>
      </dsp:txBody>
      <dsp:txXfrm>
        <a:off x="1343792" y="216375"/>
        <a:ext cx="1017790" cy="667740"/>
      </dsp:txXfrm>
    </dsp:sp>
    <dsp:sp modelId="{055F9A66-71DA-465A-ACB0-DF9A038CD465}">
      <dsp:nvSpPr>
        <dsp:cNvPr id="0" name=""/>
        <dsp:cNvSpPr/>
      </dsp:nvSpPr>
      <dsp:spPr>
        <a:xfrm>
          <a:off x="2573802" y="151711"/>
          <a:ext cx="1152357" cy="7399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Record every expenses daily</a:t>
          </a:r>
          <a:endParaRPr lang="en-US" sz="1000" b="1" kern="1200" dirty="0"/>
        </a:p>
      </dsp:txBody>
      <dsp:txXfrm>
        <a:off x="2609925" y="187834"/>
        <a:ext cx="1080111" cy="667740"/>
      </dsp:txXfrm>
    </dsp:sp>
    <dsp:sp modelId="{BBFFC8B8-FAB3-43B3-BF8A-8142FB0EBE5D}">
      <dsp:nvSpPr>
        <dsp:cNvPr id="0" name=""/>
        <dsp:cNvSpPr/>
      </dsp:nvSpPr>
      <dsp:spPr>
        <a:xfrm>
          <a:off x="1307669" y="977161"/>
          <a:ext cx="1090036" cy="7399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Total your expense at the end of the month</a:t>
          </a:r>
          <a:endParaRPr lang="en-US" sz="1000" kern="1200" dirty="0"/>
        </a:p>
      </dsp:txBody>
      <dsp:txXfrm>
        <a:off x="1343792" y="1013284"/>
        <a:ext cx="1017790" cy="667740"/>
      </dsp:txXfrm>
    </dsp:sp>
    <dsp:sp modelId="{24C9CA71-1967-449C-BB5E-579A14D62663}">
      <dsp:nvSpPr>
        <dsp:cNvPr id="0" name=""/>
        <dsp:cNvSpPr/>
      </dsp:nvSpPr>
      <dsp:spPr>
        <a:xfrm>
          <a:off x="2617069" y="989685"/>
          <a:ext cx="1100440" cy="7134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Do this for three months</a:t>
          </a:r>
          <a:endParaRPr lang="en-US" sz="1000" kern="1200" dirty="0"/>
        </a:p>
      </dsp:txBody>
      <dsp:txXfrm>
        <a:off x="2651898" y="1024514"/>
        <a:ext cx="1030782" cy="64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2CECB-38A5-4AF8-8EEF-3616B11E5CC3}">
      <dsp:nvSpPr>
        <dsp:cNvPr id="0" name=""/>
        <dsp:cNvSpPr/>
      </dsp:nvSpPr>
      <dsp:spPr>
        <a:xfrm>
          <a:off x="282990" y="486397"/>
          <a:ext cx="4825811" cy="1167016"/>
        </a:xfrm>
        <a:prstGeom prst="rect">
          <a:avLst/>
        </a:prstGeom>
        <a:solidFill>
          <a:schemeClr val="lt1">
            <a:alpha val="40000"/>
            <a:hueOff val="0"/>
            <a:satOff val="0"/>
            <a:lumOff val="0"/>
            <a:alphaOff val="0"/>
          </a:schemeClr>
        </a:solidFill>
        <a:ln w="28575"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1463"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If it is positive, you have a surplus. Congratulations! With the extra money you must pay off any debt or loan if you have. Otherwise you can increase your monthly savings amount or invest for future</a:t>
          </a:r>
          <a:endParaRPr lang="en-US" sz="1500" kern="1200" dirty="0"/>
        </a:p>
      </dsp:txBody>
      <dsp:txXfrm>
        <a:off x="282990" y="486397"/>
        <a:ext cx="4825811" cy="1167016"/>
      </dsp:txXfrm>
    </dsp:sp>
    <dsp:sp modelId="{AD611255-4D2F-4D8E-8A1C-F76BF88E2EAB}">
      <dsp:nvSpPr>
        <dsp:cNvPr id="0" name=""/>
        <dsp:cNvSpPr/>
      </dsp:nvSpPr>
      <dsp:spPr>
        <a:xfrm>
          <a:off x="2947" y="483830"/>
          <a:ext cx="1213581" cy="116747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90655-30B6-4050-BA4F-10DE3E8EDA1F}">
      <dsp:nvSpPr>
        <dsp:cNvPr id="0" name=""/>
        <dsp:cNvSpPr/>
      </dsp:nvSpPr>
      <dsp:spPr>
        <a:xfrm>
          <a:off x="285848" y="1693123"/>
          <a:ext cx="4825811" cy="972642"/>
        </a:xfrm>
        <a:prstGeom prst="rect">
          <a:avLst/>
        </a:prstGeom>
        <a:solidFill>
          <a:schemeClr val="lt1">
            <a:alpha val="40000"/>
            <a:hueOff val="0"/>
            <a:satOff val="0"/>
            <a:lumOff val="0"/>
            <a:alphaOff val="0"/>
          </a:schemeClr>
        </a:solidFill>
        <a:ln w="28575"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1463"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If it is negative, you have a deficit. You need to increase your income to balance your budget. Reduce your expenses by focusing on what are your needs rather than wants.</a:t>
          </a:r>
          <a:endParaRPr lang="en-US" sz="1500" kern="1200" dirty="0"/>
        </a:p>
      </dsp:txBody>
      <dsp:txXfrm>
        <a:off x="285848" y="1693123"/>
        <a:ext cx="4825811" cy="972642"/>
      </dsp:txXfrm>
    </dsp:sp>
    <dsp:sp modelId="{F079DF60-AB19-48C3-8982-D3BE1F3304C1}">
      <dsp:nvSpPr>
        <dsp:cNvPr id="0" name=""/>
        <dsp:cNvSpPr/>
      </dsp:nvSpPr>
      <dsp:spPr>
        <a:xfrm>
          <a:off x="2" y="1712786"/>
          <a:ext cx="1221731" cy="9562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F8D08-7DFF-48BB-9D61-224BC0C23E12}">
      <dsp:nvSpPr>
        <dsp:cNvPr id="0" name=""/>
        <dsp:cNvSpPr/>
      </dsp:nvSpPr>
      <dsp:spPr>
        <a:xfrm>
          <a:off x="575651" y="0"/>
          <a:ext cx="667972" cy="482618"/>
        </a:xfrm>
        <a:prstGeom prst="trapezoid">
          <a:avLst>
            <a:gd name="adj" fmla="val 69203"/>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smtClean="0"/>
        </a:p>
        <a:p>
          <a:pPr lvl="0" algn="ctr" defTabSz="488950">
            <a:lnSpc>
              <a:spcPct val="90000"/>
            </a:lnSpc>
            <a:spcBef>
              <a:spcPct val="0"/>
            </a:spcBef>
            <a:spcAft>
              <a:spcPct val="35000"/>
            </a:spcAft>
          </a:pPr>
          <a:r>
            <a:rPr lang="en-US" sz="700" b="1" kern="1200" smtClean="0">
              <a:latin typeface="Arial" panose="020B0604020202020204" pitchFamily="34" charset="0"/>
              <a:cs typeface="Arial" panose="020B0604020202020204" pitchFamily="34" charset="0"/>
            </a:rPr>
            <a:t>SHORT</a:t>
          </a:r>
          <a:r>
            <a:rPr lang="en-US" sz="1000" b="1" kern="1200" smtClean="0">
              <a:latin typeface="Arial" panose="020B0604020202020204" pitchFamily="34" charset="0"/>
              <a:cs typeface="Arial" panose="020B0604020202020204" pitchFamily="34" charset="0"/>
            </a:rPr>
            <a:t>                     </a:t>
          </a:r>
          <a:r>
            <a:rPr lang="en-US" sz="700" b="1" kern="1200" smtClean="0">
              <a:latin typeface="Arial" panose="020B0604020202020204" pitchFamily="34" charset="0"/>
              <a:cs typeface="Arial" panose="020B0604020202020204" pitchFamily="34" charset="0"/>
            </a:rPr>
            <a:t>TERM</a:t>
          </a:r>
          <a:endParaRPr lang="en-US" sz="700" b="1" kern="1200" dirty="0">
            <a:latin typeface="Arial" panose="020B0604020202020204" pitchFamily="34" charset="0"/>
            <a:cs typeface="Arial" panose="020B0604020202020204" pitchFamily="34" charset="0"/>
          </a:endParaRPr>
        </a:p>
      </dsp:txBody>
      <dsp:txXfrm>
        <a:off x="575651" y="0"/>
        <a:ext cx="667972" cy="482618"/>
      </dsp:txXfrm>
    </dsp:sp>
    <dsp:sp modelId="{14970ADC-E0AE-4A92-8D99-B1429AEE5AED}">
      <dsp:nvSpPr>
        <dsp:cNvPr id="0" name=""/>
        <dsp:cNvSpPr/>
      </dsp:nvSpPr>
      <dsp:spPr>
        <a:xfrm>
          <a:off x="376815" y="482618"/>
          <a:ext cx="1065643" cy="287322"/>
        </a:xfrm>
        <a:prstGeom prst="trapezoid">
          <a:avLst>
            <a:gd name="adj" fmla="val 69203"/>
          </a:avLst>
        </a:prstGeom>
        <a:solidFill>
          <a:schemeClr val="accent4">
            <a:hueOff val="5197846"/>
            <a:satOff val="-23984"/>
            <a:lumOff val="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Arial" panose="020B0604020202020204" pitchFamily="34" charset="0"/>
              <a:cs typeface="Arial" panose="020B0604020202020204" pitchFamily="34" charset="0"/>
            </a:rPr>
            <a:t>MEDIUM TERM</a:t>
          </a:r>
        </a:p>
      </dsp:txBody>
      <dsp:txXfrm>
        <a:off x="563303" y="482618"/>
        <a:ext cx="692668" cy="287322"/>
      </dsp:txXfrm>
    </dsp:sp>
    <dsp:sp modelId="{0F9B5A81-CBFD-4D70-989E-E5647B34126A}">
      <dsp:nvSpPr>
        <dsp:cNvPr id="0" name=""/>
        <dsp:cNvSpPr/>
      </dsp:nvSpPr>
      <dsp:spPr>
        <a:xfrm>
          <a:off x="0" y="769941"/>
          <a:ext cx="1819275" cy="544508"/>
        </a:xfrm>
        <a:prstGeom prst="trapezoid">
          <a:avLst>
            <a:gd name="adj" fmla="val 69203"/>
          </a:avLst>
        </a:prstGeom>
        <a:solidFill>
          <a:schemeClr val="accent4">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panose="020B0604020202020204" pitchFamily="34" charset="0"/>
              <a:cs typeface="Arial" panose="020B0604020202020204" pitchFamily="34" charset="0"/>
            </a:rPr>
            <a:t>LONG TERM</a:t>
          </a:r>
        </a:p>
      </dsp:txBody>
      <dsp:txXfrm>
        <a:off x="318373" y="769941"/>
        <a:ext cx="1182528" cy="544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63D27-FA54-42BF-9345-C09E025F24BC}">
      <dsp:nvSpPr>
        <dsp:cNvPr id="0" name=""/>
        <dsp:cNvSpPr/>
      </dsp:nvSpPr>
      <dsp:spPr>
        <a:xfrm>
          <a:off x="4038" y="1354697"/>
          <a:ext cx="2350790" cy="94031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Identification</a:t>
          </a:r>
          <a:endParaRPr lang="en-US" sz="1600" b="1" kern="1200" dirty="0">
            <a:latin typeface="Georgia" panose="02040502050405020303" pitchFamily="18" charset="0"/>
          </a:endParaRPr>
        </a:p>
      </dsp:txBody>
      <dsp:txXfrm>
        <a:off x="474196" y="1354697"/>
        <a:ext cx="1410474" cy="940316"/>
      </dsp:txXfrm>
    </dsp:sp>
    <dsp:sp modelId="{B184A808-BFF9-4977-9236-BB6BA6323D66}">
      <dsp:nvSpPr>
        <dsp:cNvPr id="0" name=""/>
        <dsp:cNvSpPr/>
      </dsp:nvSpPr>
      <dsp:spPr>
        <a:xfrm>
          <a:off x="2119750" y="1354697"/>
          <a:ext cx="2350790" cy="940316"/>
        </a:xfrm>
        <a:prstGeom prst="chevron">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Prioritization</a:t>
          </a:r>
          <a:endParaRPr lang="en-US" sz="1800" b="1" kern="1200" dirty="0">
            <a:latin typeface="Georgia" panose="02040502050405020303" pitchFamily="18" charset="0"/>
          </a:endParaRPr>
        </a:p>
      </dsp:txBody>
      <dsp:txXfrm>
        <a:off x="2589908" y="1354697"/>
        <a:ext cx="1410474" cy="940316"/>
      </dsp:txXfrm>
    </dsp:sp>
    <dsp:sp modelId="{737CDE37-4FF7-4B30-A247-C2A7886885C8}">
      <dsp:nvSpPr>
        <dsp:cNvPr id="0" name=""/>
        <dsp:cNvSpPr/>
      </dsp:nvSpPr>
      <dsp:spPr>
        <a:xfrm>
          <a:off x="4235461" y="1354697"/>
          <a:ext cx="2350790" cy="940316"/>
        </a:xfrm>
        <a:prstGeom prst="chevron">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Amount Estimation</a:t>
          </a:r>
          <a:endParaRPr lang="en-US" sz="1800" b="1" kern="1200" dirty="0">
            <a:latin typeface="Georgia" panose="02040502050405020303" pitchFamily="18" charset="0"/>
          </a:endParaRPr>
        </a:p>
      </dsp:txBody>
      <dsp:txXfrm>
        <a:off x="4705619" y="1354697"/>
        <a:ext cx="1410474" cy="940316"/>
      </dsp:txXfrm>
    </dsp:sp>
    <dsp:sp modelId="{9B967A7C-EDBB-4635-BA04-4011BD882DDA}">
      <dsp:nvSpPr>
        <dsp:cNvPr id="0" name=""/>
        <dsp:cNvSpPr/>
      </dsp:nvSpPr>
      <dsp:spPr>
        <a:xfrm>
          <a:off x="6351173" y="1354697"/>
          <a:ext cx="2350790" cy="940316"/>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Time Frame Estimation</a:t>
          </a:r>
          <a:endParaRPr lang="en-US" sz="1800" b="1" kern="1200" dirty="0">
            <a:latin typeface="Georgia" panose="02040502050405020303" pitchFamily="18" charset="0"/>
          </a:endParaRPr>
        </a:p>
      </dsp:txBody>
      <dsp:txXfrm>
        <a:off x="6821331" y="1354697"/>
        <a:ext cx="1410474" cy="940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32DB7-E08F-492E-86C7-CEFE818714E3}">
      <dsp:nvSpPr>
        <dsp:cNvPr id="0" name=""/>
        <dsp:cNvSpPr/>
      </dsp:nvSpPr>
      <dsp:spPr>
        <a:xfrm>
          <a:off x="0" y="0"/>
          <a:ext cx="8347571" cy="599288"/>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latin typeface="Georgia" panose="02040502050405020303" pitchFamily="18" charset="0"/>
            </a:rPr>
            <a:t>Banking in India</a:t>
          </a:r>
          <a:endParaRPr lang="en-US" sz="2400" b="1" kern="1200" dirty="0">
            <a:latin typeface="Georgia" panose="02040502050405020303" pitchFamily="18" charset="0"/>
          </a:endParaRPr>
        </a:p>
      </dsp:txBody>
      <dsp:txXfrm>
        <a:off x="0" y="0"/>
        <a:ext cx="8347571" cy="599288"/>
      </dsp:txXfrm>
    </dsp:sp>
    <dsp:sp modelId="{7D0D2A53-5525-419E-9F00-0D041841DFD4}">
      <dsp:nvSpPr>
        <dsp:cNvPr id="0" name=""/>
        <dsp:cNvSpPr/>
      </dsp:nvSpPr>
      <dsp:spPr>
        <a:xfrm>
          <a:off x="20865" y="673764"/>
          <a:ext cx="1389903" cy="3055138"/>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ea typeface="Arial" panose="020B0604020202020204" pitchFamily="34" charset="0"/>
            </a:rPr>
            <a:t>Public Sector Banks: </a:t>
          </a:r>
          <a:r>
            <a:rPr lang="en-US" sz="1600" b="0" i="0" kern="1200" smtClean="0"/>
            <a:t>Government hold majority stakes</a:t>
          </a:r>
        </a:p>
        <a:p>
          <a:pPr lvl="0" algn="ctr" defTabSz="711200">
            <a:lnSpc>
              <a:spcPct val="90000"/>
            </a:lnSpc>
            <a:spcBef>
              <a:spcPct val="0"/>
            </a:spcBef>
            <a:spcAft>
              <a:spcPct val="35000"/>
            </a:spcAft>
          </a:pPr>
          <a:r>
            <a:rPr lang="en-US" sz="1600" b="0" i="0" kern="1200" smtClean="0"/>
            <a:t>Ex : SBI, PNB, BOB etc.</a:t>
          </a:r>
          <a:endParaRPr lang="en-US" sz="1600" kern="1200" dirty="0"/>
        </a:p>
      </dsp:txBody>
      <dsp:txXfrm>
        <a:off x="20865" y="673764"/>
        <a:ext cx="1389903" cy="3055138"/>
      </dsp:txXfrm>
    </dsp:sp>
    <dsp:sp modelId="{12E98414-534C-4CBD-821E-7588F56D1B49}">
      <dsp:nvSpPr>
        <dsp:cNvPr id="0" name=""/>
        <dsp:cNvSpPr/>
      </dsp:nvSpPr>
      <dsp:spPr>
        <a:xfrm>
          <a:off x="1385584" y="673777"/>
          <a:ext cx="1389903" cy="307193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smtClean="0"/>
            <a:t>Private Sector Banks: </a:t>
          </a:r>
          <a:r>
            <a:rPr lang="en-US" sz="1600" b="0" i="0" u="none" kern="1200" smtClean="0"/>
            <a:t>Private shareholders hold majority stakes</a:t>
          </a:r>
        </a:p>
        <a:p>
          <a:pPr lvl="0" algn="ctr" defTabSz="711200">
            <a:lnSpc>
              <a:spcPct val="90000"/>
            </a:lnSpc>
            <a:spcBef>
              <a:spcPct val="0"/>
            </a:spcBef>
            <a:spcAft>
              <a:spcPct val="35000"/>
            </a:spcAft>
          </a:pPr>
          <a:r>
            <a:rPr lang="en-US" sz="1600" b="0" i="0" u="none" kern="1200" smtClean="0"/>
            <a:t>Ex : HDFC Bank, ICICI, AXIS etc</a:t>
          </a:r>
          <a:endParaRPr lang="en-US" sz="1600" kern="1200" dirty="0"/>
        </a:p>
      </dsp:txBody>
      <dsp:txXfrm>
        <a:off x="1385584" y="673777"/>
        <a:ext cx="1389903" cy="3071933"/>
      </dsp:txXfrm>
    </dsp:sp>
    <dsp:sp modelId="{3E54B4D6-1B88-41E5-8F8E-C3AD7A105325}">
      <dsp:nvSpPr>
        <dsp:cNvPr id="0" name=""/>
        <dsp:cNvSpPr/>
      </dsp:nvSpPr>
      <dsp:spPr>
        <a:xfrm>
          <a:off x="2754777" y="676524"/>
          <a:ext cx="1389903" cy="3035163"/>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smtClean="0"/>
            <a:t>Regional Rural Banks: </a:t>
          </a:r>
          <a:r>
            <a:rPr lang="en-US" sz="1600" b="0" i="0" kern="1200" smtClean="0"/>
            <a:t>T</a:t>
          </a:r>
          <a:r>
            <a:rPr lang="en-US" sz="1600" b="0" i="0" u="none" kern="1200" smtClean="0"/>
            <a:t>o support the weaker section of the society like marginal farmers, laborers, small enterprises, etc.</a:t>
          </a:r>
          <a:r>
            <a:rPr lang="en-US" sz="1600" b="1" i="0" kern="1200" smtClean="0"/>
            <a:t> </a:t>
          </a:r>
          <a:endParaRPr lang="en-US" sz="1600" kern="1200" dirty="0"/>
        </a:p>
      </dsp:txBody>
      <dsp:txXfrm>
        <a:off x="2754777" y="676524"/>
        <a:ext cx="1389903" cy="3035163"/>
      </dsp:txXfrm>
    </dsp:sp>
    <dsp:sp modelId="{F12A39BE-DD02-47D8-B30C-1662DECB1A3E}">
      <dsp:nvSpPr>
        <dsp:cNvPr id="0" name=""/>
        <dsp:cNvSpPr/>
      </dsp:nvSpPr>
      <dsp:spPr>
        <a:xfrm>
          <a:off x="4144680" y="690559"/>
          <a:ext cx="1389903" cy="3155804"/>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smtClean="0"/>
            <a:t>Payment Banks:</a:t>
          </a:r>
          <a:r>
            <a:rPr lang="en-US" sz="1600" b="0" i="0" kern="1200" smtClean="0"/>
            <a:t> Can accept deposits upto 1 Lakh, can not issue loans and credit cards</a:t>
          </a:r>
          <a:endParaRPr lang="en-IN" sz="1600" b="0" kern="1200" dirty="0"/>
        </a:p>
      </dsp:txBody>
      <dsp:txXfrm>
        <a:off x="4144680" y="690559"/>
        <a:ext cx="1389903" cy="3155804"/>
      </dsp:txXfrm>
    </dsp:sp>
    <dsp:sp modelId="{3C4D5E45-DEDB-4B24-8C01-F52DD8F4E795}">
      <dsp:nvSpPr>
        <dsp:cNvPr id="0" name=""/>
        <dsp:cNvSpPr/>
      </dsp:nvSpPr>
      <dsp:spPr>
        <a:xfrm>
          <a:off x="5546912" y="690546"/>
          <a:ext cx="1389903" cy="3021627"/>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688975">
            <a:lnSpc>
              <a:spcPct val="90000"/>
            </a:lnSpc>
            <a:spcBef>
              <a:spcPct val="0"/>
            </a:spcBef>
            <a:spcAft>
              <a:spcPct val="35000"/>
            </a:spcAft>
          </a:pPr>
          <a:r>
            <a:rPr lang="en-US" sz="1550" b="1" i="0" kern="1200" dirty="0" smtClean="0"/>
            <a:t>Small Finance Banks: </a:t>
          </a:r>
          <a:r>
            <a:rPr lang="en-US" sz="1550" b="0" i="0" kern="1200" dirty="0" smtClean="0"/>
            <a:t>Can</a:t>
          </a:r>
          <a:r>
            <a:rPr lang="en-US" sz="1550" b="0" i="0" u="none" kern="1200" dirty="0" smtClean="0"/>
            <a:t> accept deposits and basic lending. Target - small business units, small and marginal farmers, MSMEs and unorganized sector entities.</a:t>
          </a:r>
          <a:r>
            <a:rPr lang="en-US" sz="1600" b="0" i="0" kern="1200" dirty="0" smtClean="0"/>
            <a:t>​</a:t>
          </a:r>
          <a:endParaRPr lang="en-IN" sz="1600" kern="1200" dirty="0"/>
        </a:p>
      </dsp:txBody>
      <dsp:txXfrm>
        <a:off x="5546912" y="690546"/>
        <a:ext cx="1389903" cy="3021627"/>
      </dsp:txXfrm>
    </dsp:sp>
    <dsp:sp modelId="{AABE394C-B09C-4708-8485-5D4E57A64D0E}">
      <dsp:nvSpPr>
        <dsp:cNvPr id="0" name=""/>
        <dsp:cNvSpPr/>
      </dsp:nvSpPr>
      <dsp:spPr>
        <a:xfrm>
          <a:off x="6936815" y="673764"/>
          <a:ext cx="1389903" cy="3155856"/>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u="none" kern="1200" smtClean="0"/>
            <a:t>Co-operative Banks:</a:t>
          </a:r>
          <a:r>
            <a:rPr lang="en-US" sz="1600" b="0" i="0" u="none" kern="1200" smtClean="0"/>
            <a:t> Mainly serve entrepreneurs, industries, small businesses</a:t>
          </a:r>
          <a:endParaRPr lang="en-US" sz="1600" kern="1200" dirty="0"/>
        </a:p>
      </dsp:txBody>
      <dsp:txXfrm>
        <a:off x="6936815" y="673764"/>
        <a:ext cx="1389903" cy="3155856"/>
      </dsp:txXfrm>
    </dsp:sp>
    <dsp:sp modelId="{174C2FBA-1624-47C7-9B84-55D48E487F48}">
      <dsp:nvSpPr>
        <dsp:cNvPr id="0" name=""/>
        <dsp:cNvSpPr/>
      </dsp:nvSpPr>
      <dsp:spPr>
        <a:xfrm>
          <a:off x="0" y="3716864"/>
          <a:ext cx="8347571" cy="292038"/>
        </a:xfrm>
        <a:prstGeom prst="rect">
          <a:avLst/>
        </a:prstGeom>
        <a:solidFill>
          <a:schemeClr val="accent5">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1BD6E-CFA6-4EFA-988A-8ABFA00C0762}">
      <dsp:nvSpPr>
        <dsp:cNvPr id="0" name=""/>
        <dsp:cNvSpPr/>
      </dsp:nvSpPr>
      <dsp:spPr>
        <a:xfrm>
          <a:off x="484765" y="2308"/>
          <a:ext cx="3445440" cy="2067264"/>
        </a:xfrm>
        <a:prstGeom prst="rect">
          <a:avLst/>
        </a:prstGeom>
        <a:solidFill>
          <a:schemeClr val="lt1">
            <a:hueOff val="0"/>
            <a:satOff val="0"/>
            <a:lumOff val="0"/>
            <a:alphaOff val="0"/>
          </a:schemeClr>
        </a:solidFill>
        <a:ln w="317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Development Finance Institutions (DFI): </a:t>
          </a:r>
          <a:r>
            <a:rPr lang="en-US" sz="1600" b="0" kern="1200" dirty="0" smtClean="0"/>
            <a:t>Provides risk capital for economic development projects on noncommercial basis. Ex: NABARD, SIDBI, NHB etc.</a:t>
          </a:r>
          <a:endParaRPr lang="en-US" sz="1600" b="0" kern="1200" dirty="0"/>
        </a:p>
      </dsp:txBody>
      <dsp:txXfrm>
        <a:off x="484765" y="2308"/>
        <a:ext cx="3445440" cy="2067264"/>
      </dsp:txXfrm>
    </dsp:sp>
    <dsp:sp modelId="{A424FC3C-3B9C-4424-923D-38FC604CE2C7}">
      <dsp:nvSpPr>
        <dsp:cNvPr id="0" name=""/>
        <dsp:cNvSpPr/>
      </dsp:nvSpPr>
      <dsp:spPr>
        <a:xfrm>
          <a:off x="4274750" y="2308"/>
          <a:ext cx="3445440" cy="2067264"/>
        </a:xfrm>
        <a:prstGeom prst="rect">
          <a:avLst/>
        </a:prstGeom>
        <a:solidFill>
          <a:schemeClr val="lt1">
            <a:hueOff val="0"/>
            <a:satOff val="0"/>
            <a:lumOff val="0"/>
            <a:alphaOff val="0"/>
          </a:schemeClr>
        </a:solidFill>
        <a:ln w="317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Micro Finance Institution (MFI) : O</a:t>
          </a:r>
          <a:r>
            <a:rPr lang="en-US" sz="1600" kern="1200" smtClean="0"/>
            <a:t>ffer micro credit and also facilitate provision of other financial services like insurance, remittance and non-financial services like individual counselling, training and support to start micro-businesses.</a:t>
          </a:r>
          <a:endParaRPr lang="en-US" sz="1600" kern="1200" dirty="0"/>
        </a:p>
      </dsp:txBody>
      <dsp:txXfrm>
        <a:off x="4274750" y="2308"/>
        <a:ext cx="3445440" cy="2067264"/>
      </dsp:txXfrm>
    </dsp:sp>
    <dsp:sp modelId="{83BEC00D-1BAB-4CEF-B074-1CD939B5C79F}">
      <dsp:nvSpPr>
        <dsp:cNvPr id="0" name=""/>
        <dsp:cNvSpPr/>
      </dsp:nvSpPr>
      <dsp:spPr>
        <a:xfrm>
          <a:off x="484765" y="2414117"/>
          <a:ext cx="3445440" cy="2067264"/>
        </a:xfrm>
        <a:prstGeom prst="rect">
          <a:avLst/>
        </a:prstGeom>
        <a:solidFill>
          <a:schemeClr val="lt1">
            <a:hueOff val="0"/>
            <a:satOff val="0"/>
            <a:lumOff val="0"/>
            <a:alphaOff val="0"/>
          </a:schemeClr>
        </a:solidFill>
        <a:ln w="317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Non-Banking Financial Company (NBFC):</a:t>
          </a:r>
          <a:r>
            <a:rPr lang="en-US" sz="1600" kern="1200" smtClean="0"/>
            <a:t>  E</a:t>
          </a:r>
          <a:r>
            <a:rPr lang="en-US" sz="1600" kern="1200" smtClean="0">
              <a:ea typeface="Times New Roman" panose="02020603050405020304" pitchFamily="18" charset="0"/>
            </a:rPr>
            <a:t>ngaged in the business of loans and advances, acquisition of securities, leasing business, hire-purchase, insurance business, chit business etc.</a:t>
          </a:r>
        </a:p>
        <a:p>
          <a:pPr lvl="0" algn="ctr" defTabSz="711200">
            <a:lnSpc>
              <a:spcPct val="90000"/>
            </a:lnSpc>
            <a:spcBef>
              <a:spcPct val="0"/>
            </a:spcBef>
            <a:spcAft>
              <a:spcPct val="35000"/>
            </a:spcAft>
          </a:pPr>
          <a:r>
            <a:rPr lang="en-US" sz="1600" kern="1200" smtClean="0">
              <a:ea typeface="Times New Roman" panose="02020603050405020304" pitchFamily="18" charset="0"/>
            </a:rPr>
            <a:t>They cannot become part of payment and settlement system </a:t>
          </a:r>
          <a:endParaRPr lang="en-US" sz="1600" kern="1200" dirty="0"/>
        </a:p>
      </dsp:txBody>
      <dsp:txXfrm>
        <a:off x="484765" y="2414117"/>
        <a:ext cx="3445440" cy="2067264"/>
      </dsp:txXfrm>
    </dsp:sp>
    <dsp:sp modelId="{266E7A3E-44E7-49B3-9204-2A449A8CF786}">
      <dsp:nvSpPr>
        <dsp:cNvPr id="0" name=""/>
        <dsp:cNvSpPr/>
      </dsp:nvSpPr>
      <dsp:spPr>
        <a:xfrm>
          <a:off x="4291495" y="2414117"/>
          <a:ext cx="3445440" cy="2067264"/>
        </a:xfrm>
        <a:prstGeom prst="rect">
          <a:avLst/>
        </a:prstGeom>
        <a:solidFill>
          <a:schemeClr val="lt1">
            <a:hueOff val="0"/>
            <a:satOff val="0"/>
            <a:lumOff val="0"/>
            <a:alphaOff val="0"/>
          </a:schemeClr>
        </a:solidFill>
        <a:ln w="317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Business Correspondent (BC):</a:t>
          </a:r>
          <a:r>
            <a:rPr lang="en-US" sz="1600" b="0" kern="1200" dirty="0" smtClean="0"/>
            <a:t> Mode </a:t>
          </a:r>
          <a:r>
            <a:rPr lang="en-US" sz="1600" kern="1200" dirty="0" smtClean="0"/>
            <a:t>of providing banking service at our doorstep as bank branch is far off from our area.</a:t>
          </a:r>
          <a:r>
            <a:rPr lang="en-US" sz="1600" b="1" kern="1200" dirty="0" smtClean="0"/>
            <a:t> </a:t>
          </a:r>
          <a:endParaRPr lang="en-US" sz="1600" kern="1200" dirty="0"/>
        </a:p>
      </dsp:txBody>
      <dsp:txXfrm>
        <a:off x="4291495" y="2414117"/>
        <a:ext cx="3445440" cy="20672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35FBB-8E09-4F66-9C9F-5BB4C5387A37}">
      <dsp:nvSpPr>
        <dsp:cNvPr id="0" name=""/>
        <dsp:cNvSpPr/>
      </dsp:nvSpPr>
      <dsp:spPr>
        <a:xfrm rot="5400000">
          <a:off x="-186923" y="187763"/>
          <a:ext cx="1246158" cy="87231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National Electronic Fund Transfer (NEFT)</a:t>
          </a:r>
          <a:endParaRPr lang="en-US" sz="800" kern="1200" dirty="0"/>
        </a:p>
      </dsp:txBody>
      <dsp:txXfrm rot="-5400000">
        <a:off x="1" y="436994"/>
        <a:ext cx="872310" cy="373848"/>
      </dsp:txXfrm>
    </dsp:sp>
    <dsp:sp modelId="{31ECE9F2-77B6-484C-A772-D8BBE63CF677}">
      <dsp:nvSpPr>
        <dsp:cNvPr id="0" name=""/>
        <dsp:cNvSpPr/>
      </dsp:nvSpPr>
      <dsp:spPr>
        <a:xfrm rot="5400000">
          <a:off x="4385759" y="-3520618"/>
          <a:ext cx="810002" cy="785292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t>Transfer of funds from one Bank account to a different account of another Bank using Beneficiary’s account number and IFSC </a:t>
          </a:r>
          <a:r>
            <a:rPr lang="en-US" sz="1400" kern="1200" dirty="0" smtClean="0">
              <a:hlinkClick xmlns:r="http://schemas.openxmlformats.org/officeDocument/2006/relationships" r:id="rId1"/>
            </a:rPr>
            <a:t>(Indian Financial System Code)</a:t>
          </a:r>
          <a:r>
            <a:rPr lang="en-US" sz="1400" kern="1200" dirty="0" smtClean="0"/>
            <a:t>. (24 </a:t>
          </a:r>
          <a:r>
            <a:rPr lang="en-US" sz="1400" b="0" kern="1200" dirty="0" smtClean="0"/>
            <a:t>x 7)</a:t>
          </a:r>
          <a:endParaRPr lang="en-US" sz="1400" b="0" kern="1200" dirty="0"/>
        </a:p>
        <a:p>
          <a:pPr marL="114300" lvl="1" indent="-114300" algn="just" defTabSz="622300">
            <a:lnSpc>
              <a:spcPct val="90000"/>
            </a:lnSpc>
            <a:spcBef>
              <a:spcPct val="0"/>
            </a:spcBef>
            <a:spcAft>
              <a:spcPct val="15000"/>
            </a:spcAft>
            <a:buChar char="••"/>
          </a:pPr>
          <a:r>
            <a:rPr lang="en-US" sz="1400" kern="1200" dirty="0" smtClean="0"/>
            <a:t>Minimum Limit: No limit        Maximum Limit: No limit </a:t>
          </a:r>
          <a:endParaRPr lang="en-IN" sz="1400" kern="1200" dirty="0"/>
        </a:p>
      </dsp:txBody>
      <dsp:txXfrm rot="-5400000">
        <a:off x="864301" y="40381"/>
        <a:ext cx="7813379" cy="730920"/>
      </dsp:txXfrm>
    </dsp:sp>
    <dsp:sp modelId="{FB534214-9556-4792-A972-7C568F071EF6}">
      <dsp:nvSpPr>
        <dsp:cNvPr id="0" name=""/>
        <dsp:cNvSpPr/>
      </dsp:nvSpPr>
      <dsp:spPr>
        <a:xfrm rot="5400000">
          <a:off x="-186923" y="1234088"/>
          <a:ext cx="1246158" cy="87231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Real Time Gross Settlement (RTGS)</a:t>
          </a:r>
          <a:endParaRPr lang="en-US" sz="800" kern="1200" dirty="0"/>
        </a:p>
      </dsp:txBody>
      <dsp:txXfrm rot="-5400000">
        <a:off x="1" y="1483319"/>
        <a:ext cx="872310" cy="373848"/>
      </dsp:txXfrm>
    </dsp:sp>
    <dsp:sp modelId="{CB7B6152-5320-491F-8D69-279DD552074C}">
      <dsp:nvSpPr>
        <dsp:cNvPr id="0" name=""/>
        <dsp:cNvSpPr/>
      </dsp:nvSpPr>
      <dsp:spPr>
        <a:xfrm rot="5400000">
          <a:off x="4393769" y="-2474294"/>
          <a:ext cx="810002" cy="785292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t>Transfer of funds from one Bank account to a different account of another Bank on a real time basis facilitating high value transactions using Beneficiary’s account number and IFSC code.</a:t>
          </a:r>
          <a:r>
            <a:rPr lang="en-US" sz="1400" b="0" kern="1200" dirty="0" smtClean="0"/>
            <a:t> (24 x 7)</a:t>
          </a:r>
          <a:endParaRPr lang="en-US" sz="1400" kern="1200" dirty="0"/>
        </a:p>
        <a:p>
          <a:pPr marL="114300" lvl="1" indent="-114300" algn="just" defTabSz="622300">
            <a:lnSpc>
              <a:spcPct val="90000"/>
            </a:lnSpc>
            <a:spcBef>
              <a:spcPct val="0"/>
            </a:spcBef>
            <a:spcAft>
              <a:spcPct val="15000"/>
            </a:spcAft>
            <a:buChar char="••"/>
          </a:pPr>
          <a:r>
            <a:rPr lang="en-US" sz="1400" kern="1200" dirty="0" smtClean="0"/>
            <a:t>Minimum Limit: 2 Lakh        Maximum Limit: No limit </a:t>
          </a:r>
          <a:endParaRPr lang="en-IN" sz="1400" kern="1200" dirty="0"/>
        </a:p>
      </dsp:txBody>
      <dsp:txXfrm rot="-5400000">
        <a:off x="872311" y="1086705"/>
        <a:ext cx="7813379" cy="730920"/>
      </dsp:txXfrm>
    </dsp:sp>
    <dsp:sp modelId="{23202728-6210-44C9-91A0-6DAD1BF9A41F}">
      <dsp:nvSpPr>
        <dsp:cNvPr id="0" name=""/>
        <dsp:cNvSpPr/>
      </dsp:nvSpPr>
      <dsp:spPr>
        <a:xfrm rot="5400000">
          <a:off x="-186923" y="2280412"/>
          <a:ext cx="1246158" cy="87231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b="1" kern="1200" dirty="0" smtClean="0"/>
            <a:t>Immediate Payment Service (IMPS)</a:t>
          </a:r>
          <a:endParaRPr lang="en-US" sz="800" kern="1200" dirty="0"/>
        </a:p>
      </dsp:txBody>
      <dsp:txXfrm rot="-5400000">
        <a:off x="1" y="2529643"/>
        <a:ext cx="872310" cy="373848"/>
      </dsp:txXfrm>
    </dsp:sp>
    <dsp:sp modelId="{77A3A98B-BF46-4F37-843F-D0250083A050}">
      <dsp:nvSpPr>
        <dsp:cNvPr id="0" name=""/>
        <dsp:cNvSpPr/>
      </dsp:nvSpPr>
      <dsp:spPr>
        <a:xfrm rot="5400000">
          <a:off x="4393769" y="-1427969"/>
          <a:ext cx="810002" cy="7852920"/>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n-US" sz="1400" kern="1200" dirty="0" smtClean="0"/>
            <a:t>Transfer of funds from one Bank account to another facilitating instant Fund Transfer.</a:t>
          </a:r>
          <a:endParaRPr lang="en-US" sz="1400" kern="1200" dirty="0"/>
        </a:p>
        <a:p>
          <a:pPr marL="114300" lvl="1" indent="-114300" algn="just" defTabSz="622300">
            <a:lnSpc>
              <a:spcPct val="90000"/>
            </a:lnSpc>
            <a:spcBef>
              <a:spcPct val="0"/>
            </a:spcBef>
            <a:spcAft>
              <a:spcPct val="15000"/>
            </a:spcAft>
            <a:buChar char="••"/>
          </a:pPr>
          <a:r>
            <a:rPr lang="en-US" sz="1400" kern="1200" dirty="0" smtClean="0"/>
            <a:t>For fund transfer through Mobile, Mobile Money Identifier (MMID) issued by the bank is required. Transaction can also be done using Beneficiary’s account number and IFSC code.</a:t>
          </a:r>
          <a:endParaRPr lang="en-IN" sz="1400" kern="1200" dirty="0"/>
        </a:p>
      </dsp:txBody>
      <dsp:txXfrm rot="-5400000">
        <a:off x="872311" y="2133030"/>
        <a:ext cx="7813379" cy="730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01BC7-AB4D-47EA-8E7A-BE3A3CAD4732}">
      <dsp:nvSpPr>
        <dsp:cNvPr id="0" name=""/>
        <dsp:cNvSpPr/>
      </dsp:nvSpPr>
      <dsp:spPr>
        <a:xfrm rot="10800000">
          <a:off x="2061161" y="0"/>
          <a:ext cx="7785475" cy="685057"/>
        </a:xfrm>
        <a:prstGeom prst="homePlat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091" tIns="38100" rIns="71120" bIns="38100" numCol="1" spcCol="1270" anchor="ctr" anchorCtr="0">
          <a:noAutofit/>
        </a:bodyPr>
        <a:lstStyle/>
        <a:p>
          <a:pPr lvl="0" algn="just" defTabSz="444500" rtl="0">
            <a:lnSpc>
              <a:spcPct val="90000"/>
            </a:lnSpc>
            <a:spcBef>
              <a:spcPct val="0"/>
            </a:spcBef>
            <a:spcAft>
              <a:spcPct val="35000"/>
            </a:spcAft>
          </a:pPr>
          <a:r>
            <a:rPr lang="en-US" sz="1000" b="1" kern="1200" dirty="0" smtClean="0"/>
            <a:t>Mobile Banking</a:t>
          </a:r>
          <a:r>
            <a:rPr lang="en-IN" sz="1000" kern="1200" dirty="0" smtClean="0"/>
            <a:t> :</a:t>
          </a:r>
          <a:r>
            <a:rPr lang="en-US" sz="1000" kern="1200" dirty="0" smtClean="0"/>
            <a:t>Mobile banking is a service provided by a bank or other financial institution that allows its customers to conduct different types of financial transactions remotely using a mobile device such as a mobile phone or tablet. </a:t>
          </a:r>
          <a:endParaRPr lang="en-IN" sz="1000" kern="1200" dirty="0"/>
        </a:p>
      </dsp:txBody>
      <dsp:txXfrm rot="10800000">
        <a:off x="2232425" y="0"/>
        <a:ext cx="7614211" cy="685057"/>
      </dsp:txXfrm>
    </dsp:sp>
    <dsp:sp modelId="{D9BD0BD3-B1DD-45CD-A3A7-C965B0B0ED1B}">
      <dsp:nvSpPr>
        <dsp:cNvPr id="0" name=""/>
        <dsp:cNvSpPr/>
      </dsp:nvSpPr>
      <dsp:spPr>
        <a:xfrm>
          <a:off x="1698495" y="2164"/>
          <a:ext cx="685057" cy="685057"/>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4D8A8CA-8277-4FD7-A386-F7C8B1A4C95F}">
      <dsp:nvSpPr>
        <dsp:cNvPr id="0" name=""/>
        <dsp:cNvSpPr/>
      </dsp:nvSpPr>
      <dsp:spPr>
        <a:xfrm rot="10800000">
          <a:off x="2106433" y="871623"/>
          <a:ext cx="7682908" cy="685057"/>
        </a:xfrm>
        <a:prstGeom prst="homePlate">
          <a:avLst/>
        </a:prstGeom>
        <a:gradFill rotWithShape="0">
          <a:gsLst>
            <a:gs pos="0">
              <a:schemeClr val="accent5">
                <a:alpha val="90000"/>
                <a:hueOff val="0"/>
                <a:satOff val="0"/>
                <a:lumOff val="0"/>
                <a:alphaOff val="-10000"/>
                <a:lumMod val="110000"/>
                <a:satMod val="105000"/>
                <a:tint val="67000"/>
              </a:schemeClr>
            </a:gs>
            <a:gs pos="50000">
              <a:schemeClr val="accent5">
                <a:alpha val="90000"/>
                <a:hueOff val="0"/>
                <a:satOff val="0"/>
                <a:lumOff val="0"/>
                <a:alphaOff val="-10000"/>
                <a:lumMod val="105000"/>
                <a:satMod val="103000"/>
                <a:tint val="73000"/>
              </a:schemeClr>
            </a:gs>
            <a:gs pos="100000">
              <a:schemeClr val="accent5">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091" tIns="38100" rIns="71120" bIns="38100" numCol="1" spcCol="1270" anchor="ctr" anchorCtr="0">
          <a:noAutofit/>
        </a:bodyPr>
        <a:lstStyle/>
        <a:p>
          <a:pPr lvl="0" algn="just" defTabSz="444500" rtl="0">
            <a:lnSpc>
              <a:spcPct val="90000"/>
            </a:lnSpc>
            <a:spcBef>
              <a:spcPct val="0"/>
            </a:spcBef>
            <a:spcAft>
              <a:spcPct val="35000"/>
            </a:spcAft>
          </a:pPr>
          <a:r>
            <a:rPr lang="en-US" sz="1000" b="1" kern="1200" dirty="0" smtClean="0"/>
            <a:t>Mobile Wallet</a:t>
          </a:r>
          <a:r>
            <a:rPr lang="en-IN" sz="1000" kern="1200" dirty="0" smtClean="0"/>
            <a:t>: </a:t>
          </a:r>
          <a:r>
            <a:rPr lang="en-US" sz="1000" kern="1200" dirty="0" smtClean="0"/>
            <a:t>A mobile wallet is a way to carry cash in digital format. An individual's account is required to be linked to the digital wallet to load money in it. Most banks have their e-wallets and some private companies. e.g. </a:t>
          </a:r>
          <a:r>
            <a:rPr lang="en-US" sz="1000" kern="1200" dirty="0" err="1" smtClean="0"/>
            <a:t>Paytm</a:t>
          </a:r>
          <a:r>
            <a:rPr lang="en-US" sz="1000" kern="1200" dirty="0" smtClean="0"/>
            <a:t>, </a:t>
          </a:r>
          <a:r>
            <a:rPr lang="en-US" sz="1000" kern="1200" dirty="0" err="1" smtClean="0"/>
            <a:t>Freecharge</a:t>
          </a:r>
          <a:r>
            <a:rPr lang="en-US" sz="1000" kern="1200" dirty="0" smtClean="0"/>
            <a:t>, </a:t>
          </a:r>
          <a:r>
            <a:rPr lang="en-US" sz="1000" kern="1200" dirty="0" err="1" smtClean="0"/>
            <a:t>Mobikwik</a:t>
          </a:r>
          <a:r>
            <a:rPr lang="en-US" sz="1000" kern="1200" dirty="0" smtClean="0"/>
            <a:t>, </a:t>
          </a:r>
          <a:r>
            <a:rPr lang="en-US" sz="1000" kern="1200" dirty="0" err="1" smtClean="0"/>
            <a:t>Oxigen</a:t>
          </a:r>
          <a:r>
            <a:rPr lang="en-US" sz="1000" kern="1200" dirty="0" smtClean="0"/>
            <a:t>, Airtel Money, etc.</a:t>
          </a:r>
          <a:endParaRPr lang="en-IN" sz="1000" kern="1200" dirty="0"/>
        </a:p>
      </dsp:txBody>
      <dsp:txXfrm rot="10800000">
        <a:off x="2277697" y="871623"/>
        <a:ext cx="7511644" cy="685057"/>
      </dsp:txXfrm>
    </dsp:sp>
    <dsp:sp modelId="{D3563DB5-47A2-4FD3-8D29-F944F68C613B}">
      <dsp:nvSpPr>
        <dsp:cNvPr id="0" name=""/>
        <dsp:cNvSpPr/>
      </dsp:nvSpPr>
      <dsp:spPr>
        <a:xfrm>
          <a:off x="1763904" y="871623"/>
          <a:ext cx="685057" cy="685057"/>
        </a:xfrm>
        <a:prstGeom prst="ellipse">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781474A-8A5D-4EF9-8076-153D30EEDF94}">
      <dsp:nvSpPr>
        <dsp:cNvPr id="0" name=""/>
        <dsp:cNvSpPr/>
      </dsp:nvSpPr>
      <dsp:spPr>
        <a:xfrm rot="10800000">
          <a:off x="2106433" y="1741082"/>
          <a:ext cx="7682908" cy="685057"/>
        </a:xfrm>
        <a:prstGeom prst="homePlate">
          <a:avLst/>
        </a:prstGeom>
        <a:gradFill rotWithShape="0">
          <a:gsLst>
            <a:gs pos="0">
              <a:schemeClr val="accent5">
                <a:alpha val="90000"/>
                <a:hueOff val="0"/>
                <a:satOff val="0"/>
                <a:lumOff val="0"/>
                <a:alphaOff val="-20000"/>
                <a:lumMod val="110000"/>
                <a:satMod val="105000"/>
                <a:tint val="67000"/>
              </a:schemeClr>
            </a:gs>
            <a:gs pos="50000">
              <a:schemeClr val="accent5">
                <a:alpha val="90000"/>
                <a:hueOff val="0"/>
                <a:satOff val="0"/>
                <a:lumOff val="0"/>
                <a:alphaOff val="-20000"/>
                <a:lumMod val="105000"/>
                <a:satMod val="103000"/>
                <a:tint val="73000"/>
              </a:schemeClr>
            </a:gs>
            <a:gs pos="100000">
              <a:schemeClr val="accent5">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091" tIns="38100" rIns="71120" bIns="38100" numCol="1" spcCol="1270" anchor="ctr" anchorCtr="0">
          <a:noAutofit/>
        </a:bodyPr>
        <a:lstStyle/>
        <a:p>
          <a:pPr lvl="0" algn="just" defTabSz="444500" rtl="0">
            <a:lnSpc>
              <a:spcPct val="90000"/>
            </a:lnSpc>
            <a:spcBef>
              <a:spcPct val="0"/>
            </a:spcBef>
            <a:spcAft>
              <a:spcPct val="35000"/>
            </a:spcAft>
          </a:pPr>
          <a:r>
            <a:rPr lang="en-US" sz="1000" b="1" kern="1200" smtClean="0"/>
            <a:t>Point of Sale</a:t>
          </a:r>
          <a:r>
            <a:rPr lang="en-IN" sz="1000" kern="1200" smtClean="0"/>
            <a:t>: </a:t>
          </a:r>
          <a:r>
            <a:rPr lang="en-US" sz="1000" kern="1200" smtClean="0"/>
            <a:t>A point of sale (PoS) is the place where sales are made. On a macro level, a PoS may be a mall, a market or a city. On a micro level, retailers consider a PoS to be the area where a customer completes a transaction, such as a checkout counter. It is also known as a point of purchase.</a:t>
          </a:r>
          <a:endParaRPr lang="en-IN" sz="1000" kern="1200"/>
        </a:p>
      </dsp:txBody>
      <dsp:txXfrm rot="10800000">
        <a:off x="2277697" y="1741082"/>
        <a:ext cx="7511644" cy="685057"/>
      </dsp:txXfrm>
    </dsp:sp>
    <dsp:sp modelId="{636D333E-6454-49F3-93AC-4EBC89EFF942}">
      <dsp:nvSpPr>
        <dsp:cNvPr id="0" name=""/>
        <dsp:cNvSpPr/>
      </dsp:nvSpPr>
      <dsp:spPr>
        <a:xfrm>
          <a:off x="1763904" y="1741082"/>
          <a:ext cx="685057" cy="685057"/>
        </a:xfrm>
        <a:prstGeom prst="ellipse">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85580C8-CC49-4610-98D9-8C5BC743B4A3}">
      <dsp:nvSpPr>
        <dsp:cNvPr id="0" name=""/>
        <dsp:cNvSpPr/>
      </dsp:nvSpPr>
      <dsp:spPr>
        <a:xfrm rot="10800000">
          <a:off x="2106433" y="2610541"/>
          <a:ext cx="7682908" cy="685057"/>
        </a:xfrm>
        <a:prstGeom prst="homePlate">
          <a:avLst/>
        </a:prstGeom>
        <a:gradFill rotWithShape="0">
          <a:gsLst>
            <a:gs pos="0">
              <a:schemeClr val="accent5">
                <a:alpha val="90000"/>
                <a:hueOff val="0"/>
                <a:satOff val="0"/>
                <a:lumOff val="0"/>
                <a:alphaOff val="-30000"/>
                <a:lumMod val="110000"/>
                <a:satMod val="105000"/>
                <a:tint val="67000"/>
              </a:schemeClr>
            </a:gs>
            <a:gs pos="50000">
              <a:schemeClr val="accent5">
                <a:alpha val="90000"/>
                <a:hueOff val="0"/>
                <a:satOff val="0"/>
                <a:lumOff val="0"/>
                <a:alphaOff val="-30000"/>
                <a:lumMod val="105000"/>
                <a:satMod val="103000"/>
                <a:tint val="73000"/>
              </a:schemeClr>
            </a:gs>
            <a:gs pos="100000">
              <a:schemeClr val="accent5">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091" tIns="38100" rIns="71120" bIns="38100" numCol="1" spcCol="1270" anchor="ctr" anchorCtr="0">
          <a:noAutofit/>
        </a:bodyPr>
        <a:lstStyle/>
        <a:p>
          <a:pPr lvl="0" algn="just" defTabSz="444500" rtl="0">
            <a:lnSpc>
              <a:spcPct val="90000"/>
            </a:lnSpc>
            <a:spcBef>
              <a:spcPct val="0"/>
            </a:spcBef>
            <a:spcAft>
              <a:spcPct val="35000"/>
            </a:spcAft>
          </a:pPr>
          <a:r>
            <a:rPr lang="en-US" sz="1000" b="1" kern="1200" smtClean="0"/>
            <a:t>Micro ATMs</a:t>
          </a:r>
          <a:r>
            <a:rPr lang="en-IN" sz="1000" kern="1200" smtClean="0"/>
            <a:t> :</a:t>
          </a:r>
          <a:r>
            <a:rPr lang="en-US" sz="1000" kern="1200" smtClean="0"/>
            <a:t>Micro ATM meant to be a device that is used by a million Business Correspondents (BC) to deliver basic banking services. The platform will enable Business Correspondents (who could be a local kirana shop owner and will act as ‘micro ATM’) to conduct instant transactions.</a:t>
          </a:r>
          <a:endParaRPr lang="en-IN" sz="1000" kern="1200"/>
        </a:p>
      </dsp:txBody>
      <dsp:txXfrm rot="10800000">
        <a:off x="2277697" y="2610541"/>
        <a:ext cx="7511644" cy="685057"/>
      </dsp:txXfrm>
    </dsp:sp>
    <dsp:sp modelId="{B8178317-4769-4098-A96B-E5321B951BE3}">
      <dsp:nvSpPr>
        <dsp:cNvPr id="0" name=""/>
        <dsp:cNvSpPr/>
      </dsp:nvSpPr>
      <dsp:spPr>
        <a:xfrm>
          <a:off x="1763904" y="2610541"/>
          <a:ext cx="685057" cy="685057"/>
        </a:xfrm>
        <a:prstGeom prst="ellipse">
          <a:avLst/>
        </a:prstGeom>
        <a:blipFill rotWithShape="1">
          <a:blip xmlns:r="http://schemas.openxmlformats.org/officeDocument/2006/relationships" r:embed="rId4"/>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97FFAD5-20F7-4503-BEDF-EBB55145A212}">
      <dsp:nvSpPr>
        <dsp:cNvPr id="0" name=""/>
        <dsp:cNvSpPr/>
      </dsp:nvSpPr>
      <dsp:spPr>
        <a:xfrm rot="10800000">
          <a:off x="2106433" y="3480000"/>
          <a:ext cx="7682908" cy="685057"/>
        </a:xfrm>
        <a:prstGeom prst="homePlate">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2091" tIns="38100" rIns="71120" bIns="38100" numCol="1" spcCol="1270" anchor="ctr" anchorCtr="0">
          <a:noAutofit/>
        </a:bodyPr>
        <a:lstStyle/>
        <a:p>
          <a:pPr lvl="0" algn="just" defTabSz="444500" rtl="0">
            <a:lnSpc>
              <a:spcPct val="90000"/>
            </a:lnSpc>
            <a:spcBef>
              <a:spcPct val="0"/>
            </a:spcBef>
            <a:spcAft>
              <a:spcPct val="35000"/>
            </a:spcAft>
          </a:pPr>
          <a:r>
            <a:rPr lang="en-US" sz="1000" b="1" kern="1200" dirty="0" smtClean="0"/>
            <a:t>Unstructured supplementary service data (USSD)</a:t>
          </a:r>
          <a:r>
            <a:rPr lang="en-IN" sz="1000" kern="1200" dirty="0" smtClean="0"/>
            <a:t>: </a:t>
          </a:r>
          <a:r>
            <a:rPr lang="en-US" sz="1000" kern="1200" dirty="0" smtClean="0"/>
            <a:t>The innovative payment service </a:t>
          </a:r>
          <a:r>
            <a:rPr lang="en-US" sz="1000" b="1" kern="1200" dirty="0" smtClean="0"/>
            <a:t>*99#</a:t>
          </a:r>
          <a:r>
            <a:rPr lang="en-US" sz="1000" kern="1200" dirty="0" smtClean="0"/>
            <a:t> works on Unstructured Supplementary Service Data (USSD) channel. This service allows mobile banking transactions using basic feature mobile phone, there is no need to have mobile internet data facility for using USSD based mobile banking. It is envisioned to provide financial deepening and inclusion of underbanked society in the mainstream banking services.</a:t>
          </a:r>
          <a:endParaRPr lang="en-IN" sz="1000" kern="1200" dirty="0"/>
        </a:p>
      </dsp:txBody>
      <dsp:txXfrm rot="10800000">
        <a:off x="2277697" y="3480000"/>
        <a:ext cx="7511644" cy="685057"/>
      </dsp:txXfrm>
    </dsp:sp>
    <dsp:sp modelId="{36C07C4B-4F99-45F5-B4B5-3412698451A2}">
      <dsp:nvSpPr>
        <dsp:cNvPr id="0" name=""/>
        <dsp:cNvSpPr/>
      </dsp:nvSpPr>
      <dsp:spPr>
        <a:xfrm>
          <a:off x="1763904" y="3480000"/>
          <a:ext cx="685057" cy="685057"/>
        </a:xfrm>
        <a:prstGeom prst="ellipse">
          <a:avLst/>
        </a:prstGeom>
        <a:blipFill rotWithShape="1">
          <a:blip xmlns:r="http://schemas.openxmlformats.org/officeDocument/2006/relationships" r:embed="rId5"/>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E173F-3CE5-40E2-A652-7EC86DF0C844}"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2D809-89D6-4578-8348-FA98E7DFF93A}" type="slidenum">
              <a:rPr lang="en-US" smtClean="0"/>
              <a:t>‹#›</a:t>
            </a:fld>
            <a:endParaRPr lang="en-US"/>
          </a:p>
        </p:txBody>
      </p:sp>
    </p:spTree>
    <p:extLst>
      <p:ext uri="{BB962C8B-B14F-4D97-AF65-F5344CB8AC3E}">
        <p14:creationId xmlns:p14="http://schemas.microsoft.com/office/powerpoint/2010/main" val="219618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IN" dirty="0" smtClean="0"/>
              <a:t>This template was inserted from Power-user, the productivity add-in for PowerPoint, Excel and Word.</a:t>
            </a:r>
          </a:p>
          <a:p>
            <a:r>
              <a:rPr lang="en-IN" dirty="0" smtClean="0"/>
              <a:t>Install Power-user to access thousands of templates, icons, maps, diagrams and charts with Power-user.</a:t>
            </a:r>
          </a:p>
          <a:p>
            <a:r>
              <a:rPr lang="en-IN" dirty="0" smtClean="0"/>
              <a:t>Visit </a:t>
            </a:r>
            <a:r>
              <a:rPr lang="en-IN" dirty="0" smtClean="0">
                <a:hlinkClick r:id="rId3"/>
              </a:rPr>
              <a:t>https://www.powerusersoftwares.com/</a:t>
            </a:r>
            <a:endParaRPr lang="en-IN" dirty="0" smtClean="0"/>
          </a:p>
          <a:p>
            <a:r>
              <a:rPr lang="en-IN" dirty="0" smtClean="0"/>
              <a:t>©Power-user SAS, terms of license: </a:t>
            </a:r>
            <a:r>
              <a:rPr lang="en-IN" dirty="0" smtClean="0">
                <a:hlinkClick r:id="rId4"/>
              </a:rPr>
              <a:t>https://www.powerusersoftwares.com/terms</a:t>
            </a:r>
            <a:endParaRPr lang="en-IN"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9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9E048FC-DC17-4599-8159-4152E9A01B84}" type="slidenum">
              <a:rPr lang="en-IN" smtClean="0"/>
              <a:t>7</a:t>
            </a:fld>
            <a:endParaRPr lang="en-IN"/>
          </a:p>
        </p:txBody>
      </p:sp>
    </p:spTree>
    <p:extLst>
      <p:ext uri="{BB962C8B-B14F-4D97-AF65-F5344CB8AC3E}">
        <p14:creationId xmlns:p14="http://schemas.microsoft.com/office/powerpoint/2010/main" val="302771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9E048FC-DC17-4599-8159-4152E9A01B84}" type="slidenum">
              <a:rPr lang="en-IN" smtClean="0"/>
              <a:t>8</a:t>
            </a:fld>
            <a:endParaRPr lang="en-IN"/>
          </a:p>
        </p:txBody>
      </p:sp>
    </p:spTree>
    <p:extLst>
      <p:ext uri="{BB962C8B-B14F-4D97-AF65-F5344CB8AC3E}">
        <p14:creationId xmlns:p14="http://schemas.microsoft.com/office/powerpoint/2010/main" val="413145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template was inserted from Power-user, the productivity add-in for PowerPoint, Excel and Word.</a:t>
            </a:r>
          </a:p>
          <a:p>
            <a:r>
              <a:rPr lang="en-IN" dirty="0" smtClean="0"/>
              <a:t>Install Power-user to access thousands of templates, icons, maps, diagrams and charts with Power-user.</a:t>
            </a:r>
          </a:p>
          <a:p>
            <a:r>
              <a:rPr lang="en-IN" dirty="0" smtClean="0"/>
              <a:t>Visit </a:t>
            </a:r>
            <a:r>
              <a:rPr lang="en-IN" dirty="0" smtClean="0">
                <a:hlinkClick r:id="rId3"/>
              </a:rPr>
              <a:t>https://www.powerusersoftwares.com/</a:t>
            </a:r>
            <a:endParaRPr lang="en-IN" dirty="0" smtClean="0"/>
          </a:p>
          <a:p>
            <a:r>
              <a:rPr lang="en-IN" dirty="0" smtClean="0"/>
              <a:t>©Power-user SAS, terms of license: </a:t>
            </a:r>
            <a:r>
              <a:rPr lang="en-IN" dirty="0" smtClean="0">
                <a:hlinkClick r:id="rId4"/>
              </a:rPr>
              <a:t>https://www.powerusersoftwares.com/terms</a:t>
            </a: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42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93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42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5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6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408857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4951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91145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97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94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13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30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890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41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0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4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7/20/2022</a:t>
            </a:fld>
            <a:endParaRPr lang="en-US" dirty="0"/>
          </a:p>
        </p:txBody>
      </p:sp>
      <p:sp>
        <p:nvSpPr>
          <p:cNvPr id="5" name="Footer Placeholder 4"/>
          <p:cNvSpPr>
            <a:spLocks noGrp="1"/>
          </p:cNvSpPr>
          <p:nvPr>
            <p:ph type="ftr" sz="quarter" idx="11"/>
          </p:nvPr>
        </p:nvSpPr>
        <p:spPr/>
        <p:txBody>
          <a:bodyPr/>
          <a:lstStyle/>
          <a:p>
            <a:r>
              <a:rPr lang="en-US" smtClean="0"/>
              <a:t>www.ncfe.org.in</a:t>
            </a:r>
            <a:endParaRPr lang="en-US" dirty="0"/>
          </a:p>
        </p:txBody>
      </p:sp>
      <p:sp>
        <p:nvSpPr>
          <p:cNvPr id="6" name="Slide Number Placeholder 5"/>
          <p:cNvSpPr>
            <a:spLocks noGrp="1"/>
          </p:cNvSpPr>
          <p:nvPr>
            <p:ph type="sldNum" sz="quarter" idx="12"/>
          </p:nvPr>
        </p:nvSpPr>
        <p:spPr/>
        <p:txBody>
          <a:bodyPr/>
          <a:lstStyle/>
          <a:p>
            <a:fld id="{678D33E6-8E9C-41CC-8EDE-F854B52C60CE}" type="slidenum">
              <a:rPr lang="en-US" smtClean="0"/>
              <a:pPr/>
              <a:t>‹#›</a:t>
            </a:fld>
            <a:endParaRPr lang="en-US" dirty="0"/>
          </a:p>
        </p:txBody>
      </p:sp>
      <p:sp>
        <p:nvSpPr>
          <p:cNvPr id="7" name="Rectangle 6"/>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81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142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55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90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89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5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445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83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13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984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44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959997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73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13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444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416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632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49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613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918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80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2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www.ncfe.org.in</a:t>
            </a:r>
            <a:endParaRPr lang="en-US"/>
          </a:p>
        </p:txBody>
      </p:sp>
      <p:sp>
        <p:nvSpPr>
          <p:cNvPr id="7" name="Slide Number Placeholder 6"/>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2004053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317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2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98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296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081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893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023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985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77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21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www.ncfe.org.in</a:t>
            </a:r>
            <a:endParaRPr lang="en-US"/>
          </a:p>
        </p:txBody>
      </p:sp>
      <p:sp>
        <p:nvSpPr>
          <p:cNvPr id="9" name="Slide Number Placeholder 8"/>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184057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14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463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703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20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www.ncfe.org.in</a:t>
            </a:r>
            <a:endParaRPr lang="en-US"/>
          </a:p>
        </p:txBody>
      </p:sp>
      <p:sp>
        <p:nvSpPr>
          <p:cNvPr id="5" name="Slide Number Placeholder 4"/>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10278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www.ncfe.org.in</a:t>
            </a:r>
            <a:endParaRPr lang="en-US"/>
          </a:p>
        </p:txBody>
      </p:sp>
      <p:sp>
        <p:nvSpPr>
          <p:cNvPr id="4" name="Slide Number Placeholder 3"/>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27436692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www.ncfe.org.in</a:t>
            </a:r>
            <a:endParaRPr lang="en-US"/>
          </a:p>
        </p:txBody>
      </p:sp>
      <p:sp>
        <p:nvSpPr>
          <p:cNvPr id="7" name="Slide Number Placeholder 6"/>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21509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www.ncfe.org.in</a:t>
            </a:r>
            <a:endParaRPr lang="en-US"/>
          </a:p>
        </p:txBody>
      </p:sp>
      <p:sp>
        <p:nvSpPr>
          <p:cNvPr id="7" name="Slide Number Placeholder 6"/>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1913966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www.ncfe.org.in</a:t>
            </a: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8D33E6-8E9C-41CC-8EDE-F854B52C60CE}" type="slidenum">
              <a:rPr lang="en-US" smtClean="0"/>
              <a:t>‹#›</a:t>
            </a:fld>
            <a:endParaRPr lang="en-US"/>
          </a:p>
        </p:txBody>
      </p:sp>
    </p:spTree>
    <p:extLst>
      <p:ext uri="{BB962C8B-B14F-4D97-AF65-F5344CB8AC3E}">
        <p14:creationId xmlns:p14="http://schemas.microsoft.com/office/powerpoint/2010/main" val="230774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xml"/><Relationship Id="rId7" Type="http://schemas.openxmlformats.org/officeDocument/2006/relationships/slideLayout" Target="../slideLayouts/slideLayout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hyperlink" Target="https://pmjdy.gov.in/"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notesSlide" Target="../notesSlides/notesSlide5.xml"/><Relationship Id="rId5" Type="http://schemas.openxmlformats.org/officeDocument/2006/relationships/tags" Target="../tags/tag19.xml"/><Relationship Id="rId10" Type="http://schemas.openxmlformats.org/officeDocument/2006/relationships/slideLayout" Target="../slideLayouts/slideLayout23.xml"/><Relationship Id="rId4" Type="http://schemas.openxmlformats.org/officeDocument/2006/relationships/tags" Target="../tags/tag18.xml"/><Relationship Id="rId9"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pmaymis.gov.in/" TargetMode="External"/><Relationship Id="rId2" Type="http://schemas.openxmlformats.org/officeDocument/2006/relationships/hyperlink" Target="http://www.vidyalakshmi.co.in/" TargetMode="External"/><Relationship Id="rId1" Type="http://schemas.openxmlformats.org/officeDocument/2006/relationships/slideLayout" Target="../slideLayouts/slideLayout25.xml"/><Relationship Id="rId4" Type="http://schemas.openxmlformats.org/officeDocument/2006/relationships/hyperlink" Target="https://www.mudra.org.i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npci.org.in/product-overview/upi-product-overview" TargetMode="External"/><Relationship Id="rId1" Type="http://schemas.openxmlformats.org/officeDocument/2006/relationships/slideLayout" Target="../slideLayouts/slideLayout2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3.jpeg"/><Relationship Id="rId1" Type="http://schemas.openxmlformats.org/officeDocument/2006/relationships/slideLayout" Target="../slideLayouts/slideLayout3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2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hyperlink" Target="https://pmfby.gov.in" TargetMode="Externa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hyperlink" Target="https://www.pmjay.gov.in"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hyperlink" Target="https://financialservices.gov.in/insurance-divisions" TargetMode="External"/><Relationship Id="rId5" Type="http://schemas.openxmlformats.org/officeDocument/2006/relationships/tags" Target="../tags/tag29.xml"/><Relationship Id="rId10" Type="http://schemas.openxmlformats.org/officeDocument/2006/relationships/notesSlide" Target="../notesSlides/notesSlide7.xml"/><Relationship Id="rId4" Type="http://schemas.openxmlformats.org/officeDocument/2006/relationships/tags" Target="../tags/tag28.xml"/><Relationship Id="rId9"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png"/><Relationship Id="rId1" Type="http://schemas.openxmlformats.org/officeDocument/2006/relationships/slideLayout" Target="../slideLayouts/slideLayout34.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www.indiapost.gov.in/Financial/pages/content/post-office-saving-schemes.aspx" TargetMode="External"/><Relationship Id="rId2" Type="http://schemas.openxmlformats.org/officeDocument/2006/relationships/diagramData" Target="../diagrams/data11.xml"/><Relationship Id="rId1" Type="http://schemas.openxmlformats.org/officeDocument/2006/relationships/slideLayout" Target="../slideLayouts/slideLayout3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37.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pfrda.org.in/" TargetMode="External"/><Relationship Id="rId1" Type="http://schemas.openxmlformats.org/officeDocument/2006/relationships/slideLayout" Target="../slideLayouts/slideLayout43.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5.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notesSlide" Target="../notesSlides/notesSlide8.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45.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8.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1.png"/><Relationship Id="rId1" Type="http://schemas.openxmlformats.org/officeDocument/2006/relationships/slideLayout" Target="../slideLayouts/slideLayout51.xml"/><Relationship Id="rId5" Type="http://schemas.microsoft.com/office/2007/relationships/hdphoto" Target="../media/hdphoto8.wdp"/><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3.png"/><Relationship Id="rId1" Type="http://schemas.openxmlformats.org/officeDocument/2006/relationships/slideLayout" Target="../slideLayouts/slideLayout52.xml"/><Relationship Id="rId5" Type="http://schemas.microsoft.com/office/2007/relationships/hdphoto" Target="../media/hdphoto10.wdp"/><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ncfe.org.in/program/e-lms" TargetMode="External"/><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7.pn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3"/>
          <p:cNvSpPr txBox="1">
            <a:spLocks/>
          </p:cNvSpPr>
          <p:nvPr/>
        </p:nvSpPr>
        <p:spPr>
          <a:xfrm>
            <a:off x="4380296" y="1212716"/>
            <a:ext cx="3943350" cy="33484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3" name="Rectangle 2"/>
          <p:cNvSpPr/>
          <p:nvPr/>
        </p:nvSpPr>
        <p:spPr>
          <a:xfrm>
            <a:off x="1593996" y="2171221"/>
            <a:ext cx="6543922" cy="2062103"/>
          </a:xfrm>
          <a:prstGeom prst="rect">
            <a:avLst/>
          </a:prstGeom>
        </p:spPr>
        <p:txBody>
          <a:bodyPr wrap="square">
            <a:spAutoFit/>
          </a:bodyPr>
          <a:lstStyle/>
          <a:p>
            <a:pPr algn="ctr"/>
            <a:endParaRPr lang="en-IN" sz="3200" b="1" dirty="0" smtClean="0">
              <a:solidFill>
                <a:schemeClr val="accent1">
                  <a:lumMod val="50000"/>
                </a:schemeClr>
              </a:solidFill>
            </a:endParaRPr>
          </a:p>
          <a:p>
            <a:pPr algn="ctr"/>
            <a:endParaRPr lang="en-IN" sz="3200" b="1" dirty="0">
              <a:solidFill>
                <a:schemeClr val="accent1">
                  <a:lumMod val="50000"/>
                </a:schemeClr>
              </a:solidFill>
            </a:endParaRPr>
          </a:p>
          <a:p>
            <a:pPr algn="ctr"/>
            <a:r>
              <a:rPr lang="en-IN" sz="3200" b="1" dirty="0" smtClean="0">
                <a:solidFill>
                  <a:schemeClr val="accent1">
                    <a:lumMod val="50000"/>
                  </a:schemeClr>
                </a:solidFill>
              </a:rPr>
              <a:t>FINANCIAL EDUCATION PROGRAMME FOR ADULTS (FEPA)</a:t>
            </a:r>
            <a:endParaRPr lang="en-IN" sz="3200" b="1" dirty="0">
              <a:solidFill>
                <a:schemeClr val="accent1">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1135" y="101009"/>
            <a:ext cx="6639351" cy="2538824"/>
          </a:xfrm>
          <a:prstGeom prst="rect">
            <a:avLst/>
          </a:prstGeom>
        </p:spPr>
      </p:pic>
    </p:spTree>
    <p:extLst>
      <p:ext uri="{BB962C8B-B14F-4D97-AF65-F5344CB8AC3E}">
        <p14:creationId xmlns:p14="http://schemas.microsoft.com/office/powerpoint/2010/main" val="193830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70DEF-89D1-4532-A3E0-18534A1D01BD}"/>
              </a:ext>
            </a:extLst>
          </p:cNvPr>
          <p:cNvSpPr>
            <a:spLocks noGrp="1"/>
          </p:cNvSpPr>
          <p:nvPr>
            <p:ph type="title"/>
          </p:nvPr>
        </p:nvSpPr>
        <p:spPr>
          <a:xfrm>
            <a:off x="363479" y="252238"/>
            <a:ext cx="7886700" cy="490841"/>
          </a:xfrm>
        </p:spPr>
        <p:txBody>
          <a:bodyPr/>
          <a:lstStyle/>
          <a:p>
            <a:pPr algn="ctr"/>
            <a:r>
              <a:rPr lang="en-IN" dirty="0">
                <a:solidFill>
                  <a:srgbClr val="002060"/>
                </a:solidFill>
                <a:latin typeface="Georgia" panose="02040502050405020303" pitchFamily="18" charset="0"/>
              </a:rPr>
              <a:t>BANKING</a:t>
            </a:r>
            <a:endParaRPr lang="en-IN" dirty="0"/>
          </a:p>
        </p:txBody>
      </p:sp>
      <p:sp>
        <p:nvSpPr>
          <p:cNvPr id="132" name="TextBox 131">
            <a:extLst>
              <a:ext uri="{FF2B5EF4-FFF2-40B4-BE49-F238E27FC236}">
                <a16:creationId xmlns:a16="http://schemas.microsoft.com/office/drawing/2014/main" xmlns="" id="{F31DF18B-A3E7-4353-A007-10E22119DA30}"/>
              </a:ext>
            </a:extLst>
          </p:cNvPr>
          <p:cNvSpPr txBox="1"/>
          <p:nvPr/>
        </p:nvSpPr>
        <p:spPr>
          <a:xfrm>
            <a:off x="2231680" y="1690152"/>
            <a:ext cx="2779781" cy="635765"/>
          </a:xfrm>
          <a:prstGeom prst="rect">
            <a:avLst/>
          </a:prstGeom>
          <a:noFill/>
        </p:spPr>
        <p:txBody>
          <a:bodyPr wrap="square" rtlCol="0" anchor="t">
            <a:noAutofit/>
          </a:bodyPr>
          <a:lstStyle/>
          <a:p>
            <a:pPr>
              <a:defRPr/>
            </a:pPr>
            <a:r>
              <a:rPr lang="en-IN" b="1" kern="0" dirty="0" smtClean="0">
                <a:solidFill>
                  <a:srgbClr val="464646"/>
                </a:solidFill>
                <a:latin typeface="Calibri"/>
              </a:rPr>
              <a:t>Secure Money</a:t>
            </a:r>
          </a:p>
          <a:p>
            <a:pPr>
              <a:defRPr/>
            </a:pPr>
            <a:r>
              <a:rPr lang="en-US" b="1" kern="0" dirty="0" smtClean="0">
                <a:solidFill>
                  <a:srgbClr val="464646"/>
                </a:solidFill>
                <a:latin typeface="Calibri"/>
              </a:rPr>
              <a:t>Earn Interest</a:t>
            </a:r>
            <a:endParaRPr lang="en-IN" kern="0" dirty="0">
              <a:solidFill>
                <a:sysClr val="windowText" lastClr="000000"/>
              </a:solidFill>
              <a:latin typeface="Calibri"/>
            </a:endParaRPr>
          </a:p>
        </p:txBody>
      </p:sp>
      <p:sp>
        <p:nvSpPr>
          <p:cNvPr id="136" name="TextBox 135">
            <a:extLst>
              <a:ext uri="{FF2B5EF4-FFF2-40B4-BE49-F238E27FC236}">
                <a16:creationId xmlns:a16="http://schemas.microsoft.com/office/drawing/2014/main" xmlns="" id="{1316AC4E-E622-47DC-8A34-505BFE63CA37}"/>
              </a:ext>
            </a:extLst>
          </p:cNvPr>
          <p:cNvSpPr txBox="1"/>
          <p:nvPr/>
        </p:nvSpPr>
        <p:spPr>
          <a:xfrm>
            <a:off x="1640979" y="3414477"/>
            <a:ext cx="2277194" cy="507831"/>
          </a:xfrm>
          <a:prstGeom prst="rect">
            <a:avLst/>
          </a:prstGeom>
          <a:noFill/>
        </p:spPr>
        <p:txBody>
          <a:bodyPr wrap="square" rtlCol="0" anchor="ctr">
            <a:spAutoFit/>
          </a:bodyPr>
          <a:lstStyle/>
          <a:p>
            <a:pPr>
              <a:defRPr/>
            </a:pPr>
            <a:r>
              <a:rPr lang="en-IN" b="1" kern="0" dirty="0" smtClean="0">
                <a:solidFill>
                  <a:srgbClr val="39639D"/>
                </a:solidFill>
                <a:latin typeface="Calibri"/>
              </a:rPr>
              <a:t>Avoid Risk of Chit Funds, </a:t>
            </a:r>
            <a:r>
              <a:rPr lang="en-IN" b="1" kern="0" dirty="0" err="1" smtClean="0">
                <a:solidFill>
                  <a:srgbClr val="39639D"/>
                </a:solidFill>
                <a:latin typeface="Calibri"/>
              </a:rPr>
              <a:t>Sahukars</a:t>
            </a:r>
            <a:endParaRPr lang="en-IN" kern="0" dirty="0">
              <a:solidFill>
                <a:sysClr val="windowText" lastClr="000000"/>
              </a:solidFill>
              <a:latin typeface="Calibri"/>
            </a:endParaRPr>
          </a:p>
        </p:txBody>
      </p:sp>
      <p:sp>
        <p:nvSpPr>
          <p:cNvPr id="134" name="TextBox 133">
            <a:extLst>
              <a:ext uri="{FF2B5EF4-FFF2-40B4-BE49-F238E27FC236}">
                <a16:creationId xmlns:a16="http://schemas.microsoft.com/office/drawing/2014/main" xmlns="" id="{B09F9C26-A7BA-4F18-83C6-B2F3BCAA3EC9}"/>
              </a:ext>
            </a:extLst>
          </p:cNvPr>
          <p:cNvSpPr txBox="1"/>
          <p:nvPr/>
        </p:nvSpPr>
        <p:spPr>
          <a:xfrm>
            <a:off x="3258281" y="1371426"/>
            <a:ext cx="2779781" cy="300082"/>
          </a:xfrm>
          <a:prstGeom prst="rect">
            <a:avLst/>
          </a:prstGeom>
          <a:noFill/>
        </p:spPr>
        <p:txBody>
          <a:bodyPr wrap="square" rtlCol="0" anchor="ctr">
            <a:spAutoFit/>
          </a:bodyPr>
          <a:lstStyle/>
          <a:p>
            <a:pPr algn="r">
              <a:defRPr/>
            </a:pPr>
            <a:r>
              <a:rPr lang="en-IN" b="1" kern="0" dirty="0" smtClean="0">
                <a:solidFill>
                  <a:srgbClr val="2DA2BF"/>
                </a:solidFill>
                <a:latin typeface="Calibri"/>
              </a:rPr>
              <a:t>Credit/Loans</a:t>
            </a:r>
            <a:endParaRPr lang="en-IN" kern="0" dirty="0">
              <a:solidFill>
                <a:sysClr val="windowText" lastClr="000000"/>
              </a:solidFill>
              <a:latin typeface="Calibri"/>
            </a:endParaRPr>
          </a:p>
        </p:txBody>
      </p:sp>
      <p:sp>
        <p:nvSpPr>
          <p:cNvPr id="27" name="TextBox 26">
            <a:extLst>
              <a:ext uri="{FF2B5EF4-FFF2-40B4-BE49-F238E27FC236}">
                <a16:creationId xmlns:a16="http://schemas.microsoft.com/office/drawing/2014/main" xmlns="" id="{89EFD1E7-23EE-4A64-82AD-BC54BDD85D75}"/>
              </a:ext>
            </a:extLst>
          </p:cNvPr>
          <p:cNvSpPr txBox="1"/>
          <p:nvPr/>
        </p:nvSpPr>
        <p:spPr>
          <a:xfrm>
            <a:off x="5700302" y="3630884"/>
            <a:ext cx="1444053" cy="507831"/>
          </a:xfrm>
          <a:prstGeom prst="rect">
            <a:avLst/>
          </a:prstGeom>
          <a:noFill/>
        </p:spPr>
        <p:txBody>
          <a:bodyPr wrap="square" rtlCol="0" anchor="ctr">
            <a:spAutoFit/>
          </a:bodyPr>
          <a:lstStyle/>
          <a:p>
            <a:pPr algn="r">
              <a:defRPr/>
            </a:pPr>
            <a:r>
              <a:rPr lang="en-IN" b="1" kern="0" dirty="0" smtClean="0">
                <a:solidFill>
                  <a:srgbClr val="EB641B"/>
                </a:solidFill>
                <a:latin typeface="Calibri"/>
              </a:rPr>
              <a:t>Inculcate Habit of Saving</a:t>
            </a:r>
            <a:endParaRPr lang="en-IN" kern="0" dirty="0">
              <a:solidFill>
                <a:sysClr val="windowText" lastClr="000000"/>
              </a:solidFill>
              <a:latin typeface="Calibri"/>
            </a:endParaRPr>
          </a:p>
        </p:txBody>
      </p:sp>
      <p:sp>
        <p:nvSpPr>
          <p:cNvPr id="13" name="Freeform: Shape 12">
            <a:extLst>
              <a:ext uri="{FF2B5EF4-FFF2-40B4-BE49-F238E27FC236}">
                <a16:creationId xmlns:a16="http://schemas.microsoft.com/office/drawing/2014/main" xmlns="" id="{973F8C74-CA18-4ABE-AD4A-3C8EDA071A8C}"/>
              </a:ext>
            </a:extLst>
          </p:cNvPr>
          <p:cNvSpPr/>
          <p:nvPr/>
        </p:nvSpPr>
        <p:spPr>
          <a:xfrm rot="1598034">
            <a:off x="4744607" y="2089550"/>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4" name="Freeform: Shape 13">
            <a:extLst>
              <a:ext uri="{FF2B5EF4-FFF2-40B4-BE49-F238E27FC236}">
                <a16:creationId xmlns:a16="http://schemas.microsoft.com/office/drawing/2014/main" xmlns="" id="{24FE6105-E34B-449D-BAD9-1DA3282B7915}"/>
              </a:ext>
            </a:extLst>
          </p:cNvPr>
          <p:cNvSpPr/>
          <p:nvPr/>
        </p:nvSpPr>
        <p:spPr>
          <a:xfrm rot="5918034">
            <a:off x="4468298" y="2959040"/>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5" name="Freeform: Shape 14">
            <a:extLst>
              <a:ext uri="{FF2B5EF4-FFF2-40B4-BE49-F238E27FC236}">
                <a16:creationId xmlns:a16="http://schemas.microsoft.com/office/drawing/2014/main" xmlns="" id="{6E272085-57FE-47D1-A9F2-0975BAA28AE6}"/>
              </a:ext>
            </a:extLst>
          </p:cNvPr>
          <p:cNvSpPr/>
          <p:nvPr/>
        </p:nvSpPr>
        <p:spPr>
          <a:xfrm rot="10238034">
            <a:off x="3541250" y="2964907"/>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6" name="Freeform: Shape 15">
            <a:extLst>
              <a:ext uri="{FF2B5EF4-FFF2-40B4-BE49-F238E27FC236}">
                <a16:creationId xmlns:a16="http://schemas.microsoft.com/office/drawing/2014/main" xmlns="" id="{934DB6C6-25B3-49AE-B506-813D2904207E}"/>
              </a:ext>
            </a:extLst>
          </p:cNvPr>
          <p:cNvSpPr/>
          <p:nvPr/>
        </p:nvSpPr>
        <p:spPr>
          <a:xfrm rot="14558034">
            <a:off x="3259182" y="2092635"/>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7" name="Freeform: Shape 16">
            <a:extLst>
              <a:ext uri="{FF2B5EF4-FFF2-40B4-BE49-F238E27FC236}">
                <a16:creationId xmlns:a16="http://schemas.microsoft.com/office/drawing/2014/main" xmlns="" id="{85C1CD17-BBF7-4CC3-AD2B-FEDF1129B230}"/>
              </a:ext>
            </a:extLst>
          </p:cNvPr>
          <p:cNvSpPr/>
          <p:nvPr/>
        </p:nvSpPr>
        <p:spPr>
          <a:xfrm rot="18998034">
            <a:off x="4023328" y="1550935"/>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9" name="Oval 18">
            <a:extLst>
              <a:ext uri="{FF2B5EF4-FFF2-40B4-BE49-F238E27FC236}">
                <a16:creationId xmlns:a16="http://schemas.microsoft.com/office/drawing/2014/main" xmlns="" id="{DF88EA30-3C45-4F64-8900-475FAE05475D}"/>
              </a:ext>
            </a:extLst>
          </p:cNvPr>
          <p:cNvSpPr>
            <a:spLocks noChangeAspect="1"/>
          </p:cNvSpPr>
          <p:nvPr/>
        </p:nvSpPr>
        <p:spPr>
          <a:xfrm>
            <a:off x="4378443" y="2661596"/>
            <a:ext cx="387116" cy="387116"/>
          </a:xfrm>
          <a:prstGeom prst="ellipse">
            <a:avLst/>
          </a:prstGeom>
          <a:solidFill>
            <a:schemeClr val="tx1">
              <a:lumMod val="50000"/>
              <a:lumOff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35" name="TextBox 134">
            <a:extLst>
              <a:ext uri="{FF2B5EF4-FFF2-40B4-BE49-F238E27FC236}">
                <a16:creationId xmlns:a16="http://schemas.microsoft.com/office/drawing/2014/main" xmlns="" id="{87FC5E2C-2DF4-49EF-BF58-76FC1A835281}"/>
              </a:ext>
            </a:extLst>
          </p:cNvPr>
          <p:cNvSpPr txBox="1"/>
          <p:nvPr/>
        </p:nvSpPr>
        <p:spPr>
          <a:xfrm>
            <a:off x="5840798" y="2442526"/>
            <a:ext cx="2779781" cy="507831"/>
          </a:xfrm>
          <a:prstGeom prst="rect">
            <a:avLst/>
          </a:prstGeom>
          <a:noFill/>
        </p:spPr>
        <p:txBody>
          <a:bodyPr wrap="square" rtlCol="0" anchor="ctr">
            <a:spAutoFit/>
          </a:bodyPr>
          <a:lstStyle/>
          <a:p>
            <a:pPr algn="r">
              <a:defRPr/>
            </a:pPr>
            <a:r>
              <a:rPr lang="en-US" b="1" kern="0" dirty="0" smtClean="0">
                <a:solidFill>
                  <a:srgbClr val="DA1F28"/>
                </a:solidFill>
                <a:latin typeface="Calibri"/>
              </a:rPr>
              <a:t>Remittance using </a:t>
            </a:r>
            <a:r>
              <a:rPr lang="en-US" b="1" kern="0" dirty="0" err="1" smtClean="0">
                <a:solidFill>
                  <a:srgbClr val="DA1F28"/>
                </a:solidFill>
                <a:latin typeface="Calibri"/>
              </a:rPr>
              <a:t>cheque</a:t>
            </a:r>
            <a:r>
              <a:rPr lang="en-US" b="1" kern="0" dirty="0" smtClean="0">
                <a:solidFill>
                  <a:srgbClr val="DA1F28"/>
                </a:solidFill>
                <a:latin typeface="Calibri"/>
              </a:rPr>
              <a:t>, Demand Draft and other channels</a:t>
            </a:r>
            <a:endParaRPr lang="en-IN" kern="0" dirty="0">
              <a:solidFill>
                <a:sysClr val="windowText" lastClr="000000"/>
              </a:solidFill>
              <a:latin typeface="Calibri"/>
            </a:endParaRPr>
          </a:p>
        </p:txBody>
      </p:sp>
      <p:sp>
        <p:nvSpPr>
          <p:cNvPr id="95" name="Rectangle 94"/>
          <p:cNvSpPr/>
          <p:nvPr/>
        </p:nvSpPr>
        <p:spPr>
          <a:xfrm>
            <a:off x="219844" y="1322505"/>
            <a:ext cx="1344532" cy="2793072"/>
          </a:xfrm>
          <a:prstGeom prst="rect">
            <a:avLst/>
          </a:prstGeom>
          <a:ln w="12700">
            <a:solidFill>
              <a:schemeClr val="tx2"/>
            </a:solidFill>
          </a:ln>
        </p:spPr>
        <p:txBody>
          <a:bodyPr wrap="square">
            <a:spAutoFit/>
          </a:bodyPr>
          <a:lstStyle/>
          <a:p>
            <a:r>
              <a:rPr lang="en-US" dirty="0">
                <a:solidFill>
                  <a:srgbClr val="000000"/>
                </a:solidFill>
                <a:latin typeface="Calibri" panose="020F0502020204030204" pitchFamily="34" charset="0"/>
              </a:rPr>
              <a:t>A bank is a financial institution that accepts deposits from public and creates credits. In India the Banking Sector is regulated by The Reserve Bank of India (RBI).</a:t>
            </a:r>
            <a:endParaRPr lang="en-IN" dirty="0"/>
          </a:p>
        </p:txBody>
      </p:sp>
      <p:sp>
        <p:nvSpPr>
          <p:cNvPr id="96" name="Seed2" descr="{&quot;Key&quot;:&quot;POWER_USER_SHAPE_ICON&quot;,&quot;Value&quot;:&quot;POWER_USER_SHAPE_ICON_STYLE_1&quot;}"/>
          <p:cNvSpPr>
            <a:spLocks noChangeAspect="1" noEditPoints="1"/>
          </p:cNvSpPr>
          <p:nvPr>
            <p:custDataLst>
              <p:tags r:id="rId1"/>
            </p:custDataLst>
          </p:nvPr>
        </p:nvSpPr>
        <p:spPr bwMode="auto">
          <a:xfrm>
            <a:off x="3444951" y="2310921"/>
            <a:ext cx="535479" cy="542925"/>
          </a:xfrm>
          <a:custGeom>
            <a:avLst/>
            <a:gdLst>
              <a:gd name="T0" fmla="*/ 1665 w 12203"/>
              <a:gd name="T1" fmla="*/ 8435 h 12365"/>
              <a:gd name="T2" fmla="*/ 2920 w 12203"/>
              <a:gd name="T3" fmla="*/ 8085 h 12365"/>
              <a:gd name="T4" fmla="*/ 3948 w 12203"/>
              <a:gd name="T5" fmla="*/ 5401 h 12365"/>
              <a:gd name="T6" fmla="*/ 3918 w 12203"/>
              <a:gd name="T7" fmla="*/ 7263 h 12365"/>
              <a:gd name="T8" fmla="*/ 4266 w 12203"/>
              <a:gd name="T9" fmla="*/ 7028 h 12365"/>
              <a:gd name="T10" fmla="*/ 4356 w 12203"/>
              <a:gd name="T11" fmla="*/ 5771 h 12365"/>
              <a:gd name="T12" fmla="*/ 3496 w 12203"/>
              <a:gd name="T13" fmla="*/ 4650 h 12365"/>
              <a:gd name="T14" fmla="*/ 2407 w 12203"/>
              <a:gd name="T15" fmla="*/ 4771 h 12365"/>
              <a:gd name="T16" fmla="*/ 771 w 12203"/>
              <a:gd name="T17" fmla="*/ 6962 h 12365"/>
              <a:gd name="T18" fmla="*/ 230 w 12203"/>
              <a:gd name="T19" fmla="*/ 9664 h 12365"/>
              <a:gd name="T20" fmla="*/ 1169 w 12203"/>
              <a:gd name="T21" fmla="*/ 11125 h 12365"/>
              <a:gd name="T22" fmla="*/ 843 w 12203"/>
              <a:gd name="T23" fmla="*/ 7672 h 12365"/>
              <a:gd name="T24" fmla="*/ 3452 w 12203"/>
              <a:gd name="T25" fmla="*/ 10400 h 12365"/>
              <a:gd name="T26" fmla="*/ 3170 w 12203"/>
              <a:gd name="T27" fmla="*/ 4924 h 12365"/>
              <a:gd name="T28" fmla="*/ 2577 w 12203"/>
              <a:gd name="T29" fmla="*/ 8063 h 12365"/>
              <a:gd name="T30" fmla="*/ 1488 w 12203"/>
              <a:gd name="T31" fmla="*/ 7007 h 12365"/>
              <a:gd name="T32" fmla="*/ 2541 w 12203"/>
              <a:gd name="T33" fmla="*/ 5299 h 12365"/>
              <a:gd name="T34" fmla="*/ 1505 w 12203"/>
              <a:gd name="T35" fmla="*/ 7019 h 12365"/>
              <a:gd name="T36" fmla="*/ 4762 w 12203"/>
              <a:gd name="T37" fmla="*/ 10130 h 12365"/>
              <a:gd name="T38" fmla="*/ 5029 w 12203"/>
              <a:gd name="T39" fmla="*/ 12077 h 12365"/>
              <a:gd name="T40" fmla="*/ 5098 w 12203"/>
              <a:gd name="T41" fmla="*/ 4372 h 12365"/>
              <a:gd name="T42" fmla="*/ 4433 w 12203"/>
              <a:gd name="T43" fmla="*/ 2446 h 12365"/>
              <a:gd name="T44" fmla="*/ 8733 w 12203"/>
              <a:gd name="T45" fmla="*/ 8524 h 12365"/>
              <a:gd name="T46" fmla="*/ 8540 w 12203"/>
              <a:gd name="T47" fmla="*/ 8237 h 12365"/>
              <a:gd name="T48" fmla="*/ 6691 w 12203"/>
              <a:gd name="T49" fmla="*/ 7013 h 12365"/>
              <a:gd name="T50" fmla="*/ 7662 w 12203"/>
              <a:gd name="T51" fmla="*/ 2259 h 12365"/>
              <a:gd name="T52" fmla="*/ 6043 w 12203"/>
              <a:gd name="T53" fmla="*/ 2374 h 12365"/>
              <a:gd name="T54" fmla="*/ 6089 w 12203"/>
              <a:gd name="T55" fmla="*/ 2898 h 12365"/>
              <a:gd name="T56" fmla="*/ 5609 w 12203"/>
              <a:gd name="T57" fmla="*/ 6980 h 12365"/>
              <a:gd name="T58" fmla="*/ 3683 w 12203"/>
              <a:gd name="T59" fmla="*/ 8056 h 12365"/>
              <a:gd name="T60" fmla="*/ 3361 w 12203"/>
              <a:gd name="T61" fmla="*/ 8494 h 12365"/>
              <a:gd name="T62" fmla="*/ 4623 w 12203"/>
              <a:gd name="T63" fmla="*/ 9660 h 12365"/>
              <a:gd name="T64" fmla="*/ 7966 w 12203"/>
              <a:gd name="T65" fmla="*/ 9471 h 12365"/>
              <a:gd name="T66" fmla="*/ 7116 w 12203"/>
              <a:gd name="T67" fmla="*/ 12192 h 12365"/>
              <a:gd name="T68" fmla="*/ 12113 w 12203"/>
              <a:gd name="T69" fmla="*/ 8574 h 12365"/>
              <a:gd name="T70" fmla="*/ 11011 w 12203"/>
              <a:gd name="T71" fmla="*/ 6841 h 12365"/>
              <a:gd name="T72" fmla="*/ 9505 w 12203"/>
              <a:gd name="T73" fmla="*/ 4906 h 12365"/>
              <a:gd name="T74" fmla="*/ 8439 w 12203"/>
              <a:gd name="T75" fmla="*/ 5046 h 12365"/>
              <a:gd name="T76" fmla="*/ 7533 w 12203"/>
              <a:gd name="T77" fmla="*/ 6691 h 12365"/>
              <a:gd name="T78" fmla="*/ 7864 w 12203"/>
              <a:gd name="T79" fmla="*/ 6641 h 12365"/>
              <a:gd name="T80" fmla="*/ 8836 w 12203"/>
              <a:gd name="T81" fmla="*/ 7946 h 12365"/>
              <a:gd name="T82" fmla="*/ 8396 w 12203"/>
              <a:gd name="T83" fmla="*/ 5376 h 12365"/>
              <a:gd name="T84" fmla="*/ 8967 w 12203"/>
              <a:gd name="T85" fmla="*/ 8129 h 12365"/>
              <a:gd name="T86" fmla="*/ 10483 w 12203"/>
              <a:gd name="T87" fmla="*/ 8926 h 12365"/>
              <a:gd name="T88" fmla="*/ 10032 w 12203"/>
              <a:gd name="T89" fmla="*/ 9599 h 12365"/>
              <a:gd name="T90" fmla="*/ 11756 w 12203"/>
              <a:gd name="T91" fmla="*/ 8673 h 12365"/>
              <a:gd name="T92" fmla="*/ 10050 w 12203"/>
              <a:gd name="T93" fmla="*/ 12365 h 12365"/>
              <a:gd name="T94" fmla="*/ 12113 w 12203"/>
              <a:gd name="T95" fmla="*/ 8574 h 12365"/>
              <a:gd name="T96" fmla="*/ 8884 w 12203"/>
              <a:gd name="T97" fmla="*/ 4933 h 12365"/>
              <a:gd name="T98" fmla="*/ 10123 w 12203"/>
              <a:gd name="T99" fmla="*/ 8068 h 12365"/>
              <a:gd name="T100" fmla="*/ 10416 w 12203"/>
              <a:gd name="T101" fmla="*/ 7877 h 12365"/>
              <a:gd name="T102" fmla="*/ 9821 w 12203"/>
              <a:gd name="T103" fmla="*/ 5105 h 12365"/>
              <a:gd name="T104" fmla="*/ 10698 w 12203"/>
              <a:gd name="T105" fmla="*/ 7019 h 12365"/>
              <a:gd name="T106" fmla="*/ 8174 w 12203"/>
              <a:gd name="T107" fmla="*/ 3686 h 12365"/>
              <a:gd name="T108" fmla="*/ 7452 w 12203"/>
              <a:gd name="T109" fmla="*/ 10092 h 12365"/>
              <a:gd name="T110" fmla="*/ 7565 w 12203"/>
              <a:gd name="T111" fmla="*/ 11233 h 1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3" h="12365">
                <a:moveTo>
                  <a:pt x="2208" y="9409"/>
                </a:moveTo>
                <a:cubicBezTo>
                  <a:pt x="1970" y="9350"/>
                  <a:pt x="1870" y="9213"/>
                  <a:pt x="1720" y="8926"/>
                </a:cubicBezTo>
                <a:cubicBezTo>
                  <a:pt x="1609" y="8753"/>
                  <a:pt x="1617" y="8625"/>
                  <a:pt x="1665" y="8435"/>
                </a:cubicBezTo>
                <a:cubicBezTo>
                  <a:pt x="2072" y="8390"/>
                  <a:pt x="2519" y="8377"/>
                  <a:pt x="2924" y="8420"/>
                </a:cubicBezTo>
                <a:cubicBezTo>
                  <a:pt x="2986" y="8312"/>
                  <a:pt x="3053" y="8209"/>
                  <a:pt x="3122" y="8109"/>
                </a:cubicBezTo>
                <a:cubicBezTo>
                  <a:pt x="3055" y="8100"/>
                  <a:pt x="2987" y="8091"/>
                  <a:pt x="2920" y="8085"/>
                </a:cubicBezTo>
                <a:cubicBezTo>
                  <a:pt x="3235" y="7030"/>
                  <a:pt x="3675" y="5576"/>
                  <a:pt x="3732" y="5448"/>
                </a:cubicBezTo>
                <a:cubicBezTo>
                  <a:pt x="3749" y="5410"/>
                  <a:pt x="3773" y="5386"/>
                  <a:pt x="3807" y="5376"/>
                </a:cubicBezTo>
                <a:cubicBezTo>
                  <a:pt x="3849" y="5363"/>
                  <a:pt x="3904" y="5373"/>
                  <a:pt x="3948" y="5401"/>
                </a:cubicBezTo>
                <a:cubicBezTo>
                  <a:pt x="3949" y="5402"/>
                  <a:pt x="4087" y="5495"/>
                  <a:pt x="4033" y="5684"/>
                </a:cubicBezTo>
                <a:cubicBezTo>
                  <a:pt x="3918" y="6086"/>
                  <a:pt x="3624" y="7080"/>
                  <a:pt x="3436" y="7714"/>
                </a:cubicBezTo>
                <a:cubicBezTo>
                  <a:pt x="3586" y="7548"/>
                  <a:pt x="3747" y="7396"/>
                  <a:pt x="3918" y="7263"/>
                </a:cubicBezTo>
                <a:cubicBezTo>
                  <a:pt x="4037" y="6861"/>
                  <a:pt x="4165" y="6427"/>
                  <a:pt x="4260" y="6102"/>
                </a:cubicBezTo>
                <a:cubicBezTo>
                  <a:pt x="4334" y="6161"/>
                  <a:pt x="4392" y="6290"/>
                  <a:pt x="4339" y="6641"/>
                </a:cubicBezTo>
                <a:cubicBezTo>
                  <a:pt x="4323" y="6749"/>
                  <a:pt x="4297" y="6882"/>
                  <a:pt x="4266" y="7028"/>
                </a:cubicBezTo>
                <a:cubicBezTo>
                  <a:pt x="4388" y="6954"/>
                  <a:pt x="4515" y="6888"/>
                  <a:pt x="4646" y="6831"/>
                </a:cubicBezTo>
                <a:cubicBezTo>
                  <a:pt x="4655" y="6781"/>
                  <a:pt x="4663" y="6734"/>
                  <a:pt x="4670" y="6691"/>
                </a:cubicBezTo>
                <a:cubicBezTo>
                  <a:pt x="4762" y="6082"/>
                  <a:pt x="4565" y="5871"/>
                  <a:pt x="4356" y="5771"/>
                </a:cubicBezTo>
                <a:cubicBezTo>
                  <a:pt x="4450" y="5435"/>
                  <a:pt x="4250" y="5199"/>
                  <a:pt x="4130" y="5121"/>
                </a:cubicBezTo>
                <a:cubicBezTo>
                  <a:pt x="4017" y="5049"/>
                  <a:pt x="3887" y="5025"/>
                  <a:pt x="3764" y="5046"/>
                </a:cubicBezTo>
                <a:cubicBezTo>
                  <a:pt x="3741" y="4906"/>
                  <a:pt x="3670" y="4759"/>
                  <a:pt x="3496" y="4650"/>
                </a:cubicBezTo>
                <a:cubicBezTo>
                  <a:pt x="3374" y="4574"/>
                  <a:pt x="3224" y="4558"/>
                  <a:pt x="3071" y="4605"/>
                </a:cubicBezTo>
                <a:cubicBezTo>
                  <a:pt x="2910" y="4655"/>
                  <a:pt x="2773" y="4769"/>
                  <a:pt x="2698" y="4906"/>
                </a:cubicBezTo>
                <a:cubicBezTo>
                  <a:pt x="2598" y="4806"/>
                  <a:pt x="2484" y="4777"/>
                  <a:pt x="2407" y="4771"/>
                </a:cubicBezTo>
                <a:cubicBezTo>
                  <a:pt x="2152" y="4751"/>
                  <a:pt x="1893" y="4938"/>
                  <a:pt x="1815" y="5116"/>
                </a:cubicBezTo>
                <a:cubicBezTo>
                  <a:pt x="1744" y="5278"/>
                  <a:pt x="1351" y="6390"/>
                  <a:pt x="1192" y="6841"/>
                </a:cubicBezTo>
                <a:cubicBezTo>
                  <a:pt x="1024" y="6804"/>
                  <a:pt x="856" y="6866"/>
                  <a:pt x="771" y="6962"/>
                </a:cubicBezTo>
                <a:cubicBezTo>
                  <a:pt x="551" y="7225"/>
                  <a:pt x="586" y="7334"/>
                  <a:pt x="484" y="7528"/>
                </a:cubicBezTo>
                <a:cubicBezTo>
                  <a:pt x="347" y="7888"/>
                  <a:pt x="202" y="8195"/>
                  <a:pt x="90" y="8574"/>
                </a:cubicBezTo>
                <a:cubicBezTo>
                  <a:pt x="0" y="9047"/>
                  <a:pt x="176" y="9343"/>
                  <a:pt x="230" y="9664"/>
                </a:cubicBezTo>
                <a:cubicBezTo>
                  <a:pt x="309" y="10304"/>
                  <a:pt x="681" y="10912"/>
                  <a:pt x="1012" y="11239"/>
                </a:cubicBezTo>
                <a:cubicBezTo>
                  <a:pt x="1594" y="12051"/>
                  <a:pt x="2177" y="12353"/>
                  <a:pt x="2153" y="12365"/>
                </a:cubicBezTo>
                <a:cubicBezTo>
                  <a:pt x="2169" y="12345"/>
                  <a:pt x="1665" y="11985"/>
                  <a:pt x="1169" y="11125"/>
                </a:cubicBezTo>
                <a:cubicBezTo>
                  <a:pt x="848" y="10699"/>
                  <a:pt x="613" y="10281"/>
                  <a:pt x="549" y="9593"/>
                </a:cubicBezTo>
                <a:cubicBezTo>
                  <a:pt x="501" y="9279"/>
                  <a:pt x="373" y="8904"/>
                  <a:pt x="447" y="8673"/>
                </a:cubicBezTo>
                <a:cubicBezTo>
                  <a:pt x="543" y="8376"/>
                  <a:pt x="712" y="8014"/>
                  <a:pt x="843" y="7672"/>
                </a:cubicBezTo>
                <a:cubicBezTo>
                  <a:pt x="1008" y="6680"/>
                  <a:pt x="1602" y="7523"/>
                  <a:pt x="1423" y="8079"/>
                </a:cubicBezTo>
                <a:cubicBezTo>
                  <a:pt x="1155" y="8703"/>
                  <a:pt x="1601" y="9544"/>
                  <a:pt x="2171" y="9599"/>
                </a:cubicBezTo>
                <a:cubicBezTo>
                  <a:pt x="3048" y="9768"/>
                  <a:pt x="3396" y="10353"/>
                  <a:pt x="3452" y="10400"/>
                </a:cubicBezTo>
                <a:cubicBezTo>
                  <a:pt x="3404" y="10349"/>
                  <a:pt x="3163" y="9704"/>
                  <a:pt x="2208" y="9409"/>
                </a:cubicBezTo>
                <a:close/>
                <a:moveTo>
                  <a:pt x="2982" y="5078"/>
                </a:moveTo>
                <a:cubicBezTo>
                  <a:pt x="3010" y="5013"/>
                  <a:pt x="3088" y="4950"/>
                  <a:pt x="3170" y="4924"/>
                </a:cubicBezTo>
                <a:cubicBezTo>
                  <a:pt x="3203" y="4914"/>
                  <a:pt x="3268" y="4902"/>
                  <a:pt x="3318" y="4933"/>
                </a:cubicBezTo>
                <a:cubicBezTo>
                  <a:pt x="3460" y="5022"/>
                  <a:pt x="3460" y="5154"/>
                  <a:pt x="3411" y="5352"/>
                </a:cubicBezTo>
                <a:cubicBezTo>
                  <a:pt x="3289" y="5684"/>
                  <a:pt x="2733" y="7540"/>
                  <a:pt x="2577" y="8063"/>
                </a:cubicBezTo>
                <a:cubicBezTo>
                  <a:pt x="2401" y="8058"/>
                  <a:pt x="2232" y="8061"/>
                  <a:pt x="2079" y="8068"/>
                </a:cubicBezTo>
                <a:cubicBezTo>
                  <a:pt x="2435" y="6857"/>
                  <a:pt x="2926" y="5206"/>
                  <a:pt x="2982" y="5078"/>
                </a:cubicBezTo>
                <a:close/>
                <a:moveTo>
                  <a:pt x="1488" y="7007"/>
                </a:moveTo>
                <a:cubicBezTo>
                  <a:pt x="1678" y="6467"/>
                  <a:pt x="2058" y="5393"/>
                  <a:pt x="2121" y="5250"/>
                </a:cubicBezTo>
                <a:cubicBezTo>
                  <a:pt x="2144" y="5197"/>
                  <a:pt x="2273" y="5098"/>
                  <a:pt x="2382" y="5105"/>
                </a:cubicBezTo>
                <a:cubicBezTo>
                  <a:pt x="2453" y="5110"/>
                  <a:pt x="2506" y="5176"/>
                  <a:pt x="2541" y="5299"/>
                </a:cubicBezTo>
                <a:lnTo>
                  <a:pt x="2545" y="5340"/>
                </a:lnTo>
                <a:cubicBezTo>
                  <a:pt x="2342" y="5992"/>
                  <a:pt x="1969" y="7259"/>
                  <a:pt x="1787" y="7877"/>
                </a:cubicBezTo>
                <a:cubicBezTo>
                  <a:pt x="1810" y="7593"/>
                  <a:pt x="1756" y="7264"/>
                  <a:pt x="1505" y="7019"/>
                </a:cubicBezTo>
                <a:cubicBezTo>
                  <a:pt x="1500" y="7015"/>
                  <a:pt x="1494" y="7011"/>
                  <a:pt x="1488" y="7007"/>
                </a:cubicBezTo>
                <a:close/>
                <a:moveTo>
                  <a:pt x="4799" y="11142"/>
                </a:moveTo>
                <a:cubicBezTo>
                  <a:pt x="4887" y="10851"/>
                  <a:pt x="4854" y="10503"/>
                  <a:pt x="4762" y="10130"/>
                </a:cubicBezTo>
                <a:cubicBezTo>
                  <a:pt x="4660" y="10104"/>
                  <a:pt x="4560" y="10074"/>
                  <a:pt x="4460" y="10042"/>
                </a:cubicBezTo>
                <a:cubicBezTo>
                  <a:pt x="4607" y="10439"/>
                  <a:pt x="4698" y="10798"/>
                  <a:pt x="4641" y="11140"/>
                </a:cubicBezTo>
                <a:cubicBezTo>
                  <a:pt x="4697" y="11827"/>
                  <a:pt x="5083" y="12044"/>
                  <a:pt x="5029" y="12077"/>
                </a:cubicBezTo>
                <a:cubicBezTo>
                  <a:pt x="5092" y="12078"/>
                  <a:pt x="4749" y="11716"/>
                  <a:pt x="4799" y="11142"/>
                </a:cubicBezTo>
                <a:close/>
                <a:moveTo>
                  <a:pt x="5002" y="4334"/>
                </a:moveTo>
                <a:cubicBezTo>
                  <a:pt x="5034" y="4347"/>
                  <a:pt x="5065" y="4360"/>
                  <a:pt x="5098" y="4372"/>
                </a:cubicBezTo>
                <a:cubicBezTo>
                  <a:pt x="5226" y="4090"/>
                  <a:pt x="5308" y="3866"/>
                  <a:pt x="5290" y="3642"/>
                </a:cubicBezTo>
                <a:cubicBezTo>
                  <a:pt x="5284" y="3576"/>
                  <a:pt x="5271" y="3509"/>
                  <a:pt x="5246" y="3441"/>
                </a:cubicBezTo>
                <a:cubicBezTo>
                  <a:pt x="5077" y="2982"/>
                  <a:pt x="4665" y="2912"/>
                  <a:pt x="4433" y="2446"/>
                </a:cubicBezTo>
                <a:cubicBezTo>
                  <a:pt x="4292" y="2886"/>
                  <a:pt x="4215" y="3298"/>
                  <a:pt x="4383" y="3758"/>
                </a:cubicBezTo>
                <a:cubicBezTo>
                  <a:pt x="4482" y="4027"/>
                  <a:pt x="4688" y="4203"/>
                  <a:pt x="5002" y="4334"/>
                </a:cubicBezTo>
                <a:close/>
                <a:moveTo>
                  <a:pt x="8733" y="8524"/>
                </a:moveTo>
                <a:cubicBezTo>
                  <a:pt x="8699" y="8470"/>
                  <a:pt x="8665" y="8418"/>
                  <a:pt x="8630" y="8367"/>
                </a:cubicBezTo>
                <a:cubicBezTo>
                  <a:pt x="8620" y="8351"/>
                  <a:pt x="8609" y="8335"/>
                  <a:pt x="8598" y="8320"/>
                </a:cubicBezTo>
                <a:cubicBezTo>
                  <a:pt x="8579" y="8292"/>
                  <a:pt x="8560" y="8263"/>
                  <a:pt x="8540" y="8237"/>
                </a:cubicBezTo>
                <a:cubicBezTo>
                  <a:pt x="8405" y="8054"/>
                  <a:pt x="8259" y="7892"/>
                  <a:pt x="8105" y="7748"/>
                </a:cubicBezTo>
                <a:cubicBezTo>
                  <a:pt x="7971" y="7622"/>
                  <a:pt x="7829" y="7511"/>
                  <a:pt x="7681" y="7415"/>
                </a:cubicBezTo>
                <a:cubicBezTo>
                  <a:pt x="7378" y="7219"/>
                  <a:pt x="7047" y="7085"/>
                  <a:pt x="6691" y="7013"/>
                </a:cubicBezTo>
                <a:cubicBezTo>
                  <a:pt x="6601" y="6867"/>
                  <a:pt x="6524" y="6716"/>
                  <a:pt x="6456" y="6561"/>
                </a:cubicBezTo>
                <a:cubicBezTo>
                  <a:pt x="5978" y="5458"/>
                  <a:pt x="6054" y="4125"/>
                  <a:pt x="6492" y="2874"/>
                </a:cubicBezTo>
                <a:cubicBezTo>
                  <a:pt x="7004" y="2776"/>
                  <a:pt x="7383" y="2625"/>
                  <a:pt x="7662" y="2259"/>
                </a:cubicBezTo>
                <a:cubicBezTo>
                  <a:pt x="8201" y="1553"/>
                  <a:pt x="8201" y="782"/>
                  <a:pt x="8336" y="0"/>
                </a:cubicBezTo>
                <a:cubicBezTo>
                  <a:pt x="7618" y="338"/>
                  <a:pt x="6875" y="542"/>
                  <a:pt x="6336" y="1248"/>
                </a:cubicBezTo>
                <a:cubicBezTo>
                  <a:pt x="6087" y="1574"/>
                  <a:pt x="6025" y="1932"/>
                  <a:pt x="6043" y="2374"/>
                </a:cubicBezTo>
                <a:cubicBezTo>
                  <a:pt x="6474" y="1764"/>
                  <a:pt x="6980" y="1216"/>
                  <a:pt x="7588" y="799"/>
                </a:cubicBezTo>
                <a:cubicBezTo>
                  <a:pt x="7274" y="1095"/>
                  <a:pt x="7005" y="1428"/>
                  <a:pt x="6771" y="1784"/>
                </a:cubicBezTo>
                <a:cubicBezTo>
                  <a:pt x="6517" y="2131"/>
                  <a:pt x="6286" y="2505"/>
                  <a:pt x="6089" y="2898"/>
                </a:cubicBezTo>
                <a:cubicBezTo>
                  <a:pt x="5531" y="4015"/>
                  <a:pt x="5251" y="5291"/>
                  <a:pt x="5510" y="6577"/>
                </a:cubicBezTo>
                <a:cubicBezTo>
                  <a:pt x="5523" y="6639"/>
                  <a:pt x="5536" y="6702"/>
                  <a:pt x="5551" y="6765"/>
                </a:cubicBezTo>
                <a:cubicBezTo>
                  <a:pt x="5568" y="6837"/>
                  <a:pt x="5588" y="6908"/>
                  <a:pt x="5609" y="6980"/>
                </a:cubicBezTo>
                <a:cubicBezTo>
                  <a:pt x="5227" y="7034"/>
                  <a:pt x="4867" y="7158"/>
                  <a:pt x="4538" y="7346"/>
                </a:cubicBezTo>
                <a:cubicBezTo>
                  <a:pt x="4395" y="7427"/>
                  <a:pt x="4258" y="7521"/>
                  <a:pt x="4128" y="7626"/>
                </a:cubicBezTo>
                <a:cubicBezTo>
                  <a:pt x="3969" y="7753"/>
                  <a:pt x="3820" y="7897"/>
                  <a:pt x="3683" y="8056"/>
                </a:cubicBezTo>
                <a:cubicBezTo>
                  <a:pt x="3642" y="8104"/>
                  <a:pt x="3603" y="8154"/>
                  <a:pt x="3564" y="8204"/>
                </a:cubicBezTo>
                <a:cubicBezTo>
                  <a:pt x="3531" y="8247"/>
                  <a:pt x="3499" y="8291"/>
                  <a:pt x="3467" y="8335"/>
                </a:cubicBezTo>
                <a:cubicBezTo>
                  <a:pt x="3431" y="8387"/>
                  <a:pt x="3395" y="8440"/>
                  <a:pt x="3361" y="8494"/>
                </a:cubicBezTo>
                <a:cubicBezTo>
                  <a:pt x="3279" y="8623"/>
                  <a:pt x="3204" y="8759"/>
                  <a:pt x="3136" y="8901"/>
                </a:cubicBezTo>
                <a:cubicBezTo>
                  <a:pt x="3485" y="9158"/>
                  <a:pt x="3861" y="9367"/>
                  <a:pt x="4256" y="9528"/>
                </a:cubicBezTo>
                <a:cubicBezTo>
                  <a:pt x="4376" y="9577"/>
                  <a:pt x="4499" y="9621"/>
                  <a:pt x="4623" y="9660"/>
                </a:cubicBezTo>
                <a:cubicBezTo>
                  <a:pt x="5076" y="9803"/>
                  <a:pt x="5551" y="9882"/>
                  <a:pt x="6041" y="9882"/>
                </a:cubicBezTo>
                <a:cubicBezTo>
                  <a:pt x="6579" y="9882"/>
                  <a:pt x="7098" y="9791"/>
                  <a:pt x="7590" y="9620"/>
                </a:cubicBezTo>
                <a:cubicBezTo>
                  <a:pt x="7717" y="9576"/>
                  <a:pt x="7842" y="9526"/>
                  <a:pt x="7966" y="9471"/>
                </a:cubicBezTo>
                <a:cubicBezTo>
                  <a:pt x="8310" y="9319"/>
                  <a:pt x="8638" y="9128"/>
                  <a:pt x="8947" y="8901"/>
                </a:cubicBezTo>
                <a:cubicBezTo>
                  <a:pt x="8879" y="8768"/>
                  <a:pt x="8807" y="8644"/>
                  <a:pt x="8733" y="8524"/>
                </a:cubicBezTo>
                <a:close/>
                <a:moveTo>
                  <a:pt x="7116" y="12192"/>
                </a:moveTo>
                <a:cubicBezTo>
                  <a:pt x="7113" y="12190"/>
                  <a:pt x="7113" y="12186"/>
                  <a:pt x="7114" y="12181"/>
                </a:cubicBezTo>
                <a:cubicBezTo>
                  <a:pt x="7113" y="12186"/>
                  <a:pt x="7112" y="12192"/>
                  <a:pt x="7116" y="12192"/>
                </a:cubicBezTo>
                <a:close/>
                <a:moveTo>
                  <a:pt x="12113" y="8574"/>
                </a:moveTo>
                <a:cubicBezTo>
                  <a:pt x="12001" y="8195"/>
                  <a:pt x="11855" y="7888"/>
                  <a:pt x="11719" y="7528"/>
                </a:cubicBezTo>
                <a:cubicBezTo>
                  <a:pt x="11617" y="7334"/>
                  <a:pt x="11652" y="7225"/>
                  <a:pt x="11432" y="6962"/>
                </a:cubicBezTo>
                <a:cubicBezTo>
                  <a:pt x="11346" y="6866"/>
                  <a:pt x="11179" y="6804"/>
                  <a:pt x="11011" y="6841"/>
                </a:cubicBezTo>
                <a:cubicBezTo>
                  <a:pt x="10852" y="6390"/>
                  <a:pt x="10459" y="5278"/>
                  <a:pt x="10388" y="5116"/>
                </a:cubicBezTo>
                <a:cubicBezTo>
                  <a:pt x="10310" y="4938"/>
                  <a:pt x="10049" y="4751"/>
                  <a:pt x="9796" y="4771"/>
                </a:cubicBezTo>
                <a:cubicBezTo>
                  <a:pt x="9719" y="4777"/>
                  <a:pt x="9605" y="4806"/>
                  <a:pt x="9505" y="4906"/>
                </a:cubicBezTo>
                <a:cubicBezTo>
                  <a:pt x="9430" y="4769"/>
                  <a:pt x="9293" y="4655"/>
                  <a:pt x="9131" y="4605"/>
                </a:cubicBezTo>
                <a:cubicBezTo>
                  <a:pt x="8980" y="4558"/>
                  <a:pt x="8829" y="4574"/>
                  <a:pt x="8707" y="4650"/>
                </a:cubicBezTo>
                <a:cubicBezTo>
                  <a:pt x="8533" y="4759"/>
                  <a:pt x="8462" y="4906"/>
                  <a:pt x="8439" y="5046"/>
                </a:cubicBezTo>
                <a:cubicBezTo>
                  <a:pt x="8316" y="5024"/>
                  <a:pt x="8186" y="5049"/>
                  <a:pt x="8073" y="5121"/>
                </a:cubicBezTo>
                <a:cubicBezTo>
                  <a:pt x="7953" y="5199"/>
                  <a:pt x="7753" y="5435"/>
                  <a:pt x="7847" y="5772"/>
                </a:cubicBezTo>
                <a:cubicBezTo>
                  <a:pt x="7638" y="5871"/>
                  <a:pt x="7440" y="6083"/>
                  <a:pt x="7533" y="6691"/>
                </a:cubicBezTo>
                <a:cubicBezTo>
                  <a:pt x="7542" y="6747"/>
                  <a:pt x="7553" y="6811"/>
                  <a:pt x="7566" y="6878"/>
                </a:cubicBezTo>
                <a:cubicBezTo>
                  <a:pt x="7699" y="6944"/>
                  <a:pt x="7829" y="7017"/>
                  <a:pt x="7953" y="7101"/>
                </a:cubicBezTo>
                <a:cubicBezTo>
                  <a:pt x="7915" y="6927"/>
                  <a:pt x="7883" y="6766"/>
                  <a:pt x="7864" y="6641"/>
                </a:cubicBezTo>
                <a:cubicBezTo>
                  <a:pt x="7810" y="6290"/>
                  <a:pt x="7869" y="6161"/>
                  <a:pt x="7943" y="6102"/>
                </a:cubicBezTo>
                <a:cubicBezTo>
                  <a:pt x="8047" y="6460"/>
                  <a:pt x="8192" y="6952"/>
                  <a:pt x="8321" y="7387"/>
                </a:cubicBezTo>
                <a:cubicBezTo>
                  <a:pt x="8505" y="7550"/>
                  <a:pt x="8676" y="7737"/>
                  <a:pt x="8836" y="7946"/>
                </a:cubicBezTo>
                <a:cubicBezTo>
                  <a:pt x="8661" y="7356"/>
                  <a:pt x="8300" y="6140"/>
                  <a:pt x="8169" y="5684"/>
                </a:cubicBezTo>
                <a:cubicBezTo>
                  <a:pt x="8119" y="5508"/>
                  <a:pt x="8233" y="5417"/>
                  <a:pt x="8254" y="5402"/>
                </a:cubicBezTo>
                <a:cubicBezTo>
                  <a:pt x="8299" y="5373"/>
                  <a:pt x="8353" y="5363"/>
                  <a:pt x="8396" y="5376"/>
                </a:cubicBezTo>
                <a:cubicBezTo>
                  <a:pt x="8430" y="5386"/>
                  <a:pt x="8454" y="5410"/>
                  <a:pt x="8471" y="5448"/>
                </a:cubicBezTo>
                <a:cubicBezTo>
                  <a:pt x="8528" y="5576"/>
                  <a:pt x="8968" y="7030"/>
                  <a:pt x="9283" y="8085"/>
                </a:cubicBezTo>
                <a:cubicBezTo>
                  <a:pt x="9177" y="8095"/>
                  <a:pt x="9071" y="8110"/>
                  <a:pt x="8967" y="8129"/>
                </a:cubicBezTo>
                <a:cubicBezTo>
                  <a:pt x="9034" y="8227"/>
                  <a:pt x="9099" y="8328"/>
                  <a:pt x="9161" y="8434"/>
                </a:cubicBezTo>
                <a:cubicBezTo>
                  <a:pt x="9596" y="8375"/>
                  <a:pt x="10092" y="8386"/>
                  <a:pt x="10538" y="8435"/>
                </a:cubicBezTo>
                <a:cubicBezTo>
                  <a:pt x="10585" y="8625"/>
                  <a:pt x="10594" y="8753"/>
                  <a:pt x="10483" y="8926"/>
                </a:cubicBezTo>
                <a:cubicBezTo>
                  <a:pt x="10333" y="9213"/>
                  <a:pt x="10233" y="9350"/>
                  <a:pt x="9994" y="9409"/>
                </a:cubicBezTo>
                <a:cubicBezTo>
                  <a:pt x="9040" y="9704"/>
                  <a:pt x="8799" y="10349"/>
                  <a:pt x="8750" y="10400"/>
                </a:cubicBezTo>
                <a:cubicBezTo>
                  <a:pt x="8806" y="10353"/>
                  <a:pt x="9154" y="9768"/>
                  <a:pt x="10032" y="9599"/>
                </a:cubicBezTo>
                <a:cubicBezTo>
                  <a:pt x="10602" y="9544"/>
                  <a:pt x="11047" y="8703"/>
                  <a:pt x="10780" y="8079"/>
                </a:cubicBezTo>
                <a:cubicBezTo>
                  <a:pt x="10601" y="7523"/>
                  <a:pt x="11194" y="6680"/>
                  <a:pt x="11360" y="7672"/>
                </a:cubicBezTo>
                <a:cubicBezTo>
                  <a:pt x="11491" y="8014"/>
                  <a:pt x="11660" y="8376"/>
                  <a:pt x="11756" y="8673"/>
                </a:cubicBezTo>
                <a:cubicBezTo>
                  <a:pt x="11830" y="8904"/>
                  <a:pt x="11702" y="9280"/>
                  <a:pt x="11654" y="9593"/>
                </a:cubicBezTo>
                <a:cubicBezTo>
                  <a:pt x="11589" y="10281"/>
                  <a:pt x="11355" y="10699"/>
                  <a:pt x="11034" y="11125"/>
                </a:cubicBezTo>
                <a:cubicBezTo>
                  <a:pt x="10538" y="11985"/>
                  <a:pt x="10034" y="12345"/>
                  <a:pt x="10050" y="12365"/>
                </a:cubicBezTo>
                <a:cubicBezTo>
                  <a:pt x="10026" y="12353"/>
                  <a:pt x="10608" y="12051"/>
                  <a:pt x="11191" y="11239"/>
                </a:cubicBezTo>
                <a:cubicBezTo>
                  <a:pt x="11522" y="10912"/>
                  <a:pt x="11894" y="10304"/>
                  <a:pt x="11973" y="9664"/>
                </a:cubicBezTo>
                <a:cubicBezTo>
                  <a:pt x="12026" y="9342"/>
                  <a:pt x="12203" y="9047"/>
                  <a:pt x="12113" y="8574"/>
                </a:cubicBezTo>
                <a:close/>
                <a:moveTo>
                  <a:pt x="9626" y="8063"/>
                </a:moveTo>
                <a:cubicBezTo>
                  <a:pt x="9469" y="7540"/>
                  <a:pt x="8912" y="5677"/>
                  <a:pt x="8792" y="5350"/>
                </a:cubicBezTo>
                <a:cubicBezTo>
                  <a:pt x="8743" y="5153"/>
                  <a:pt x="8743" y="5022"/>
                  <a:pt x="8884" y="4933"/>
                </a:cubicBezTo>
                <a:cubicBezTo>
                  <a:pt x="8935" y="4902"/>
                  <a:pt x="8999" y="4914"/>
                  <a:pt x="9033" y="4924"/>
                </a:cubicBezTo>
                <a:cubicBezTo>
                  <a:pt x="9115" y="4950"/>
                  <a:pt x="9192" y="5013"/>
                  <a:pt x="9221" y="5078"/>
                </a:cubicBezTo>
                <a:cubicBezTo>
                  <a:pt x="9277" y="5206"/>
                  <a:pt x="9768" y="6857"/>
                  <a:pt x="10123" y="8068"/>
                </a:cubicBezTo>
                <a:cubicBezTo>
                  <a:pt x="9970" y="8061"/>
                  <a:pt x="9802" y="8058"/>
                  <a:pt x="9626" y="8063"/>
                </a:cubicBezTo>
                <a:close/>
                <a:moveTo>
                  <a:pt x="10698" y="7019"/>
                </a:moveTo>
                <a:cubicBezTo>
                  <a:pt x="10447" y="7264"/>
                  <a:pt x="10393" y="7594"/>
                  <a:pt x="10416" y="7877"/>
                </a:cubicBezTo>
                <a:cubicBezTo>
                  <a:pt x="10234" y="7260"/>
                  <a:pt x="9861" y="5993"/>
                  <a:pt x="9658" y="5340"/>
                </a:cubicBezTo>
                <a:lnTo>
                  <a:pt x="9662" y="5298"/>
                </a:lnTo>
                <a:cubicBezTo>
                  <a:pt x="9697" y="5176"/>
                  <a:pt x="9750" y="5110"/>
                  <a:pt x="9821" y="5105"/>
                </a:cubicBezTo>
                <a:cubicBezTo>
                  <a:pt x="9932" y="5096"/>
                  <a:pt x="10059" y="5197"/>
                  <a:pt x="10082" y="5250"/>
                </a:cubicBezTo>
                <a:cubicBezTo>
                  <a:pt x="10145" y="5393"/>
                  <a:pt x="10525" y="6467"/>
                  <a:pt x="10715" y="7007"/>
                </a:cubicBezTo>
                <a:cubicBezTo>
                  <a:pt x="10709" y="7011"/>
                  <a:pt x="10703" y="7015"/>
                  <a:pt x="10698" y="7019"/>
                </a:cubicBezTo>
                <a:close/>
                <a:moveTo>
                  <a:pt x="6526" y="5153"/>
                </a:moveTo>
                <a:cubicBezTo>
                  <a:pt x="6931" y="5251"/>
                  <a:pt x="7220" y="5290"/>
                  <a:pt x="7500" y="5122"/>
                </a:cubicBezTo>
                <a:cubicBezTo>
                  <a:pt x="7933" y="4861"/>
                  <a:pt x="8116" y="4331"/>
                  <a:pt x="8174" y="3686"/>
                </a:cubicBezTo>
                <a:cubicBezTo>
                  <a:pt x="7902" y="4101"/>
                  <a:pt x="7443" y="4048"/>
                  <a:pt x="7010" y="4308"/>
                </a:cubicBezTo>
                <a:cubicBezTo>
                  <a:pt x="6731" y="4476"/>
                  <a:pt x="6629" y="4751"/>
                  <a:pt x="6526" y="5153"/>
                </a:cubicBezTo>
                <a:close/>
                <a:moveTo>
                  <a:pt x="7452" y="10092"/>
                </a:moveTo>
                <a:cubicBezTo>
                  <a:pt x="7348" y="10515"/>
                  <a:pt x="7311" y="10910"/>
                  <a:pt x="7408" y="11231"/>
                </a:cubicBezTo>
                <a:cubicBezTo>
                  <a:pt x="7369" y="11766"/>
                  <a:pt x="7120" y="12125"/>
                  <a:pt x="7114" y="12181"/>
                </a:cubicBezTo>
                <a:cubicBezTo>
                  <a:pt x="7129" y="12122"/>
                  <a:pt x="7430" y="11865"/>
                  <a:pt x="7565" y="11233"/>
                </a:cubicBezTo>
                <a:cubicBezTo>
                  <a:pt x="7503" y="10847"/>
                  <a:pt x="7600" y="10444"/>
                  <a:pt x="7763" y="9993"/>
                </a:cubicBezTo>
                <a:cubicBezTo>
                  <a:pt x="7660" y="10030"/>
                  <a:pt x="7556" y="10062"/>
                  <a:pt x="7452" y="1009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Caution" descr="{&quot;Key&quot;:&quot;POWER_USER_SHAPE_ICON&quot;,&quot;Value&quot;:&quot;POWER_USER_SHAPE_ICON_STYLE_1&quot;}">
            <a:extLst>
              <a:ext uri="{FF2B5EF4-FFF2-40B4-BE49-F238E27FC236}">
                <a16:creationId xmlns:a16="http://schemas.microsoft.com/office/drawing/2014/main" xmlns="" id="{B6782351-929C-4F61-9C1B-23DE2A169ABC}"/>
              </a:ext>
            </a:extLst>
          </p:cNvPr>
          <p:cNvSpPr>
            <a:spLocks noChangeAspect="1"/>
          </p:cNvSpPr>
          <p:nvPr/>
        </p:nvSpPr>
        <p:spPr>
          <a:xfrm>
            <a:off x="3709700" y="3304185"/>
            <a:ext cx="629793" cy="54292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8" name="Growing" descr="{&quot;Key&quot;:&quot;POWER_USER_SHAPE_ICON&quot;,&quot;Value&quot;:&quot;POWER_USER_SHAPE_ICON_STYLE_1&quot;}"/>
          <p:cNvGrpSpPr>
            <a:grpSpLocks noChangeAspect="1"/>
          </p:cNvGrpSpPr>
          <p:nvPr>
            <p:custDataLst>
              <p:tags r:id="rId2"/>
            </p:custDataLst>
          </p:nvPr>
        </p:nvGrpSpPr>
        <p:grpSpPr>
          <a:xfrm>
            <a:off x="4804854" y="3217250"/>
            <a:ext cx="540611" cy="642369"/>
            <a:chOff x="9835116" y="2707499"/>
            <a:chExt cx="1170225" cy="1390495"/>
          </a:xfrm>
        </p:grpSpPr>
        <p:grpSp>
          <p:nvGrpSpPr>
            <p:cNvPr id="99" name="Clock4"/>
            <p:cNvGrpSpPr>
              <a:grpSpLocks noChangeAspect="1"/>
            </p:cNvGrpSpPr>
            <p:nvPr>
              <p:custDataLst>
                <p:tags r:id="rId5"/>
              </p:custDataLst>
            </p:nvPr>
          </p:nvGrpSpPr>
          <p:grpSpPr bwMode="auto">
            <a:xfrm>
              <a:off x="9835116" y="2707499"/>
              <a:ext cx="541694" cy="542925"/>
              <a:chOff x="4291" y="2361"/>
              <a:chExt cx="1320" cy="1323"/>
            </a:xfrm>
            <a:solidFill>
              <a:schemeClr val="accent1"/>
            </a:solidFill>
          </p:grpSpPr>
          <p:sp>
            <p:nvSpPr>
              <p:cNvPr id="101" name="Freeform 100"/>
              <p:cNvSpPr>
                <a:spLocks noEditPoints="1"/>
              </p:cNvSpPr>
              <p:nvPr/>
            </p:nvSpPr>
            <p:spPr bwMode="auto">
              <a:xfrm>
                <a:off x="4291" y="2361"/>
                <a:ext cx="1320" cy="1323"/>
              </a:xfrm>
              <a:custGeom>
                <a:avLst/>
                <a:gdLst>
                  <a:gd name="T0" fmla="*/ 1800 w 3600"/>
                  <a:gd name="T1" fmla="*/ 3600 h 3600"/>
                  <a:gd name="T2" fmla="*/ 0 w 3600"/>
                  <a:gd name="T3" fmla="*/ 1800 h 3600"/>
                  <a:gd name="T4" fmla="*/ 1800 w 3600"/>
                  <a:gd name="T5" fmla="*/ 0 h 3600"/>
                  <a:gd name="T6" fmla="*/ 3600 w 3600"/>
                  <a:gd name="T7" fmla="*/ 1800 h 3600"/>
                  <a:gd name="T8" fmla="*/ 1800 w 3600"/>
                  <a:gd name="T9" fmla="*/ 3600 h 3600"/>
                  <a:gd name="T10" fmla="*/ 1800 w 3600"/>
                  <a:gd name="T11" fmla="*/ 62 h 3600"/>
                  <a:gd name="T12" fmla="*/ 61 w 3600"/>
                  <a:gd name="T13" fmla="*/ 1800 h 3600"/>
                  <a:gd name="T14" fmla="*/ 1800 w 3600"/>
                  <a:gd name="T15" fmla="*/ 3539 h 3600"/>
                  <a:gd name="T16" fmla="*/ 3539 w 3600"/>
                  <a:gd name="T17" fmla="*/ 1800 h 3600"/>
                  <a:gd name="T18" fmla="*/ 1800 w 3600"/>
                  <a:gd name="T19" fmla="*/ 62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0" h="3600">
                    <a:moveTo>
                      <a:pt x="1800" y="3600"/>
                    </a:moveTo>
                    <a:cubicBezTo>
                      <a:pt x="807" y="3600"/>
                      <a:pt x="0" y="2793"/>
                      <a:pt x="0" y="1800"/>
                    </a:cubicBezTo>
                    <a:cubicBezTo>
                      <a:pt x="0" y="807"/>
                      <a:pt x="807" y="0"/>
                      <a:pt x="1800" y="0"/>
                    </a:cubicBezTo>
                    <a:cubicBezTo>
                      <a:pt x="2793" y="0"/>
                      <a:pt x="3600" y="807"/>
                      <a:pt x="3600" y="1800"/>
                    </a:cubicBezTo>
                    <a:cubicBezTo>
                      <a:pt x="3600" y="2792"/>
                      <a:pt x="2792" y="3600"/>
                      <a:pt x="1800" y="3600"/>
                    </a:cubicBezTo>
                    <a:close/>
                    <a:moveTo>
                      <a:pt x="1800" y="62"/>
                    </a:moveTo>
                    <a:cubicBezTo>
                      <a:pt x="841" y="62"/>
                      <a:pt x="61" y="841"/>
                      <a:pt x="61" y="1800"/>
                    </a:cubicBezTo>
                    <a:cubicBezTo>
                      <a:pt x="61" y="2759"/>
                      <a:pt x="841" y="3539"/>
                      <a:pt x="1800" y="3539"/>
                    </a:cubicBezTo>
                    <a:cubicBezTo>
                      <a:pt x="2759" y="3539"/>
                      <a:pt x="3539" y="2759"/>
                      <a:pt x="3539" y="1800"/>
                    </a:cubicBezTo>
                    <a:cubicBezTo>
                      <a:pt x="3539" y="841"/>
                      <a:pt x="2759" y="62"/>
                      <a:pt x="1800"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Rectangle 101"/>
              <p:cNvSpPr>
                <a:spLocks noChangeArrowheads="1"/>
              </p:cNvSpPr>
              <p:nvPr/>
            </p:nvSpPr>
            <p:spPr bwMode="auto">
              <a:xfrm>
                <a:off x="4940" y="2416"/>
                <a:ext cx="22" cy="1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102"/>
              <p:cNvSpPr>
                <a:spLocks/>
              </p:cNvSpPr>
              <p:nvPr/>
            </p:nvSpPr>
            <p:spPr bwMode="auto">
              <a:xfrm>
                <a:off x="5181" y="2491"/>
                <a:ext cx="82" cy="121"/>
              </a:xfrm>
              <a:custGeom>
                <a:avLst/>
                <a:gdLst>
                  <a:gd name="T0" fmla="*/ 54 w 225"/>
                  <a:gd name="T1" fmla="*/ 328 h 328"/>
                  <a:gd name="T2" fmla="*/ 0 w 225"/>
                  <a:gd name="T3" fmla="*/ 296 h 328"/>
                  <a:gd name="T4" fmla="*/ 171 w 225"/>
                  <a:gd name="T5" fmla="*/ 0 h 328"/>
                  <a:gd name="T6" fmla="*/ 225 w 225"/>
                  <a:gd name="T7" fmla="*/ 32 h 328"/>
                  <a:gd name="T8" fmla="*/ 54 w 225"/>
                  <a:gd name="T9" fmla="*/ 328 h 328"/>
                </a:gdLst>
                <a:ahLst/>
                <a:cxnLst>
                  <a:cxn ang="0">
                    <a:pos x="T0" y="T1"/>
                  </a:cxn>
                  <a:cxn ang="0">
                    <a:pos x="T2" y="T3"/>
                  </a:cxn>
                  <a:cxn ang="0">
                    <a:pos x="T4" y="T5"/>
                  </a:cxn>
                  <a:cxn ang="0">
                    <a:pos x="T6" y="T7"/>
                  </a:cxn>
                  <a:cxn ang="0">
                    <a:pos x="T8" y="T9"/>
                  </a:cxn>
                </a:cxnLst>
                <a:rect l="0" t="0" r="r" b="b"/>
                <a:pathLst>
                  <a:path w="225" h="328">
                    <a:moveTo>
                      <a:pt x="54" y="328"/>
                    </a:moveTo>
                    <a:lnTo>
                      <a:pt x="0" y="296"/>
                    </a:lnTo>
                    <a:lnTo>
                      <a:pt x="171" y="0"/>
                    </a:lnTo>
                    <a:lnTo>
                      <a:pt x="225" y="32"/>
                    </a:lnTo>
                    <a:lnTo>
                      <a:pt x="54"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103"/>
              <p:cNvSpPr>
                <a:spLocks/>
              </p:cNvSpPr>
              <p:nvPr/>
            </p:nvSpPr>
            <p:spPr bwMode="auto">
              <a:xfrm>
                <a:off x="5360" y="2710"/>
                <a:ext cx="121" cy="82"/>
              </a:xfrm>
              <a:custGeom>
                <a:avLst/>
                <a:gdLst>
                  <a:gd name="T0" fmla="*/ 296 w 328"/>
                  <a:gd name="T1" fmla="*/ 0 h 225"/>
                  <a:gd name="T2" fmla="*/ 328 w 328"/>
                  <a:gd name="T3" fmla="*/ 54 h 225"/>
                  <a:gd name="T4" fmla="*/ 32 w 328"/>
                  <a:gd name="T5" fmla="*/ 225 h 225"/>
                  <a:gd name="T6" fmla="*/ 0 w 328"/>
                  <a:gd name="T7" fmla="*/ 170 h 225"/>
                  <a:gd name="T8" fmla="*/ 296 w 328"/>
                  <a:gd name="T9" fmla="*/ 0 h 225"/>
                </a:gdLst>
                <a:ahLst/>
                <a:cxnLst>
                  <a:cxn ang="0">
                    <a:pos x="T0" y="T1"/>
                  </a:cxn>
                  <a:cxn ang="0">
                    <a:pos x="T2" y="T3"/>
                  </a:cxn>
                  <a:cxn ang="0">
                    <a:pos x="T4" y="T5"/>
                  </a:cxn>
                  <a:cxn ang="0">
                    <a:pos x="T6" y="T7"/>
                  </a:cxn>
                  <a:cxn ang="0">
                    <a:pos x="T8" y="T9"/>
                  </a:cxn>
                </a:cxnLst>
                <a:rect l="0" t="0" r="r" b="b"/>
                <a:pathLst>
                  <a:path w="328" h="225">
                    <a:moveTo>
                      <a:pt x="296" y="0"/>
                    </a:moveTo>
                    <a:lnTo>
                      <a:pt x="328" y="54"/>
                    </a:lnTo>
                    <a:lnTo>
                      <a:pt x="32" y="225"/>
                    </a:lnTo>
                    <a:lnTo>
                      <a:pt x="0" y="170"/>
                    </a:lnTo>
                    <a:lnTo>
                      <a:pt x="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Rectangle 104"/>
              <p:cNvSpPr>
                <a:spLocks noChangeArrowheads="1"/>
              </p:cNvSpPr>
              <p:nvPr/>
            </p:nvSpPr>
            <p:spPr bwMode="auto">
              <a:xfrm>
                <a:off x="5430" y="3011"/>
                <a:ext cx="125" cy="2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105"/>
              <p:cNvSpPr>
                <a:spLocks/>
              </p:cNvSpPr>
              <p:nvPr/>
            </p:nvSpPr>
            <p:spPr bwMode="auto">
              <a:xfrm>
                <a:off x="5360" y="3253"/>
                <a:ext cx="120" cy="83"/>
              </a:xfrm>
              <a:custGeom>
                <a:avLst/>
                <a:gdLst>
                  <a:gd name="T0" fmla="*/ 296 w 328"/>
                  <a:gd name="T1" fmla="*/ 225 h 225"/>
                  <a:gd name="T2" fmla="*/ 0 w 328"/>
                  <a:gd name="T3" fmla="*/ 54 h 225"/>
                  <a:gd name="T4" fmla="*/ 32 w 328"/>
                  <a:gd name="T5" fmla="*/ 0 h 225"/>
                  <a:gd name="T6" fmla="*/ 328 w 328"/>
                  <a:gd name="T7" fmla="*/ 171 h 225"/>
                  <a:gd name="T8" fmla="*/ 296 w 328"/>
                  <a:gd name="T9" fmla="*/ 225 h 225"/>
                </a:gdLst>
                <a:ahLst/>
                <a:cxnLst>
                  <a:cxn ang="0">
                    <a:pos x="T0" y="T1"/>
                  </a:cxn>
                  <a:cxn ang="0">
                    <a:pos x="T2" y="T3"/>
                  </a:cxn>
                  <a:cxn ang="0">
                    <a:pos x="T4" y="T5"/>
                  </a:cxn>
                  <a:cxn ang="0">
                    <a:pos x="T6" y="T7"/>
                  </a:cxn>
                  <a:cxn ang="0">
                    <a:pos x="T8" y="T9"/>
                  </a:cxn>
                </a:cxnLst>
                <a:rect l="0" t="0" r="r" b="b"/>
                <a:pathLst>
                  <a:path w="328" h="225">
                    <a:moveTo>
                      <a:pt x="296" y="225"/>
                    </a:moveTo>
                    <a:lnTo>
                      <a:pt x="0" y="54"/>
                    </a:lnTo>
                    <a:lnTo>
                      <a:pt x="32" y="0"/>
                    </a:lnTo>
                    <a:lnTo>
                      <a:pt x="328" y="171"/>
                    </a:lnTo>
                    <a:lnTo>
                      <a:pt x="296"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106"/>
              <p:cNvSpPr>
                <a:spLocks/>
              </p:cNvSpPr>
              <p:nvPr/>
            </p:nvSpPr>
            <p:spPr bwMode="auto">
              <a:xfrm>
                <a:off x="5180" y="3433"/>
                <a:ext cx="82" cy="120"/>
              </a:xfrm>
              <a:custGeom>
                <a:avLst/>
                <a:gdLst>
                  <a:gd name="T0" fmla="*/ 171 w 225"/>
                  <a:gd name="T1" fmla="*/ 328 h 328"/>
                  <a:gd name="T2" fmla="*/ 0 w 225"/>
                  <a:gd name="T3" fmla="*/ 32 h 328"/>
                  <a:gd name="T4" fmla="*/ 54 w 225"/>
                  <a:gd name="T5" fmla="*/ 0 h 328"/>
                  <a:gd name="T6" fmla="*/ 225 w 225"/>
                  <a:gd name="T7" fmla="*/ 296 h 328"/>
                  <a:gd name="T8" fmla="*/ 171 w 225"/>
                  <a:gd name="T9" fmla="*/ 328 h 328"/>
                </a:gdLst>
                <a:ahLst/>
                <a:cxnLst>
                  <a:cxn ang="0">
                    <a:pos x="T0" y="T1"/>
                  </a:cxn>
                  <a:cxn ang="0">
                    <a:pos x="T2" y="T3"/>
                  </a:cxn>
                  <a:cxn ang="0">
                    <a:pos x="T4" y="T5"/>
                  </a:cxn>
                  <a:cxn ang="0">
                    <a:pos x="T6" y="T7"/>
                  </a:cxn>
                  <a:cxn ang="0">
                    <a:pos x="T8" y="T9"/>
                  </a:cxn>
                </a:cxnLst>
                <a:rect l="0" t="0" r="r" b="b"/>
                <a:pathLst>
                  <a:path w="225" h="328">
                    <a:moveTo>
                      <a:pt x="171" y="328"/>
                    </a:moveTo>
                    <a:lnTo>
                      <a:pt x="0" y="32"/>
                    </a:lnTo>
                    <a:lnTo>
                      <a:pt x="54" y="0"/>
                    </a:lnTo>
                    <a:lnTo>
                      <a:pt x="225" y="296"/>
                    </a:lnTo>
                    <a:lnTo>
                      <a:pt x="171"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Rectangle 107"/>
              <p:cNvSpPr>
                <a:spLocks noChangeArrowheads="1"/>
              </p:cNvSpPr>
              <p:nvPr/>
            </p:nvSpPr>
            <p:spPr bwMode="auto">
              <a:xfrm>
                <a:off x="4938" y="3502"/>
                <a:ext cx="23" cy="1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108"/>
              <p:cNvSpPr>
                <a:spLocks/>
              </p:cNvSpPr>
              <p:nvPr/>
            </p:nvSpPr>
            <p:spPr bwMode="auto">
              <a:xfrm>
                <a:off x="4637" y="3432"/>
                <a:ext cx="83" cy="120"/>
              </a:xfrm>
              <a:custGeom>
                <a:avLst/>
                <a:gdLst>
                  <a:gd name="T0" fmla="*/ 54 w 225"/>
                  <a:gd name="T1" fmla="*/ 328 h 328"/>
                  <a:gd name="T2" fmla="*/ 0 w 225"/>
                  <a:gd name="T3" fmla="*/ 296 h 328"/>
                  <a:gd name="T4" fmla="*/ 171 w 225"/>
                  <a:gd name="T5" fmla="*/ 0 h 328"/>
                  <a:gd name="T6" fmla="*/ 225 w 225"/>
                  <a:gd name="T7" fmla="*/ 32 h 328"/>
                  <a:gd name="T8" fmla="*/ 54 w 225"/>
                  <a:gd name="T9" fmla="*/ 328 h 328"/>
                </a:gdLst>
                <a:ahLst/>
                <a:cxnLst>
                  <a:cxn ang="0">
                    <a:pos x="T0" y="T1"/>
                  </a:cxn>
                  <a:cxn ang="0">
                    <a:pos x="T2" y="T3"/>
                  </a:cxn>
                  <a:cxn ang="0">
                    <a:pos x="T4" y="T5"/>
                  </a:cxn>
                  <a:cxn ang="0">
                    <a:pos x="T6" y="T7"/>
                  </a:cxn>
                  <a:cxn ang="0">
                    <a:pos x="T8" y="T9"/>
                  </a:cxn>
                </a:cxnLst>
                <a:rect l="0" t="0" r="r" b="b"/>
                <a:pathLst>
                  <a:path w="225" h="328">
                    <a:moveTo>
                      <a:pt x="54" y="328"/>
                    </a:moveTo>
                    <a:lnTo>
                      <a:pt x="0" y="296"/>
                    </a:lnTo>
                    <a:lnTo>
                      <a:pt x="171" y="0"/>
                    </a:lnTo>
                    <a:lnTo>
                      <a:pt x="225" y="32"/>
                    </a:lnTo>
                    <a:lnTo>
                      <a:pt x="54"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109"/>
              <p:cNvSpPr>
                <a:spLocks/>
              </p:cNvSpPr>
              <p:nvPr/>
            </p:nvSpPr>
            <p:spPr bwMode="auto">
              <a:xfrm>
                <a:off x="4420" y="3251"/>
                <a:ext cx="120" cy="83"/>
              </a:xfrm>
              <a:custGeom>
                <a:avLst/>
                <a:gdLst>
                  <a:gd name="T0" fmla="*/ 31 w 327"/>
                  <a:gd name="T1" fmla="*/ 225 h 225"/>
                  <a:gd name="T2" fmla="*/ 0 w 327"/>
                  <a:gd name="T3" fmla="*/ 171 h 225"/>
                  <a:gd name="T4" fmla="*/ 296 w 327"/>
                  <a:gd name="T5" fmla="*/ 0 h 225"/>
                  <a:gd name="T6" fmla="*/ 327 w 327"/>
                  <a:gd name="T7" fmla="*/ 54 h 225"/>
                  <a:gd name="T8" fmla="*/ 31 w 327"/>
                  <a:gd name="T9" fmla="*/ 225 h 225"/>
                </a:gdLst>
                <a:ahLst/>
                <a:cxnLst>
                  <a:cxn ang="0">
                    <a:pos x="T0" y="T1"/>
                  </a:cxn>
                  <a:cxn ang="0">
                    <a:pos x="T2" y="T3"/>
                  </a:cxn>
                  <a:cxn ang="0">
                    <a:pos x="T4" y="T5"/>
                  </a:cxn>
                  <a:cxn ang="0">
                    <a:pos x="T6" y="T7"/>
                  </a:cxn>
                  <a:cxn ang="0">
                    <a:pos x="T8" y="T9"/>
                  </a:cxn>
                </a:cxnLst>
                <a:rect l="0" t="0" r="r" b="b"/>
                <a:pathLst>
                  <a:path w="327" h="225">
                    <a:moveTo>
                      <a:pt x="31" y="225"/>
                    </a:moveTo>
                    <a:lnTo>
                      <a:pt x="0" y="171"/>
                    </a:lnTo>
                    <a:lnTo>
                      <a:pt x="296" y="0"/>
                    </a:lnTo>
                    <a:lnTo>
                      <a:pt x="327" y="54"/>
                    </a:lnTo>
                    <a:lnTo>
                      <a:pt x="31"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Rectangle 110"/>
              <p:cNvSpPr>
                <a:spLocks noChangeArrowheads="1"/>
              </p:cNvSpPr>
              <p:nvPr/>
            </p:nvSpPr>
            <p:spPr bwMode="auto">
              <a:xfrm>
                <a:off x="4345" y="3010"/>
                <a:ext cx="126" cy="2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111"/>
              <p:cNvSpPr>
                <a:spLocks/>
              </p:cNvSpPr>
              <p:nvPr/>
            </p:nvSpPr>
            <p:spPr bwMode="auto">
              <a:xfrm>
                <a:off x="4421" y="2708"/>
                <a:ext cx="120" cy="83"/>
              </a:xfrm>
              <a:custGeom>
                <a:avLst/>
                <a:gdLst>
                  <a:gd name="T0" fmla="*/ 296 w 328"/>
                  <a:gd name="T1" fmla="*/ 225 h 225"/>
                  <a:gd name="T2" fmla="*/ 0 w 328"/>
                  <a:gd name="T3" fmla="*/ 54 h 225"/>
                  <a:gd name="T4" fmla="*/ 32 w 328"/>
                  <a:gd name="T5" fmla="*/ 0 h 225"/>
                  <a:gd name="T6" fmla="*/ 328 w 328"/>
                  <a:gd name="T7" fmla="*/ 171 h 225"/>
                  <a:gd name="T8" fmla="*/ 296 w 328"/>
                  <a:gd name="T9" fmla="*/ 225 h 225"/>
                </a:gdLst>
                <a:ahLst/>
                <a:cxnLst>
                  <a:cxn ang="0">
                    <a:pos x="T0" y="T1"/>
                  </a:cxn>
                  <a:cxn ang="0">
                    <a:pos x="T2" y="T3"/>
                  </a:cxn>
                  <a:cxn ang="0">
                    <a:pos x="T4" y="T5"/>
                  </a:cxn>
                  <a:cxn ang="0">
                    <a:pos x="T6" y="T7"/>
                  </a:cxn>
                  <a:cxn ang="0">
                    <a:pos x="T8" y="T9"/>
                  </a:cxn>
                </a:cxnLst>
                <a:rect l="0" t="0" r="r" b="b"/>
                <a:pathLst>
                  <a:path w="328" h="225">
                    <a:moveTo>
                      <a:pt x="296" y="225"/>
                    </a:moveTo>
                    <a:lnTo>
                      <a:pt x="0" y="54"/>
                    </a:lnTo>
                    <a:lnTo>
                      <a:pt x="32" y="0"/>
                    </a:lnTo>
                    <a:lnTo>
                      <a:pt x="328" y="171"/>
                    </a:lnTo>
                    <a:lnTo>
                      <a:pt x="296"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112"/>
              <p:cNvSpPr>
                <a:spLocks/>
              </p:cNvSpPr>
              <p:nvPr/>
            </p:nvSpPr>
            <p:spPr bwMode="auto">
              <a:xfrm>
                <a:off x="4639" y="2491"/>
                <a:ext cx="82" cy="120"/>
              </a:xfrm>
              <a:custGeom>
                <a:avLst/>
                <a:gdLst>
                  <a:gd name="T0" fmla="*/ 170 w 225"/>
                  <a:gd name="T1" fmla="*/ 328 h 328"/>
                  <a:gd name="T2" fmla="*/ 0 w 225"/>
                  <a:gd name="T3" fmla="*/ 32 h 328"/>
                  <a:gd name="T4" fmla="*/ 54 w 225"/>
                  <a:gd name="T5" fmla="*/ 0 h 328"/>
                  <a:gd name="T6" fmla="*/ 225 w 225"/>
                  <a:gd name="T7" fmla="*/ 296 h 328"/>
                  <a:gd name="T8" fmla="*/ 170 w 225"/>
                  <a:gd name="T9" fmla="*/ 328 h 328"/>
                </a:gdLst>
                <a:ahLst/>
                <a:cxnLst>
                  <a:cxn ang="0">
                    <a:pos x="T0" y="T1"/>
                  </a:cxn>
                  <a:cxn ang="0">
                    <a:pos x="T2" y="T3"/>
                  </a:cxn>
                  <a:cxn ang="0">
                    <a:pos x="T4" y="T5"/>
                  </a:cxn>
                  <a:cxn ang="0">
                    <a:pos x="T6" y="T7"/>
                  </a:cxn>
                  <a:cxn ang="0">
                    <a:pos x="T8" y="T9"/>
                  </a:cxn>
                </a:cxnLst>
                <a:rect l="0" t="0" r="r" b="b"/>
                <a:pathLst>
                  <a:path w="225" h="328">
                    <a:moveTo>
                      <a:pt x="170" y="328"/>
                    </a:moveTo>
                    <a:lnTo>
                      <a:pt x="0" y="32"/>
                    </a:lnTo>
                    <a:lnTo>
                      <a:pt x="54" y="0"/>
                    </a:lnTo>
                    <a:lnTo>
                      <a:pt x="225" y="296"/>
                    </a:lnTo>
                    <a:lnTo>
                      <a:pt x="170"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113"/>
              <p:cNvSpPr>
                <a:spLocks/>
              </p:cNvSpPr>
              <p:nvPr/>
            </p:nvSpPr>
            <p:spPr bwMode="auto">
              <a:xfrm>
                <a:off x="4659" y="2792"/>
                <a:ext cx="681" cy="274"/>
              </a:xfrm>
              <a:custGeom>
                <a:avLst/>
                <a:gdLst>
                  <a:gd name="T0" fmla="*/ 876 w 1859"/>
                  <a:gd name="T1" fmla="*/ 627 h 745"/>
                  <a:gd name="T2" fmla="*/ 875 w 1859"/>
                  <a:gd name="T3" fmla="*/ 616 h 745"/>
                  <a:gd name="T4" fmla="*/ 1859 w 1859"/>
                  <a:gd name="T5" fmla="*/ 54 h 745"/>
                  <a:gd name="T6" fmla="*/ 1828 w 1859"/>
                  <a:gd name="T7" fmla="*/ 0 h 745"/>
                  <a:gd name="T8" fmla="*/ 843 w 1859"/>
                  <a:gd name="T9" fmla="*/ 563 h 745"/>
                  <a:gd name="T10" fmla="*/ 797 w 1859"/>
                  <a:gd name="T11" fmla="*/ 548 h 745"/>
                  <a:gd name="T12" fmla="*/ 748 w 1859"/>
                  <a:gd name="T13" fmla="*/ 565 h 745"/>
                  <a:gd name="T14" fmla="*/ 31 w 1859"/>
                  <a:gd name="T15" fmla="*/ 156 h 745"/>
                  <a:gd name="T16" fmla="*/ 0 w 1859"/>
                  <a:gd name="T17" fmla="*/ 211 h 745"/>
                  <a:gd name="T18" fmla="*/ 718 w 1859"/>
                  <a:gd name="T19" fmla="*/ 620 h 745"/>
                  <a:gd name="T20" fmla="*/ 718 w 1859"/>
                  <a:gd name="T21" fmla="*/ 627 h 745"/>
                  <a:gd name="T22" fmla="*/ 718 w 1859"/>
                  <a:gd name="T23" fmla="*/ 634 h 745"/>
                  <a:gd name="T24" fmla="*/ 619 w 1859"/>
                  <a:gd name="T25" fmla="*/ 690 h 745"/>
                  <a:gd name="T26" fmla="*/ 650 w 1859"/>
                  <a:gd name="T27" fmla="*/ 745 h 745"/>
                  <a:gd name="T28" fmla="*/ 748 w 1859"/>
                  <a:gd name="T29" fmla="*/ 689 h 745"/>
                  <a:gd name="T30" fmla="*/ 797 w 1859"/>
                  <a:gd name="T31" fmla="*/ 706 h 745"/>
                  <a:gd name="T32" fmla="*/ 843 w 1859"/>
                  <a:gd name="T33" fmla="*/ 692 h 745"/>
                  <a:gd name="T34" fmla="*/ 936 w 1859"/>
                  <a:gd name="T35" fmla="*/ 745 h 745"/>
                  <a:gd name="T36" fmla="*/ 967 w 1859"/>
                  <a:gd name="T37" fmla="*/ 690 h 745"/>
                  <a:gd name="T38" fmla="*/ 875 w 1859"/>
                  <a:gd name="T39" fmla="*/ 638 h 745"/>
                  <a:gd name="T40" fmla="*/ 876 w 1859"/>
                  <a:gd name="T41" fmla="*/ 62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9" h="745">
                    <a:moveTo>
                      <a:pt x="876" y="627"/>
                    </a:moveTo>
                    <a:cubicBezTo>
                      <a:pt x="876" y="623"/>
                      <a:pt x="876" y="620"/>
                      <a:pt x="875" y="616"/>
                    </a:cubicBezTo>
                    <a:lnTo>
                      <a:pt x="1859" y="54"/>
                    </a:lnTo>
                    <a:lnTo>
                      <a:pt x="1828" y="0"/>
                    </a:lnTo>
                    <a:lnTo>
                      <a:pt x="843" y="563"/>
                    </a:lnTo>
                    <a:cubicBezTo>
                      <a:pt x="830" y="553"/>
                      <a:pt x="814" y="548"/>
                      <a:pt x="797" y="548"/>
                    </a:cubicBezTo>
                    <a:cubicBezTo>
                      <a:pt x="778" y="548"/>
                      <a:pt x="761" y="554"/>
                      <a:pt x="748" y="565"/>
                    </a:cubicBezTo>
                    <a:lnTo>
                      <a:pt x="31" y="156"/>
                    </a:lnTo>
                    <a:lnTo>
                      <a:pt x="0" y="211"/>
                    </a:lnTo>
                    <a:lnTo>
                      <a:pt x="718" y="620"/>
                    </a:lnTo>
                    <a:cubicBezTo>
                      <a:pt x="718" y="623"/>
                      <a:pt x="718" y="625"/>
                      <a:pt x="718" y="627"/>
                    </a:cubicBezTo>
                    <a:cubicBezTo>
                      <a:pt x="718" y="629"/>
                      <a:pt x="718" y="631"/>
                      <a:pt x="718" y="634"/>
                    </a:cubicBezTo>
                    <a:lnTo>
                      <a:pt x="619" y="690"/>
                    </a:lnTo>
                    <a:lnTo>
                      <a:pt x="650" y="745"/>
                    </a:lnTo>
                    <a:lnTo>
                      <a:pt x="748" y="689"/>
                    </a:lnTo>
                    <a:cubicBezTo>
                      <a:pt x="761" y="700"/>
                      <a:pt x="778" y="706"/>
                      <a:pt x="797" y="706"/>
                    </a:cubicBezTo>
                    <a:cubicBezTo>
                      <a:pt x="814" y="706"/>
                      <a:pt x="830" y="701"/>
                      <a:pt x="843" y="692"/>
                    </a:cubicBezTo>
                    <a:lnTo>
                      <a:pt x="936" y="745"/>
                    </a:lnTo>
                    <a:lnTo>
                      <a:pt x="967" y="690"/>
                    </a:lnTo>
                    <a:lnTo>
                      <a:pt x="875" y="638"/>
                    </a:lnTo>
                    <a:cubicBezTo>
                      <a:pt x="876" y="634"/>
                      <a:pt x="876" y="631"/>
                      <a:pt x="876" y="6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ree14"/>
            <p:cNvSpPr>
              <a:spLocks noEditPoints="1"/>
            </p:cNvSpPr>
            <p:nvPr>
              <p:custDataLst>
                <p:tags r:id="rId6"/>
              </p:custDataLst>
            </p:nvPr>
          </p:nvSpPr>
          <p:spPr bwMode="auto">
            <a:xfrm>
              <a:off x="10125866" y="3072469"/>
              <a:ext cx="879475" cy="1025525"/>
            </a:xfrm>
            <a:custGeom>
              <a:avLst/>
              <a:gdLst>
                <a:gd name="T0" fmla="*/ 3010 w 8545"/>
                <a:gd name="T1" fmla="*/ 4298 h 9967"/>
                <a:gd name="T2" fmla="*/ 3105 w 8545"/>
                <a:gd name="T3" fmla="*/ 4336 h 9967"/>
                <a:gd name="T4" fmla="*/ 3295 w 8545"/>
                <a:gd name="T5" fmla="*/ 3612 h 9967"/>
                <a:gd name="T6" fmla="*/ 3252 w 8545"/>
                <a:gd name="T7" fmla="*/ 3413 h 9967"/>
                <a:gd name="T8" fmla="*/ 2446 w 8545"/>
                <a:gd name="T9" fmla="*/ 2425 h 9967"/>
                <a:gd name="T10" fmla="*/ 2396 w 8545"/>
                <a:gd name="T11" fmla="*/ 3727 h 9967"/>
                <a:gd name="T12" fmla="*/ 3010 w 8545"/>
                <a:gd name="T13" fmla="*/ 4298 h 9967"/>
                <a:gd name="T14" fmla="*/ 4088 w 8545"/>
                <a:gd name="T15" fmla="*/ 2874 h 9967"/>
                <a:gd name="T16" fmla="*/ 3555 w 8545"/>
                <a:gd name="T17" fmla="*/ 6709 h 9967"/>
                <a:gd name="T18" fmla="*/ 3658 w 8545"/>
                <a:gd name="T19" fmla="*/ 7068 h 9967"/>
                <a:gd name="T20" fmla="*/ 4272 w 8545"/>
                <a:gd name="T21" fmla="*/ 7036 h 9967"/>
                <a:gd name="T22" fmla="*/ 4751 w 8545"/>
                <a:gd name="T23" fmla="*/ 7057 h 9967"/>
                <a:gd name="T24" fmla="*/ 4487 w 8545"/>
                <a:gd name="T25" fmla="*/ 2851 h 9967"/>
                <a:gd name="T26" fmla="*/ 5648 w 8545"/>
                <a:gd name="T27" fmla="*/ 2240 h 9967"/>
                <a:gd name="T28" fmla="*/ 6317 w 8545"/>
                <a:gd name="T29" fmla="*/ 0 h 9967"/>
                <a:gd name="T30" fmla="*/ 4333 w 8545"/>
                <a:gd name="T31" fmla="*/ 1237 h 9967"/>
                <a:gd name="T32" fmla="*/ 4042 w 8545"/>
                <a:gd name="T33" fmla="*/ 2354 h 9967"/>
                <a:gd name="T34" fmla="*/ 5574 w 8545"/>
                <a:gd name="T35" fmla="*/ 792 h 9967"/>
                <a:gd name="T36" fmla="*/ 4764 w 8545"/>
                <a:gd name="T37" fmla="*/ 1769 h 9967"/>
                <a:gd name="T38" fmla="*/ 4088 w 8545"/>
                <a:gd name="T39" fmla="*/ 2874 h 9967"/>
                <a:gd name="T40" fmla="*/ 4392 w 8545"/>
                <a:gd name="T41" fmla="*/ 7367 h 9967"/>
                <a:gd name="T42" fmla="*/ 4272 w 8545"/>
                <a:gd name="T43" fmla="*/ 7364 h 9967"/>
                <a:gd name="T44" fmla="*/ 3773 w 8545"/>
                <a:gd name="T45" fmla="*/ 7387 h 9967"/>
                <a:gd name="T46" fmla="*/ 0 w 8545"/>
                <a:gd name="T47" fmla="*/ 9390 h 9967"/>
                <a:gd name="T48" fmla="*/ 4272 w 8545"/>
                <a:gd name="T49" fmla="*/ 9967 h 9967"/>
                <a:gd name="T50" fmla="*/ 8545 w 8545"/>
                <a:gd name="T51" fmla="*/ 9390 h 9967"/>
                <a:gd name="T52" fmla="*/ 4392 w 8545"/>
                <a:gd name="T53" fmla="*/ 7367 h 9967"/>
                <a:gd name="T54" fmla="*/ 4522 w 8545"/>
                <a:gd name="T55" fmla="*/ 5111 h 9967"/>
                <a:gd name="T56" fmla="*/ 5487 w 8545"/>
                <a:gd name="T57" fmla="*/ 5080 h 9967"/>
                <a:gd name="T58" fmla="*/ 6155 w 8545"/>
                <a:gd name="T59" fmla="*/ 3656 h 9967"/>
                <a:gd name="T60" fmla="*/ 5002 w 8545"/>
                <a:gd name="T61" fmla="*/ 4273 h 9967"/>
                <a:gd name="T62" fmla="*/ 4522 w 8545"/>
                <a:gd name="T63" fmla="*/ 5111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45" h="9967">
                  <a:moveTo>
                    <a:pt x="3010" y="4298"/>
                  </a:moveTo>
                  <a:cubicBezTo>
                    <a:pt x="3041" y="4311"/>
                    <a:pt x="3072" y="4324"/>
                    <a:pt x="3105" y="4336"/>
                  </a:cubicBezTo>
                  <a:cubicBezTo>
                    <a:pt x="3232" y="4056"/>
                    <a:pt x="3313" y="3834"/>
                    <a:pt x="3295" y="3612"/>
                  </a:cubicBezTo>
                  <a:cubicBezTo>
                    <a:pt x="3290" y="3546"/>
                    <a:pt x="3276" y="3480"/>
                    <a:pt x="3252" y="3413"/>
                  </a:cubicBezTo>
                  <a:cubicBezTo>
                    <a:pt x="3084" y="2957"/>
                    <a:pt x="2676" y="2888"/>
                    <a:pt x="2446" y="2425"/>
                  </a:cubicBezTo>
                  <a:cubicBezTo>
                    <a:pt x="2305" y="2862"/>
                    <a:pt x="2229" y="3271"/>
                    <a:pt x="2396" y="3727"/>
                  </a:cubicBezTo>
                  <a:cubicBezTo>
                    <a:pt x="2494" y="3994"/>
                    <a:pt x="2699" y="4168"/>
                    <a:pt x="3010" y="4298"/>
                  </a:cubicBezTo>
                  <a:close/>
                  <a:moveTo>
                    <a:pt x="4088" y="2874"/>
                  </a:moveTo>
                  <a:cubicBezTo>
                    <a:pt x="3507" y="4035"/>
                    <a:pt x="3229" y="5371"/>
                    <a:pt x="3555" y="6709"/>
                  </a:cubicBezTo>
                  <a:cubicBezTo>
                    <a:pt x="3583" y="6829"/>
                    <a:pt x="3619" y="6949"/>
                    <a:pt x="3658" y="7068"/>
                  </a:cubicBezTo>
                  <a:cubicBezTo>
                    <a:pt x="3861" y="7048"/>
                    <a:pt x="4065" y="7036"/>
                    <a:pt x="4272" y="7036"/>
                  </a:cubicBezTo>
                  <a:cubicBezTo>
                    <a:pt x="4433" y="7036"/>
                    <a:pt x="4593" y="7045"/>
                    <a:pt x="4751" y="7057"/>
                  </a:cubicBezTo>
                  <a:cubicBezTo>
                    <a:pt x="3963" y="5877"/>
                    <a:pt x="3978" y="4308"/>
                    <a:pt x="4487" y="2851"/>
                  </a:cubicBezTo>
                  <a:cubicBezTo>
                    <a:pt x="4995" y="2753"/>
                    <a:pt x="5371" y="2604"/>
                    <a:pt x="5648" y="2240"/>
                  </a:cubicBezTo>
                  <a:cubicBezTo>
                    <a:pt x="6182" y="1540"/>
                    <a:pt x="6182" y="775"/>
                    <a:pt x="6317" y="0"/>
                  </a:cubicBezTo>
                  <a:cubicBezTo>
                    <a:pt x="5605" y="335"/>
                    <a:pt x="4867" y="537"/>
                    <a:pt x="4333" y="1237"/>
                  </a:cubicBezTo>
                  <a:cubicBezTo>
                    <a:pt x="4086" y="1561"/>
                    <a:pt x="4024" y="1916"/>
                    <a:pt x="4042" y="2354"/>
                  </a:cubicBezTo>
                  <a:cubicBezTo>
                    <a:pt x="4470" y="1749"/>
                    <a:pt x="4972" y="1206"/>
                    <a:pt x="5574" y="792"/>
                  </a:cubicBezTo>
                  <a:cubicBezTo>
                    <a:pt x="5263" y="1086"/>
                    <a:pt x="4996" y="1417"/>
                    <a:pt x="4764" y="1769"/>
                  </a:cubicBezTo>
                  <a:cubicBezTo>
                    <a:pt x="4512" y="2114"/>
                    <a:pt x="4283" y="2484"/>
                    <a:pt x="4088" y="2874"/>
                  </a:cubicBezTo>
                  <a:close/>
                  <a:moveTo>
                    <a:pt x="4392" y="7367"/>
                  </a:moveTo>
                  <a:cubicBezTo>
                    <a:pt x="4352" y="7366"/>
                    <a:pt x="4313" y="7364"/>
                    <a:pt x="4272" y="7364"/>
                  </a:cubicBezTo>
                  <a:cubicBezTo>
                    <a:pt x="4103" y="7364"/>
                    <a:pt x="3938" y="7373"/>
                    <a:pt x="3773" y="7387"/>
                  </a:cubicBezTo>
                  <a:cubicBezTo>
                    <a:pt x="2149" y="7520"/>
                    <a:pt x="759" y="8293"/>
                    <a:pt x="0" y="9390"/>
                  </a:cubicBezTo>
                  <a:cubicBezTo>
                    <a:pt x="1245" y="9756"/>
                    <a:pt x="2707" y="9967"/>
                    <a:pt x="4272" y="9967"/>
                  </a:cubicBezTo>
                  <a:cubicBezTo>
                    <a:pt x="5837" y="9967"/>
                    <a:pt x="7300" y="9756"/>
                    <a:pt x="8545" y="9390"/>
                  </a:cubicBezTo>
                  <a:cubicBezTo>
                    <a:pt x="7727" y="8208"/>
                    <a:pt x="6178" y="7402"/>
                    <a:pt x="4392" y="7367"/>
                  </a:cubicBezTo>
                  <a:close/>
                  <a:moveTo>
                    <a:pt x="4522" y="5111"/>
                  </a:moveTo>
                  <a:cubicBezTo>
                    <a:pt x="4922" y="5208"/>
                    <a:pt x="5209" y="5246"/>
                    <a:pt x="5487" y="5080"/>
                  </a:cubicBezTo>
                  <a:cubicBezTo>
                    <a:pt x="5916" y="4821"/>
                    <a:pt x="6098" y="4295"/>
                    <a:pt x="6155" y="3656"/>
                  </a:cubicBezTo>
                  <a:cubicBezTo>
                    <a:pt x="5886" y="4068"/>
                    <a:pt x="5431" y="4014"/>
                    <a:pt x="5002" y="4273"/>
                  </a:cubicBezTo>
                  <a:cubicBezTo>
                    <a:pt x="4724" y="4440"/>
                    <a:pt x="4624" y="4712"/>
                    <a:pt x="4522" y="5111"/>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5" name="Payment" descr="{&quot;Key&quot;:&quot;POWER_USER_SHAPE_ICON&quot;,&quot;Value&quot;:&quot;POWER_USER_SHAPE_ICON_STYLE_1&quot;}"/>
          <p:cNvGrpSpPr>
            <a:grpSpLocks noChangeAspect="1"/>
          </p:cNvGrpSpPr>
          <p:nvPr>
            <p:custDataLst>
              <p:tags r:id="rId3"/>
            </p:custDataLst>
          </p:nvPr>
        </p:nvGrpSpPr>
        <p:grpSpPr>
          <a:xfrm>
            <a:off x="5228173" y="2310921"/>
            <a:ext cx="295641" cy="542925"/>
            <a:chOff x="5313363" y="1244600"/>
            <a:chExt cx="427037" cy="784226"/>
          </a:xfrm>
          <a:solidFill>
            <a:schemeClr val="accent1"/>
          </a:solidFill>
        </p:grpSpPr>
        <p:sp>
          <p:nvSpPr>
            <p:cNvPr id="116" name="Freeform 159"/>
            <p:cNvSpPr>
              <a:spLocks/>
            </p:cNvSpPr>
            <p:nvPr/>
          </p:nvSpPr>
          <p:spPr bwMode="auto">
            <a:xfrm>
              <a:off x="5329238" y="1547813"/>
              <a:ext cx="317500" cy="355600"/>
            </a:xfrm>
            <a:custGeom>
              <a:avLst/>
              <a:gdLst>
                <a:gd name="T0" fmla="*/ 0 w 417"/>
                <a:gd name="T1" fmla="*/ 468 h 468"/>
                <a:gd name="T2" fmla="*/ 0 w 417"/>
                <a:gd name="T3" fmla="*/ 161 h 468"/>
                <a:gd name="T4" fmla="*/ 38 w 417"/>
                <a:gd name="T5" fmla="*/ 81 h 468"/>
                <a:gd name="T6" fmla="*/ 140 w 417"/>
                <a:gd name="T7" fmla="*/ 0 h 468"/>
                <a:gd name="T8" fmla="*/ 140 w 417"/>
                <a:gd name="T9" fmla="*/ 152 h 468"/>
                <a:gd name="T10" fmla="*/ 227 w 417"/>
                <a:gd name="T11" fmla="*/ 62 h 468"/>
                <a:gd name="T12" fmla="*/ 327 w 417"/>
                <a:gd name="T13" fmla="*/ 91 h 468"/>
                <a:gd name="T14" fmla="*/ 327 w 417"/>
                <a:gd name="T15" fmla="*/ 91 h 468"/>
                <a:gd name="T16" fmla="*/ 312 w 417"/>
                <a:gd name="T17" fmla="*/ 142 h 468"/>
                <a:gd name="T18" fmla="*/ 224 w 417"/>
                <a:gd name="T19" fmla="*/ 235 h 468"/>
                <a:gd name="T20" fmla="*/ 235 w 417"/>
                <a:gd name="T21" fmla="*/ 272 h 468"/>
                <a:gd name="T22" fmla="*/ 402 w 417"/>
                <a:gd name="T23" fmla="*/ 272 h 468"/>
                <a:gd name="T24" fmla="*/ 339 w 417"/>
                <a:gd name="T25" fmla="*/ 429 h 468"/>
                <a:gd name="T26" fmla="*/ 339 w 417"/>
                <a:gd name="T27" fmla="*/ 468 h 468"/>
                <a:gd name="T28" fmla="*/ 0 w 41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7" h="468">
                  <a:moveTo>
                    <a:pt x="0" y="468"/>
                  </a:moveTo>
                  <a:lnTo>
                    <a:pt x="0" y="161"/>
                  </a:lnTo>
                  <a:cubicBezTo>
                    <a:pt x="0" y="129"/>
                    <a:pt x="14" y="100"/>
                    <a:pt x="38" y="81"/>
                  </a:cubicBezTo>
                  <a:lnTo>
                    <a:pt x="140" y="0"/>
                  </a:lnTo>
                  <a:lnTo>
                    <a:pt x="140" y="152"/>
                  </a:lnTo>
                  <a:lnTo>
                    <a:pt x="227" y="62"/>
                  </a:lnTo>
                  <a:cubicBezTo>
                    <a:pt x="260" y="27"/>
                    <a:pt x="318" y="44"/>
                    <a:pt x="327" y="91"/>
                  </a:cubicBezTo>
                  <a:lnTo>
                    <a:pt x="327" y="91"/>
                  </a:lnTo>
                  <a:cubicBezTo>
                    <a:pt x="330" y="110"/>
                    <a:pt x="325" y="129"/>
                    <a:pt x="312" y="142"/>
                  </a:cubicBezTo>
                  <a:lnTo>
                    <a:pt x="224" y="235"/>
                  </a:lnTo>
                  <a:cubicBezTo>
                    <a:pt x="224" y="235"/>
                    <a:pt x="231" y="249"/>
                    <a:pt x="235" y="272"/>
                  </a:cubicBezTo>
                  <a:lnTo>
                    <a:pt x="402" y="272"/>
                  </a:lnTo>
                  <a:cubicBezTo>
                    <a:pt x="402" y="272"/>
                    <a:pt x="417" y="393"/>
                    <a:pt x="339" y="429"/>
                  </a:cubicBezTo>
                  <a:lnTo>
                    <a:pt x="339" y="468"/>
                  </a:lnTo>
                  <a:lnTo>
                    <a:pt x="0"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160"/>
            <p:cNvSpPr>
              <a:spLocks noEditPoints="1"/>
            </p:cNvSpPr>
            <p:nvPr/>
          </p:nvSpPr>
          <p:spPr bwMode="auto">
            <a:xfrm>
              <a:off x="5313363" y="1928813"/>
              <a:ext cx="285750" cy="100013"/>
            </a:xfrm>
            <a:custGeom>
              <a:avLst/>
              <a:gdLst>
                <a:gd name="T0" fmla="*/ 328 w 375"/>
                <a:gd name="T1" fmla="*/ 80 h 130"/>
                <a:gd name="T2" fmla="*/ 294 w 375"/>
                <a:gd name="T3" fmla="*/ 80 h 130"/>
                <a:gd name="T4" fmla="*/ 294 w 375"/>
                <a:gd name="T5" fmla="*/ 47 h 130"/>
                <a:gd name="T6" fmla="*/ 328 w 375"/>
                <a:gd name="T7" fmla="*/ 47 h 130"/>
                <a:gd name="T8" fmla="*/ 328 w 375"/>
                <a:gd name="T9" fmla="*/ 80 h 130"/>
                <a:gd name="T10" fmla="*/ 0 w 375"/>
                <a:gd name="T11" fmla="*/ 0 h 130"/>
                <a:gd name="T12" fmla="*/ 0 w 375"/>
                <a:gd name="T13" fmla="*/ 130 h 130"/>
                <a:gd name="T14" fmla="*/ 375 w 375"/>
                <a:gd name="T15" fmla="*/ 130 h 130"/>
                <a:gd name="T16" fmla="*/ 375 w 375"/>
                <a:gd name="T17" fmla="*/ 0 h 130"/>
                <a:gd name="T18" fmla="*/ 0 w 375"/>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30">
                  <a:moveTo>
                    <a:pt x="328" y="80"/>
                  </a:moveTo>
                  <a:lnTo>
                    <a:pt x="294" y="80"/>
                  </a:lnTo>
                  <a:lnTo>
                    <a:pt x="294" y="47"/>
                  </a:lnTo>
                  <a:lnTo>
                    <a:pt x="328" y="47"/>
                  </a:lnTo>
                  <a:lnTo>
                    <a:pt x="328" y="80"/>
                  </a:lnTo>
                  <a:close/>
                  <a:moveTo>
                    <a:pt x="0" y="0"/>
                  </a:moveTo>
                  <a:lnTo>
                    <a:pt x="0" y="130"/>
                  </a:lnTo>
                  <a:lnTo>
                    <a:pt x="375" y="130"/>
                  </a:lnTo>
                  <a:lnTo>
                    <a:pt x="37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Oval 161"/>
            <p:cNvSpPr>
              <a:spLocks noChangeArrowheads="1"/>
            </p:cNvSpPr>
            <p:nvPr/>
          </p:nvSpPr>
          <p:spPr bwMode="auto">
            <a:xfrm>
              <a:off x="5673725" y="1668463"/>
              <a:ext cx="28575" cy="28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162"/>
            <p:cNvSpPr>
              <a:spLocks noEditPoints="1"/>
            </p:cNvSpPr>
            <p:nvPr/>
          </p:nvSpPr>
          <p:spPr bwMode="auto">
            <a:xfrm>
              <a:off x="5507038" y="1296988"/>
              <a:ext cx="180975" cy="385763"/>
            </a:xfrm>
            <a:custGeom>
              <a:avLst/>
              <a:gdLst>
                <a:gd name="T0" fmla="*/ 119 w 237"/>
                <a:gd name="T1" fmla="*/ 315 h 505"/>
                <a:gd name="T2" fmla="*/ 56 w 237"/>
                <a:gd name="T3" fmla="*/ 253 h 505"/>
                <a:gd name="T4" fmla="*/ 119 w 237"/>
                <a:gd name="T5" fmla="*/ 190 h 505"/>
                <a:gd name="T6" fmla="*/ 181 w 237"/>
                <a:gd name="T7" fmla="*/ 253 h 505"/>
                <a:gd name="T8" fmla="*/ 119 w 237"/>
                <a:gd name="T9" fmla="*/ 315 h 505"/>
                <a:gd name="T10" fmla="*/ 102 w 237"/>
                <a:gd name="T11" fmla="*/ 99 h 505"/>
                <a:gd name="T12" fmla="*/ 135 w 237"/>
                <a:gd name="T13" fmla="*/ 99 h 505"/>
                <a:gd name="T14" fmla="*/ 135 w 237"/>
                <a:gd name="T15" fmla="*/ 133 h 505"/>
                <a:gd name="T16" fmla="*/ 102 w 237"/>
                <a:gd name="T17" fmla="*/ 133 h 505"/>
                <a:gd name="T18" fmla="*/ 102 w 237"/>
                <a:gd name="T19" fmla="*/ 99 h 505"/>
                <a:gd name="T20" fmla="*/ 175 w 237"/>
                <a:gd name="T21" fmla="*/ 0 h 505"/>
                <a:gd name="T22" fmla="*/ 62 w 237"/>
                <a:gd name="T23" fmla="*/ 0 h 505"/>
                <a:gd name="T24" fmla="*/ 0 w 237"/>
                <a:gd name="T25" fmla="*/ 62 h 505"/>
                <a:gd name="T26" fmla="*/ 0 w 237"/>
                <a:gd name="T27" fmla="*/ 354 h 505"/>
                <a:gd name="T28" fmla="*/ 35 w 237"/>
                <a:gd name="T29" fmla="*/ 347 h 505"/>
                <a:gd name="T30" fmla="*/ 117 w 237"/>
                <a:gd name="T31" fmla="*/ 414 h 505"/>
                <a:gd name="T32" fmla="*/ 96 w 237"/>
                <a:gd name="T33" fmla="*/ 488 h 505"/>
                <a:gd name="T34" fmla="*/ 79 w 237"/>
                <a:gd name="T35" fmla="*/ 505 h 505"/>
                <a:gd name="T36" fmla="*/ 175 w 237"/>
                <a:gd name="T37" fmla="*/ 505 h 505"/>
                <a:gd name="T38" fmla="*/ 237 w 237"/>
                <a:gd name="T39" fmla="*/ 443 h 505"/>
                <a:gd name="T40" fmla="*/ 237 w 237"/>
                <a:gd name="T41" fmla="*/ 62 h 505"/>
                <a:gd name="T42" fmla="*/ 175 w 237"/>
                <a:gd name="T4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505">
                  <a:moveTo>
                    <a:pt x="119" y="315"/>
                  </a:moveTo>
                  <a:cubicBezTo>
                    <a:pt x="84" y="315"/>
                    <a:pt x="56" y="287"/>
                    <a:pt x="56" y="253"/>
                  </a:cubicBezTo>
                  <a:cubicBezTo>
                    <a:pt x="56" y="218"/>
                    <a:pt x="84" y="190"/>
                    <a:pt x="119" y="190"/>
                  </a:cubicBezTo>
                  <a:cubicBezTo>
                    <a:pt x="153" y="190"/>
                    <a:pt x="181" y="218"/>
                    <a:pt x="181" y="253"/>
                  </a:cubicBezTo>
                  <a:cubicBezTo>
                    <a:pt x="181" y="287"/>
                    <a:pt x="153" y="315"/>
                    <a:pt x="119" y="315"/>
                  </a:cubicBezTo>
                  <a:close/>
                  <a:moveTo>
                    <a:pt x="102" y="99"/>
                  </a:moveTo>
                  <a:lnTo>
                    <a:pt x="135" y="99"/>
                  </a:lnTo>
                  <a:lnTo>
                    <a:pt x="135" y="133"/>
                  </a:lnTo>
                  <a:lnTo>
                    <a:pt x="102" y="133"/>
                  </a:lnTo>
                  <a:lnTo>
                    <a:pt x="102" y="99"/>
                  </a:lnTo>
                  <a:close/>
                  <a:moveTo>
                    <a:pt x="175" y="0"/>
                  </a:moveTo>
                  <a:lnTo>
                    <a:pt x="62" y="0"/>
                  </a:lnTo>
                  <a:cubicBezTo>
                    <a:pt x="62" y="34"/>
                    <a:pt x="34" y="62"/>
                    <a:pt x="0" y="62"/>
                  </a:cubicBezTo>
                  <a:lnTo>
                    <a:pt x="0" y="354"/>
                  </a:lnTo>
                  <a:cubicBezTo>
                    <a:pt x="11" y="349"/>
                    <a:pt x="23" y="347"/>
                    <a:pt x="35" y="347"/>
                  </a:cubicBezTo>
                  <a:cubicBezTo>
                    <a:pt x="75" y="347"/>
                    <a:pt x="110" y="375"/>
                    <a:pt x="117" y="414"/>
                  </a:cubicBezTo>
                  <a:cubicBezTo>
                    <a:pt x="122" y="441"/>
                    <a:pt x="114" y="468"/>
                    <a:pt x="96" y="488"/>
                  </a:cubicBezTo>
                  <a:lnTo>
                    <a:pt x="79" y="505"/>
                  </a:lnTo>
                  <a:lnTo>
                    <a:pt x="175" y="505"/>
                  </a:lnTo>
                  <a:cubicBezTo>
                    <a:pt x="175" y="471"/>
                    <a:pt x="203" y="443"/>
                    <a:pt x="237" y="443"/>
                  </a:cubicBezTo>
                  <a:lnTo>
                    <a:pt x="237" y="62"/>
                  </a:lnTo>
                  <a:cubicBezTo>
                    <a:pt x="203" y="62"/>
                    <a:pt x="175" y="34"/>
                    <a:pt x="17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Oval 163"/>
            <p:cNvSpPr>
              <a:spLocks noChangeArrowheads="1"/>
            </p:cNvSpPr>
            <p:nvPr/>
          </p:nvSpPr>
          <p:spPr bwMode="auto">
            <a:xfrm>
              <a:off x="5673725" y="1282700"/>
              <a:ext cx="28575" cy="28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Oval 164"/>
            <p:cNvSpPr>
              <a:spLocks noChangeArrowheads="1"/>
            </p:cNvSpPr>
            <p:nvPr/>
          </p:nvSpPr>
          <p:spPr bwMode="auto">
            <a:xfrm>
              <a:off x="5492750" y="1282700"/>
              <a:ext cx="28575" cy="28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165"/>
            <p:cNvSpPr>
              <a:spLocks/>
            </p:cNvSpPr>
            <p:nvPr/>
          </p:nvSpPr>
          <p:spPr bwMode="auto">
            <a:xfrm>
              <a:off x="5454650" y="1244600"/>
              <a:ext cx="285750" cy="490538"/>
            </a:xfrm>
            <a:custGeom>
              <a:avLst/>
              <a:gdLst>
                <a:gd name="T0" fmla="*/ 0 w 375"/>
                <a:gd name="T1" fmla="*/ 0 h 643"/>
                <a:gd name="T2" fmla="*/ 0 w 375"/>
                <a:gd name="T3" fmla="*/ 487 h 643"/>
                <a:gd name="T4" fmla="*/ 25 w 375"/>
                <a:gd name="T5" fmla="*/ 461 h 643"/>
                <a:gd name="T6" fmla="*/ 25 w 375"/>
                <a:gd name="T7" fmla="*/ 25 h 643"/>
                <a:gd name="T8" fmla="*/ 350 w 375"/>
                <a:gd name="T9" fmla="*/ 25 h 643"/>
                <a:gd name="T10" fmla="*/ 350 w 375"/>
                <a:gd name="T11" fmla="*/ 618 h 643"/>
                <a:gd name="T12" fmla="*/ 106 w 375"/>
                <a:gd name="T13" fmla="*/ 618 h 643"/>
                <a:gd name="T14" fmla="*/ 88 w 375"/>
                <a:gd name="T15" fmla="*/ 637 h 643"/>
                <a:gd name="T16" fmla="*/ 90 w 375"/>
                <a:gd name="T17" fmla="*/ 643 h 643"/>
                <a:gd name="T18" fmla="*/ 375 w 375"/>
                <a:gd name="T19" fmla="*/ 643 h 643"/>
                <a:gd name="T20" fmla="*/ 375 w 375"/>
                <a:gd name="T21" fmla="*/ 0 h 643"/>
                <a:gd name="T22" fmla="*/ 0 w 375"/>
                <a:gd name="T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643">
                  <a:moveTo>
                    <a:pt x="0" y="0"/>
                  </a:moveTo>
                  <a:lnTo>
                    <a:pt x="0" y="487"/>
                  </a:lnTo>
                  <a:lnTo>
                    <a:pt x="25" y="461"/>
                  </a:lnTo>
                  <a:lnTo>
                    <a:pt x="25" y="25"/>
                  </a:lnTo>
                  <a:lnTo>
                    <a:pt x="350" y="25"/>
                  </a:lnTo>
                  <a:lnTo>
                    <a:pt x="350" y="618"/>
                  </a:lnTo>
                  <a:lnTo>
                    <a:pt x="106" y="618"/>
                  </a:lnTo>
                  <a:lnTo>
                    <a:pt x="88" y="637"/>
                  </a:lnTo>
                  <a:cubicBezTo>
                    <a:pt x="88" y="639"/>
                    <a:pt x="89" y="641"/>
                    <a:pt x="90" y="643"/>
                  </a:cubicBezTo>
                  <a:lnTo>
                    <a:pt x="375" y="643"/>
                  </a:lnTo>
                  <a:lnTo>
                    <a:pt x="375" y="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3" name="Credit_card" descr="{&quot;Key&quot;:&quot;POWER_USER_SHAPE_ICON&quot;,&quot;Value&quot;:&quot;POWER_USER_SHAPE_ICON_STYLE_1&quot;}"/>
          <p:cNvGrpSpPr>
            <a:grpSpLocks noChangeAspect="1"/>
          </p:cNvGrpSpPr>
          <p:nvPr>
            <p:custDataLst>
              <p:tags r:id="rId4"/>
            </p:custDataLst>
          </p:nvPr>
        </p:nvGrpSpPr>
        <p:grpSpPr bwMode="auto">
          <a:xfrm>
            <a:off x="4317592" y="1864314"/>
            <a:ext cx="543770" cy="380516"/>
            <a:chOff x="2478" y="1261"/>
            <a:chExt cx="2648" cy="1853"/>
          </a:xfrm>
          <a:solidFill>
            <a:schemeClr val="accent1"/>
          </a:solidFill>
        </p:grpSpPr>
        <p:sp>
          <p:nvSpPr>
            <p:cNvPr id="124" name="Freeform 349"/>
            <p:cNvSpPr>
              <a:spLocks noEditPoints="1"/>
            </p:cNvSpPr>
            <p:nvPr/>
          </p:nvSpPr>
          <p:spPr bwMode="auto">
            <a:xfrm>
              <a:off x="2478" y="2056"/>
              <a:ext cx="2648" cy="1058"/>
            </a:xfrm>
            <a:custGeom>
              <a:avLst/>
              <a:gdLst>
                <a:gd name="T0" fmla="*/ 300 w 667"/>
                <a:gd name="T1" fmla="*/ 133 h 266"/>
                <a:gd name="T2" fmla="*/ 333 w 667"/>
                <a:gd name="T3" fmla="*/ 166 h 266"/>
                <a:gd name="T4" fmla="*/ 300 w 667"/>
                <a:gd name="T5" fmla="*/ 200 h 266"/>
                <a:gd name="T6" fmla="*/ 267 w 667"/>
                <a:gd name="T7" fmla="*/ 166 h 266"/>
                <a:gd name="T8" fmla="*/ 300 w 667"/>
                <a:gd name="T9" fmla="*/ 133 h 266"/>
                <a:gd name="T10" fmla="*/ 433 w 667"/>
                <a:gd name="T11" fmla="*/ 133 h 266"/>
                <a:gd name="T12" fmla="*/ 467 w 667"/>
                <a:gd name="T13" fmla="*/ 166 h 266"/>
                <a:gd name="T14" fmla="*/ 433 w 667"/>
                <a:gd name="T15" fmla="*/ 200 h 266"/>
                <a:gd name="T16" fmla="*/ 400 w 667"/>
                <a:gd name="T17" fmla="*/ 166 h 266"/>
                <a:gd name="T18" fmla="*/ 433 w 667"/>
                <a:gd name="T19" fmla="*/ 133 h 266"/>
                <a:gd name="T20" fmla="*/ 567 w 667"/>
                <a:gd name="T21" fmla="*/ 133 h 266"/>
                <a:gd name="T22" fmla="*/ 600 w 667"/>
                <a:gd name="T23" fmla="*/ 166 h 266"/>
                <a:gd name="T24" fmla="*/ 567 w 667"/>
                <a:gd name="T25" fmla="*/ 200 h 266"/>
                <a:gd name="T26" fmla="*/ 533 w 667"/>
                <a:gd name="T27" fmla="*/ 166 h 266"/>
                <a:gd name="T28" fmla="*/ 567 w 667"/>
                <a:gd name="T29" fmla="*/ 133 h 266"/>
                <a:gd name="T30" fmla="*/ 0 w 667"/>
                <a:gd name="T31" fmla="*/ 200 h 266"/>
                <a:gd name="T32" fmla="*/ 67 w 667"/>
                <a:gd name="T33" fmla="*/ 266 h 266"/>
                <a:gd name="T34" fmla="*/ 600 w 667"/>
                <a:gd name="T35" fmla="*/ 266 h 266"/>
                <a:gd name="T36" fmla="*/ 667 w 667"/>
                <a:gd name="T37" fmla="*/ 200 h 266"/>
                <a:gd name="T38" fmla="*/ 667 w 667"/>
                <a:gd name="T39" fmla="*/ 0 h 266"/>
                <a:gd name="T40" fmla="*/ 0 w 667"/>
                <a:gd name="T41" fmla="*/ 0 h 266"/>
                <a:gd name="T42" fmla="*/ 0 w 667"/>
                <a:gd name="T43" fmla="*/ 2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7" h="266">
                  <a:moveTo>
                    <a:pt x="300" y="133"/>
                  </a:moveTo>
                  <a:cubicBezTo>
                    <a:pt x="318" y="133"/>
                    <a:pt x="333" y="148"/>
                    <a:pt x="333" y="166"/>
                  </a:cubicBezTo>
                  <a:cubicBezTo>
                    <a:pt x="333" y="185"/>
                    <a:pt x="318" y="200"/>
                    <a:pt x="300" y="200"/>
                  </a:cubicBezTo>
                  <a:cubicBezTo>
                    <a:pt x="282" y="200"/>
                    <a:pt x="267" y="185"/>
                    <a:pt x="267" y="166"/>
                  </a:cubicBezTo>
                  <a:cubicBezTo>
                    <a:pt x="267" y="148"/>
                    <a:pt x="282" y="133"/>
                    <a:pt x="300" y="133"/>
                  </a:cubicBezTo>
                  <a:close/>
                  <a:moveTo>
                    <a:pt x="433" y="133"/>
                  </a:moveTo>
                  <a:cubicBezTo>
                    <a:pt x="452" y="133"/>
                    <a:pt x="467" y="148"/>
                    <a:pt x="467" y="166"/>
                  </a:cubicBezTo>
                  <a:cubicBezTo>
                    <a:pt x="467" y="185"/>
                    <a:pt x="452" y="200"/>
                    <a:pt x="433" y="200"/>
                  </a:cubicBezTo>
                  <a:cubicBezTo>
                    <a:pt x="415" y="200"/>
                    <a:pt x="400" y="185"/>
                    <a:pt x="400" y="166"/>
                  </a:cubicBezTo>
                  <a:cubicBezTo>
                    <a:pt x="400" y="148"/>
                    <a:pt x="415" y="133"/>
                    <a:pt x="433" y="133"/>
                  </a:cubicBezTo>
                  <a:close/>
                  <a:moveTo>
                    <a:pt x="567" y="133"/>
                  </a:moveTo>
                  <a:cubicBezTo>
                    <a:pt x="585" y="133"/>
                    <a:pt x="600" y="148"/>
                    <a:pt x="600" y="166"/>
                  </a:cubicBezTo>
                  <a:cubicBezTo>
                    <a:pt x="600" y="185"/>
                    <a:pt x="585" y="200"/>
                    <a:pt x="567" y="200"/>
                  </a:cubicBezTo>
                  <a:cubicBezTo>
                    <a:pt x="548" y="200"/>
                    <a:pt x="533" y="185"/>
                    <a:pt x="533" y="166"/>
                  </a:cubicBezTo>
                  <a:cubicBezTo>
                    <a:pt x="533" y="148"/>
                    <a:pt x="548" y="133"/>
                    <a:pt x="567" y="133"/>
                  </a:cubicBezTo>
                  <a:close/>
                  <a:moveTo>
                    <a:pt x="0" y="200"/>
                  </a:moveTo>
                  <a:cubicBezTo>
                    <a:pt x="0" y="236"/>
                    <a:pt x="30" y="266"/>
                    <a:pt x="67" y="266"/>
                  </a:cubicBezTo>
                  <a:lnTo>
                    <a:pt x="600" y="266"/>
                  </a:lnTo>
                  <a:cubicBezTo>
                    <a:pt x="637" y="266"/>
                    <a:pt x="667" y="236"/>
                    <a:pt x="667" y="200"/>
                  </a:cubicBezTo>
                  <a:lnTo>
                    <a:pt x="667" y="0"/>
                  </a:lnTo>
                  <a:lnTo>
                    <a:pt x="0" y="0"/>
                  </a:ln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350"/>
            <p:cNvSpPr>
              <a:spLocks/>
            </p:cNvSpPr>
            <p:nvPr/>
          </p:nvSpPr>
          <p:spPr bwMode="auto">
            <a:xfrm>
              <a:off x="2478" y="1261"/>
              <a:ext cx="2648" cy="398"/>
            </a:xfrm>
            <a:custGeom>
              <a:avLst/>
              <a:gdLst>
                <a:gd name="T0" fmla="*/ 600 w 667"/>
                <a:gd name="T1" fmla="*/ 0 h 100"/>
                <a:gd name="T2" fmla="*/ 67 w 667"/>
                <a:gd name="T3" fmla="*/ 0 h 100"/>
                <a:gd name="T4" fmla="*/ 0 w 667"/>
                <a:gd name="T5" fmla="*/ 66 h 100"/>
                <a:gd name="T6" fmla="*/ 0 w 667"/>
                <a:gd name="T7" fmla="*/ 100 h 100"/>
                <a:gd name="T8" fmla="*/ 667 w 667"/>
                <a:gd name="T9" fmla="*/ 100 h 100"/>
                <a:gd name="T10" fmla="*/ 667 w 667"/>
                <a:gd name="T11" fmla="*/ 66 h 100"/>
                <a:gd name="T12" fmla="*/ 600 w 667"/>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667" h="100">
                  <a:moveTo>
                    <a:pt x="600" y="0"/>
                  </a:moveTo>
                  <a:lnTo>
                    <a:pt x="67" y="0"/>
                  </a:lnTo>
                  <a:cubicBezTo>
                    <a:pt x="30" y="0"/>
                    <a:pt x="0" y="30"/>
                    <a:pt x="0" y="66"/>
                  </a:cubicBezTo>
                  <a:lnTo>
                    <a:pt x="0" y="100"/>
                  </a:lnTo>
                  <a:lnTo>
                    <a:pt x="667" y="100"/>
                  </a:lnTo>
                  <a:lnTo>
                    <a:pt x="667" y="66"/>
                  </a:lnTo>
                  <a:cubicBezTo>
                    <a:pt x="667" y="30"/>
                    <a:pt x="637" y="0"/>
                    <a:pt x="6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9771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5012" y="135242"/>
            <a:ext cx="7886700" cy="490841"/>
          </a:xfrm>
        </p:spPr>
        <p:txBody>
          <a:bodyPr/>
          <a:lstStyle/>
          <a:p>
            <a:pPr algn="ctr"/>
            <a:r>
              <a:rPr lang="en-IN" dirty="0" smtClean="0">
                <a:solidFill>
                  <a:srgbClr val="002060"/>
                </a:solidFill>
                <a:latin typeface="Georgia" panose="02040502050405020303" pitchFamily="18" charset="0"/>
              </a:rPr>
              <a:t>Saving Related Products</a:t>
            </a:r>
            <a:endParaRPr lang="en-IN" dirty="0">
              <a:solidFill>
                <a:srgbClr val="002060"/>
              </a:solidFill>
              <a:latin typeface="Georgia" panose="02040502050405020303" pitchFamily="18" charset="0"/>
            </a:endParaRPr>
          </a:p>
        </p:txBody>
      </p:sp>
      <p:sp>
        <p:nvSpPr>
          <p:cNvPr id="7" name="object 7"/>
          <p:cNvSpPr/>
          <p:nvPr/>
        </p:nvSpPr>
        <p:spPr>
          <a:xfrm>
            <a:off x="3841283" y="2837408"/>
            <a:ext cx="1255732" cy="125423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998233" y="3053804"/>
            <a:ext cx="938784" cy="85496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874789" y="2848065"/>
            <a:ext cx="1188720" cy="118719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137678" y="3106890"/>
            <a:ext cx="662940" cy="629920"/>
          </a:xfrm>
          <a:prstGeom prst="rect">
            <a:avLst/>
          </a:prstGeom>
        </p:spPr>
        <p:txBody>
          <a:bodyPr vert="horz" wrap="square" lIns="0" tIns="34290" rIns="0" bIns="0" rtlCol="0">
            <a:spAutoFit/>
          </a:bodyPr>
          <a:lstStyle/>
          <a:p>
            <a:pPr marL="12700" marR="5080" indent="51435" algn="just">
              <a:lnSpc>
                <a:spcPts val="1540"/>
              </a:lnSpc>
              <a:spcBef>
                <a:spcPts val="270"/>
              </a:spcBef>
            </a:pPr>
            <a:r>
              <a:rPr sz="1400" spc="-5" dirty="0">
                <a:latin typeface="Calibri"/>
                <a:cs typeface="Calibri"/>
              </a:rPr>
              <a:t>Savings  </a:t>
            </a:r>
            <a:r>
              <a:rPr sz="1400" spc="-10" dirty="0">
                <a:latin typeface="Calibri"/>
                <a:cs typeface="Calibri"/>
              </a:rPr>
              <a:t>related  p</a:t>
            </a:r>
            <a:r>
              <a:rPr sz="1400" spc="-25" dirty="0">
                <a:latin typeface="Calibri"/>
                <a:cs typeface="Calibri"/>
              </a:rPr>
              <a:t>r</a:t>
            </a:r>
            <a:r>
              <a:rPr sz="1400" spc="-5" dirty="0">
                <a:latin typeface="Calibri"/>
                <a:cs typeface="Calibri"/>
              </a:rPr>
              <a:t>od</a:t>
            </a:r>
            <a:r>
              <a:rPr sz="1400" spc="-10" dirty="0">
                <a:latin typeface="Calibri"/>
                <a:cs typeface="Calibri"/>
              </a:rPr>
              <a:t>uc</a:t>
            </a:r>
            <a:r>
              <a:rPr sz="1400" dirty="0">
                <a:latin typeface="Calibri"/>
                <a:cs typeface="Calibri"/>
              </a:rPr>
              <a:t>ts</a:t>
            </a:r>
            <a:endParaRPr sz="1400">
              <a:latin typeface="Calibri"/>
              <a:cs typeface="Calibri"/>
            </a:endParaRPr>
          </a:p>
        </p:txBody>
      </p:sp>
      <p:sp>
        <p:nvSpPr>
          <p:cNvPr id="11" name="object 11"/>
          <p:cNvSpPr/>
          <p:nvPr/>
        </p:nvSpPr>
        <p:spPr>
          <a:xfrm>
            <a:off x="2678449" y="3253448"/>
            <a:ext cx="1176527" cy="42367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721121" y="3273260"/>
            <a:ext cx="1091183" cy="33832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114569" y="2969984"/>
            <a:ext cx="1214628" cy="98907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276113" y="3151340"/>
            <a:ext cx="911351" cy="659891"/>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157241" y="2989796"/>
            <a:ext cx="1129283" cy="903732"/>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2414288" y="3204427"/>
            <a:ext cx="615950" cy="434975"/>
          </a:xfrm>
          <a:prstGeom prst="rect">
            <a:avLst/>
          </a:prstGeom>
        </p:spPr>
        <p:txBody>
          <a:bodyPr vert="horz" wrap="square" lIns="0" tIns="34290" rIns="0" bIns="0" rtlCol="0">
            <a:spAutoFit/>
          </a:bodyPr>
          <a:lstStyle/>
          <a:p>
            <a:pPr marL="12700" marR="5080" indent="19685">
              <a:lnSpc>
                <a:spcPts val="1540"/>
              </a:lnSpc>
              <a:spcBef>
                <a:spcPts val="270"/>
              </a:spcBef>
            </a:pPr>
            <a:r>
              <a:rPr sz="1400" spc="-10" dirty="0">
                <a:latin typeface="Calibri"/>
                <a:cs typeface="Calibri"/>
              </a:rPr>
              <a:t>Current  </a:t>
            </a:r>
            <a:r>
              <a:rPr sz="1400" dirty="0">
                <a:latin typeface="Calibri"/>
                <a:cs typeface="Calibri"/>
              </a:rPr>
              <a:t>Ac</a:t>
            </a:r>
            <a:r>
              <a:rPr sz="1400" spc="-25" dirty="0">
                <a:latin typeface="Calibri"/>
                <a:cs typeface="Calibri"/>
              </a:rPr>
              <a:t>c</a:t>
            </a:r>
            <a:r>
              <a:rPr sz="1400" spc="-5" dirty="0">
                <a:latin typeface="Calibri"/>
                <a:cs typeface="Calibri"/>
              </a:rPr>
              <a:t>ou</a:t>
            </a:r>
            <a:r>
              <a:rPr sz="1400" spc="-20" dirty="0">
                <a:latin typeface="Calibri"/>
                <a:cs typeface="Calibri"/>
              </a:rPr>
              <a:t>n</a:t>
            </a:r>
            <a:r>
              <a:rPr sz="1400" dirty="0">
                <a:latin typeface="Calibri"/>
                <a:cs typeface="Calibri"/>
              </a:rPr>
              <a:t>t</a:t>
            </a:r>
            <a:endParaRPr sz="1400">
              <a:latin typeface="Calibri"/>
              <a:cs typeface="Calibri"/>
            </a:endParaRPr>
          </a:p>
        </p:txBody>
      </p:sp>
      <p:sp>
        <p:nvSpPr>
          <p:cNvPr id="17" name="object 17"/>
          <p:cNvSpPr/>
          <p:nvPr/>
        </p:nvSpPr>
        <p:spPr>
          <a:xfrm>
            <a:off x="3118884" y="2115020"/>
            <a:ext cx="928115" cy="928116"/>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3161810" y="2134579"/>
            <a:ext cx="842517" cy="842518"/>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2626632" y="1735545"/>
            <a:ext cx="1214628" cy="987552"/>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2788176" y="1915376"/>
            <a:ext cx="900684" cy="659892"/>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2669304" y="1755357"/>
            <a:ext cx="1129283" cy="902207"/>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2669304" y="1968158"/>
            <a:ext cx="1129665" cy="435609"/>
          </a:xfrm>
          <a:prstGeom prst="rect">
            <a:avLst/>
          </a:prstGeom>
        </p:spPr>
        <p:txBody>
          <a:bodyPr vert="horz" wrap="square" lIns="0" tIns="13335" rIns="0" bIns="0" rtlCol="0">
            <a:spAutoFit/>
          </a:bodyPr>
          <a:lstStyle/>
          <a:p>
            <a:pPr marL="297180">
              <a:lnSpc>
                <a:spcPts val="1610"/>
              </a:lnSpc>
              <a:spcBef>
                <a:spcPts val="105"/>
              </a:spcBef>
            </a:pPr>
            <a:r>
              <a:rPr sz="1400" spc="-5" dirty="0">
                <a:latin typeface="Calibri"/>
                <a:cs typeface="Calibri"/>
              </a:rPr>
              <a:t>Savings</a:t>
            </a:r>
            <a:endParaRPr sz="1400" dirty="0">
              <a:latin typeface="Calibri"/>
              <a:cs typeface="Calibri"/>
            </a:endParaRPr>
          </a:p>
          <a:p>
            <a:pPr marL="269240">
              <a:lnSpc>
                <a:spcPts val="1610"/>
              </a:lnSpc>
            </a:pPr>
            <a:r>
              <a:rPr sz="1400" spc="-10" dirty="0">
                <a:latin typeface="Calibri"/>
                <a:cs typeface="Calibri"/>
              </a:rPr>
              <a:t>Account</a:t>
            </a:r>
            <a:endParaRPr sz="1400" dirty="0">
              <a:latin typeface="Calibri"/>
              <a:cs typeface="Calibri"/>
            </a:endParaRPr>
          </a:p>
        </p:txBody>
      </p:sp>
      <p:sp>
        <p:nvSpPr>
          <p:cNvPr id="23" name="object 23"/>
          <p:cNvSpPr/>
          <p:nvPr/>
        </p:nvSpPr>
        <p:spPr>
          <a:xfrm>
            <a:off x="4257313" y="1674585"/>
            <a:ext cx="423672" cy="1175004"/>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4299984" y="1694397"/>
            <a:ext cx="338327" cy="1089659"/>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3862596" y="1223481"/>
            <a:ext cx="1213103" cy="987551"/>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4039381" y="1404836"/>
            <a:ext cx="928115" cy="658368"/>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3905269" y="1243292"/>
            <a:ext cx="1127760" cy="902207"/>
          </a:xfrm>
          <a:prstGeom prst="rect">
            <a:avLst/>
          </a:prstGeom>
          <a:blipFill>
            <a:blip r:embed="rId18" cstate="print"/>
            <a:stretch>
              <a:fillRect/>
            </a:stretch>
          </a:blipFill>
        </p:spPr>
        <p:txBody>
          <a:bodyPr wrap="square" lIns="0" tIns="0" rIns="0" bIns="0" rtlCol="0"/>
          <a:lstStyle/>
          <a:p>
            <a:endParaRPr/>
          </a:p>
        </p:txBody>
      </p:sp>
      <p:sp>
        <p:nvSpPr>
          <p:cNvPr id="28" name="object 28"/>
          <p:cNvSpPr txBox="1"/>
          <p:nvPr/>
        </p:nvSpPr>
        <p:spPr>
          <a:xfrm>
            <a:off x="3905269" y="1456780"/>
            <a:ext cx="1127760" cy="434975"/>
          </a:xfrm>
          <a:prstGeom prst="rect">
            <a:avLst/>
          </a:prstGeom>
        </p:spPr>
        <p:txBody>
          <a:bodyPr vert="horz" wrap="square" lIns="0" tIns="34290" rIns="0" bIns="0" rtlCol="0">
            <a:spAutoFit/>
          </a:bodyPr>
          <a:lstStyle/>
          <a:p>
            <a:pPr marL="285750" marR="277495" indent="88265">
              <a:lnSpc>
                <a:spcPts val="1540"/>
              </a:lnSpc>
              <a:spcBef>
                <a:spcPts val="270"/>
              </a:spcBef>
            </a:pPr>
            <a:r>
              <a:rPr sz="1400" spc="-10" dirty="0">
                <a:latin typeface="Calibri"/>
                <a:cs typeface="Calibri"/>
              </a:rPr>
              <a:t>Fixed  </a:t>
            </a:r>
            <a:r>
              <a:rPr sz="1400" spc="-5" dirty="0">
                <a:latin typeface="Calibri"/>
                <a:cs typeface="Calibri"/>
              </a:rPr>
              <a:t>De</a:t>
            </a:r>
            <a:r>
              <a:rPr sz="1400" spc="-10" dirty="0">
                <a:latin typeface="Calibri"/>
                <a:cs typeface="Calibri"/>
              </a:rPr>
              <a:t>p</a:t>
            </a:r>
            <a:r>
              <a:rPr sz="1400" spc="-5" dirty="0">
                <a:latin typeface="Calibri"/>
                <a:cs typeface="Calibri"/>
              </a:rPr>
              <a:t>o</a:t>
            </a:r>
            <a:r>
              <a:rPr sz="1400" spc="5" dirty="0">
                <a:latin typeface="Calibri"/>
                <a:cs typeface="Calibri"/>
              </a:rPr>
              <a:t>s</a:t>
            </a:r>
            <a:r>
              <a:rPr sz="1400" dirty="0">
                <a:latin typeface="Calibri"/>
                <a:cs typeface="Calibri"/>
              </a:rPr>
              <a:t>it</a:t>
            </a:r>
            <a:endParaRPr sz="1400">
              <a:latin typeface="Calibri"/>
              <a:cs typeface="Calibri"/>
            </a:endParaRPr>
          </a:p>
        </p:txBody>
      </p:sp>
      <p:sp>
        <p:nvSpPr>
          <p:cNvPr id="29" name="object 29"/>
          <p:cNvSpPr/>
          <p:nvPr/>
        </p:nvSpPr>
        <p:spPr>
          <a:xfrm>
            <a:off x="4891296" y="2115020"/>
            <a:ext cx="928115" cy="928116"/>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4933969" y="2134579"/>
            <a:ext cx="842517" cy="842518"/>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097037" y="1735545"/>
            <a:ext cx="1214627" cy="987552"/>
          </a:xfrm>
          <a:prstGeom prst="rect">
            <a:avLst/>
          </a:prstGeom>
          <a:blipFill>
            <a:blip r:embed="rId12" cstate="print"/>
            <a:stretch>
              <a:fillRect/>
            </a:stretch>
          </a:blipFill>
        </p:spPr>
        <p:txBody>
          <a:bodyPr wrap="square" lIns="0" tIns="0" rIns="0" bIns="0" rtlCol="0"/>
          <a:lstStyle/>
          <a:p>
            <a:endParaRPr/>
          </a:p>
        </p:txBody>
      </p:sp>
      <p:sp>
        <p:nvSpPr>
          <p:cNvPr id="32" name="object 32"/>
          <p:cNvSpPr/>
          <p:nvPr/>
        </p:nvSpPr>
        <p:spPr>
          <a:xfrm>
            <a:off x="5206764" y="1915376"/>
            <a:ext cx="1034796" cy="659892"/>
          </a:xfrm>
          <a:prstGeom prst="rect">
            <a:avLst/>
          </a:prstGeom>
          <a:blipFill>
            <a:blip r:embed="rId21" cstate="print"/>
            <a:stretch>
              <a:fillRect/>
            </a:stretch>
          </a:blipFill>
        </p:spPr>
        <p:txBody>
          <a:bodyPr wrap="square" lIns="0" tIns="0" rIns="0" bIns="0" rtlCol="0"/>
          <a:lstStyle/>
          <a:p>
            <a:endParaRPr/>
          </a:p>
        </p:txBody>
      </p:sp>
      <p:sp>
        <p:nvSpPr>
          <p:cNvPr id="33" name="object 33"/>
          <p:cNvSpPr/>
          <p:nvPr/>
        </p:nvSpPr>
        <p:spPr>
          <a:xfrm>
            <a:off x="5139708" y="1755357"/>
            <a:ext cx="1129284" cy="902207"/>
          </a:xfrm>
          <a:prstGeom prst="rect">
            <a:avLst/>
          </a:prstGeom>
          <a:blipFill>
            <a:blip r:embed="rId22" cstate="print"/>
            <a:stretch>
              <a:fillRect/>
            </a:stretch>
          </a:blipFill>
        </p:spPr>
        <p:txBody>
          <a:bodyPr wrap="square" lIns="0" tIns="0" rIns="0" bIns="0" rtlCol="0"/>
          <a:lstStyle/>
          <a:p>
            <a:endParaRPr/>
          </a:p>
        </p:txBody>
      </p:sp>
      <p:sp>
        <p:nvSpPr>
          <p:cNvPr id="34" name="object 34"/>
          <p:cNvSpPr txBox="1"/>
          <p:nvPr/>
        </p:nvSpPr>
        <p:spPr>
          <a:xfrm>
            <a:off x="5139708" y="1968158"/>
            <a:ext cx="1129665" cy="435609"/>
          </a:xfrm>
          <a:prstGeom prst="rect">
            <a:avLst/>
          </a:prstGeom>
        </p:spPr>
        <p:txBody>
          <a:bodyPr vert="horz" wrap="square" lIns="0" tIns="13335" rIns="0" bIns="0" rtlCol="0">
            <a:spAutoFit/>
          </a:bodyPr>
          <a:lstStyle/>
          <a:p>
            <a:pPr marL="218440">
              <a:lnSpc>
                <a:spcPts val="1610"/>
              </a:lnSpc>
              <a:spcBef>
                <a:spcPts val="105"/>
              </a:spcBef>
            </a:pPr>
            <a:r>
              <a:rPr sz="1400" spc="-5" dirty="0">
                <a:latin typeface="Calibri"/>
                <a:cs typeface="Calibri"/>
              </a:rPr>
              <a:t>Recurring</a:t>
            </a:r>
            <a:endParaRPr sz="1400">
              <a:latin typeface="Calibri"/>
              <a:cs typeface="Calibri"/>
            </a:endParaRPr>
          </a:p>
          <a:p>
            <a:pPr marL="287020">
              <a:lnSpc>
                <a:spcPts val="1610"/>
              </a:lnSpc>
            </a:pPr>
            <a:r>
              <a:rPr sz="1400" spc="-5" dirty="0">
                <a:latin typeface="Calibri"/>
                <a:cs typeface="Calibri"/>
              </a:rPr>
              <a:t>Deposit</a:t>
            </a:r>
            <a:endParaRPr sz="1400">
              <a:latin typeface="Calibri"/>
              <a:cs typeface="Calibri"/>
            </a:endParaRPr>
          </a:p>
        </p:txBody>
      </p:sp>
      <p:sp>
        <p:nvSpPr>
          <p:cNvPr id="35" name="object 35"/>
          <p:cNvSpPr/>
          <p:nvPr/>
        </p:nvSpPr>
        <p:spPr>
          <a:xfrm>
            <a:off x="5083320" y="3253448"/>
            <a:ext cx="1176527" cy="423672"/>
          </a:xfrm>
          <a:prstGeom prst="rect">
            <a:avLst/>
          </a:prstGeom>
          <a:blipFill>
            <a:blip r:embed="rId23" cstate="print"/>
            <a:stretch>
              <a:fillRect/>
            </a:stretch>
          </a:blipFill>
        </p:spPr>
        <p:txBody>
          <a:bodyPr wrap="square" lIns="0" tIns="0" rIns="0" bIns="0" rtlCol="0"/>
          <a:lstStyle/>
          <a:p>
            <a:endParaRPr/>
          </a:p>
        </p:txBody>
      </p:sp>
      <p:sp>
        <p:nvSpPr>
          <p:cNvPr id="36" name="object 36"/>
          <p:cNvSpPr/>
          <p:nvPr/>
        </p:nvSpPr>
        <p:spPr>
          <a:xfrm>
            <a:off x="5125993" y="3273260"/>
            <a:ext cx="1091183" cy="338328"/>
          </a:xfrm>
          <a:prstGeom prst="rect">
            <a:avLst/>
          </a:prstGeom>
          <a:blipFill>
            <a:blip r:embed="rId24" cstate="print"/>
            <a:stretch>
              <a:fillRect/>
            </a:stretch>
          </a:blipFill>
        </p:spPr>
        <p:txBody>
          <a:bodyPr wrap="square" lIns="0" tIns="0" rIns="0" bIns="0" rtlCol="0"/>
          <a:lstStyle/>
          <a:p>
            <a:endParaRPr/>
          </a:p>
        </p:txBody>
      </p:sp>
      <p:sp>
        <p:nvSpPr>
          <p:cNvPr id="37" name="object 37"/>
          <p:cNvSpPr/>
          <p:nvPr/>
        </p:nvSpPr>
        <p:spPr>
          <a:xfrm>
            <a:off x="5609101" y="2969984"/>
            <a:ext cx="1214627" cy="989076"/>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5770645" y="3151340"/>
            <a:ext cx="969263" cy="659891"/>
          </a:xfrm>
          <a:prstGeom prst="rect">
            <a:avLst/>
          </a:prstGeom>
          <a:blipFill>
            <a:blip r:embed="rId25" cstate="print"/>
            <a:stretch>
              <a:fillRect/>
            </a:stretch>
          </a:blipFill>
        </p:spPr>
        <p:txBody>
          <a:bodyPr wrap="square" lIns="0" tIns="0" rIns="0" bIns="0" rtlCol="0"/>
          <a:lstStyle/>
          <a:p>
            <a:endParaRPr/>
          </a:p>
        </p:txBody>
      </p:sp>
      <p:sp>
        <p:nvSpPr>
          <p:cNvPr id="39" name="object 39"/>
          <p:cNvSpPr/>
          <p:nvPr/>
        </p:nvSpPr>
        <p:spPr>
          <a:xfrm>
            <a:off x="5651772" y="2989796"/>
            <a:ext cx="1129283" cy="903732"/>
          </a:xfrm>
          <a:prstGeom prst="rect">
            <a:avLst/>
          </a:prstGeom>
          <a:blipFill>
            <a:blip r:embed="rId26" cstate="print"/>
            <a:stretch>
              <a:fillRect/>
            </a:stretch>
          </a:blipFill>
        </p:spPr>
        <p:txBody>
          <a:bodyPr wrap="square" lIns="0" tIns="0" rIns="0" bIns="0" rtlCol="0"/>
          <a:lstStyle/>
          <a:p>
            <a:endParaRPr/>
          </a:p>
        </p:txBody>
      </p:sp>
      <p:sp>
        <p:nvSpPr>
          <p:cNvPr id="40" name="object 40"/>
          <p:cNvSpPr txBox="1"/>
          <p:nvPr/>
        </p:nvSpPr>
        <p:spPr>
          <a:xfrm>
            <a:off x="5651772" y="3204427"/>
            <a:ext cx="1129665" cy="434975"/>
          </a:xfrm>
          <a:prstGeom prst="rect">
            <a:avLst/>
          </a:prstGeom>
        </p:spPr>
        <p:txBody>
          <a:bodyPr vert="horz" wrap="square" lIns="0" tIns="12700" rIns="0" bIns="0" rtlCol="0">
            <a:spAutoFit/>
          </a:bodyPr>
          <a:lstStyle/>
          <a:p>
            <a:pPr algn="ctr">
              <a:lnSpc>
                <a:spcPts val="1610"/>
              </a:lnSpc>
              <a:spcBef>
                <a:spcPts val="100"/>
              </a:spcBef>
            </a:pPr>
            <a:r>
              <a:rPr sz="1400" spc="-5" dirty="0">
                <a:latin typeface="Calibri"/>
                <a:cs typeface="Calibri"/>
              </a:rPr>
              <a:t>PPF</a:t>
            </a:r>
            <a:endParaRPr sz="1400">
              <a:latin typeface="Calibri"/>
              <a:cs typeface="Calibri"/>
            </a:endParaRPr>
          </a:p>
          <a:p>
            <a:pPr marL="1905" algn="ctr">
              <a:lnSpc>
                <a:spcPts val="1610"/>
              </a:lnSpc>
            </a:pPr>
            <a:r>
              <a:rPr sz="1400" spc="-10" dirty="0">
                <a:latin typeface="Calibri"/>
                <a:cs typeface="Calibri"/>
              </a:rPr>
              <a:t>Account</a:t>
            </a:r>
            <a:endParaRPr sz="1400">
              <a:latin typeface="Calibri"/>
              <a:cs typeface="Calibri"/>
            </a:endParaRPr>
          </a:p>
        </p:txBody>
      </p:sp>
    </p:spTree>
    <p:extLst>
      <p:ext uri="{BB962C8B-B14F-4D97-AF65-F5344CB8AC3E}">
        <p14:creationId xmlns:p14="http://schemas.microsoft.com/office/powerpoint/2010/main" val="323382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86184" y="325521"/>
            <a:ext cx="7886700" cy="490841"/>
          </a:xfrm>
        </p:spPr>
        <p:txBody>
          <a:bodyPr/>
          <a:lstStyle/>
          <a:p>
            <a:pPr algn="ctr"/>
            <a:r>
              <a:rPr lang="en-IN" dirty="0">
                <a:solidFill>
                  <a:srgbClr val="002060"/>
                </a:solidFill>
                <a:latin typeface="Georgia" panose="02040502050405020303" pitchFamily="18" charset="0"/>
              </a:rPr>
              <a:t>Borrowing  related  products</a:t>
            </a:r>
            <a:r>
              <a:rPr lang="en-IN" dirty="0"/>
              <a:t/>
            </a:r>
            <a:br>
              <a:rPr lang="en-IN" dirty="0"/>
            </a:br>
            <a:endParaRPr lang="en-IN" dirty="0"/>
          </a:p>
        </p:txBody>
      </p:sp>
      <p:pic>
        <p:nvPicPr>
          <p:cNvPr id="6" name="object 9"/>
          <p:cNvPicPr/>
          <p:nvPr/>
        </p:nvPicPr>
        <p:blipFill>
          <a:blip r:embed="rId2" cstate="print">
            <a:clrChange>
              <a:clrFrom>
                <a:srgbClr val="FFFFFF"/>
              </a:clrFrom>
              <a:clrTo>
                <a:srgbClr val="FFFFFF">
                  <a:alpha val="0"/>
                </a:srgbClr>
              </a:clrTo>
            </a:clrChange>
          </a:blip>
          <a:stretch>
            <a:fillRect/>
          </a:stretch>
        </p:blipFill>
        <p:spPr>
          <a:xfrm>
            <a:off x="3939543" y="2213971"/>
            <a:ext cx="1447800" cy="1173479"/>
          </a:xfrm>
          <a:prstGeom prst="rect">
            <a:avLst/>
          </a:prstGeom>
        </p:spPr>
      </p:pic>
      <p:sp>
        <p:nvSpPr>
          <p:cNvPr id="7" name="object 10"/>
          <p:cNvSpPr txBox="1"/>
          <p:nvPr/>
        </p:nvSpPr>
        <p:spPr>
          <a:xfrm>
            <a:off x="4280456" y="2422234"/>
            <a:ext cx="776605" cy="666115"/>
          </a:xfrm>
          <a:prstGeom prst="rect">
            <a:avLst/>
          </a:prstGeom>
        </p:spPr>
        <p:txBody>
          <a:bodyPr vert="horz" wrap="square" lIns="0" tIns="13335" rIns="0" bIns="0" rtlCol="0">
            <a:spAutoFit/>
          </a:bodyPr>
          <a:lstStyle/>
          <a:p>
            <a:pPr marL="12700" marR="5080" algn="ctr">
              <a:lnSpc>
                <a:spcPct val="100000"/>
              </a:lnSpc>
              <a:spcBef>
                <a:spcPts val="105"/>
              </a:spcBef>
            </a:pPr>
            <a:r>
              <a:rPr sz="1400" spc="5" dirty="0">
                <a:solidFill>
                  <a:srgbClr val="FFFFFF"/>
                </a:solidFill>
                <a:latin typeface="Calibri"/>
                <a:cs typeface="Calibri"/>
              </a:rPr>
              <a:t>B</a:t>
            </a:r>
            <a:r>
              <a:rPr sz="1400" dirty="0">
                <a:solidFill>
                  <a:srgbClr val="FFFFFF"/>
                </a:solidFill>
                <a:latin typeface="Calibri"/>
                <a:cs typeface="Calibri"/>
              </a:rPr>
              <a:t>or</a:t>
            </a:r>
            <a:r>
              <a:rPr sz="1400" spc="-30" dirty="0">
                <a:solidFill>
                  <a:srgbClr val="FFFFFF"/>
                </a:solidFill>
                <a:latin typeface="Calibri"/>
                <a:cs typeface="Calibri"/>
              </a:rPr>
              <a:t>r</a:t>
            </a:r>
            <a:r>
              <a:rPr sz="1400" dirty="0">
                <a:solidFill>
                  <a:srgbClr val="FFFFFF"/>
                </a:solidFill>
                <a:latin typeface="Calibri"/>
                <a:cs typeface="Calibri"/>
              </a:rPr>
              <a:t>o</a:t>
            </a:r>
            <a:r>
              <a:rPr sz="1400" spc="-10" dirty="0">
                <a:solidFill>
                  <a:srgbClr val="FFFFFF"/>
                </a:solidFill>
                <a:latin typeface="Calibri"/>
                <a:cs typeface="Calibri"/>
              </a:rPr>
              <a:t>w</a:t>
            </a:r>
            <a:r>
              <a:rPr sz="1400" dirty="0">
                <a:solidFill>
                  <a:srgbClr val="FFFFFF"/>
                </a:solidFill>
                <a:latin typeface="Calibri"/>
                <a:cs typeface="Calibri"/>
              </a:rPr>
              <a:t>i</a:t>
            </a:r>
            <a:r>
              <a:rPr sz="1400" spc="-25" dirty="0">
                <a:solidFill>
                  <a:srgbClr val="FFFFFF"/>
                </a:solidFill>
                <a:latin typeface="Calibri"/>
                <a:cs typeface="Calibri"/>
              </a:rPr>
              <a:t>n</a:t>
            </a:r>
            <a:r>
              <a:rPr sz="1400" dirty="0">
                <a:solidFill>
                  <a:srgbClr val="FFFFFF"/>
                </a:solidFill>
                <a:latin typeface="Calibri"/>
                <a:cs typeface="Calibri"/>
              </a:rPr>
              <a:t>g  </a:t>
            </a:r>
            <a:r>
              <a:rPr sz="1400" spc="-10" dirty="0">
                <a:solidFill>
                  <a:srgbClr val="FFFFFF"/>
                </a:solidFill>
                <a:latin typeface="Calibri"/>
                <a:cs typeface="Calibri"/>
              </a:rPr>
              <a:t>related </a:t>
            </a:r>
            <a:r>
              <a:rPr sz="1400" spc="-5" dirty="0">
                <a:solidFill>
                  <a:srgbClr val="FFFFFF"/>
                </a:solidFill>
                <a:latin typeface="Calibri"/>
                <a:cs typeface="Calibri"/>
              </a:rPr>
              <a:t> </a:t>
            </a:r>
            <a:r>
              <a:rPr sz="1400" spc="-10" dirty="0">
                <a:solidFill>
                  <a:srgbClr val="FFFFFF"/>
                </a:solidFill>
                <a:latin typeface="Calibri"/>
                <a:cs typeface="Calibri"/>
              </a:rPr>
              <a:t>products</a:t>
            </a:r>
            <a:endParaRPr sz="1400" dirty="0">
              <a:latin typeface="Calibri"/>
              <a:cs typeface="Calibri"/>
            </a:endParaRPr>
          </a:p>
        </p:txBody>
      </p:sp>
      <p:pic>
        <p:nvPicPr>
          <p:cNvPr id="8" name="object 11"/>
          <p:cNvPicPr/>
          <p:nvPr/>
        </p:nvPicPr>
        <p:blipFill>
          <a:blip r:embed="rId3" cstate="print">
            <a:clrChange>
              <a:clrFrom>
                <a:srgbClr val="FFFFFF"/>
              </a:clrFrom>
              <a:clrTo>
                <a:srgbClr val="FFFFFF">
                  <a:alpha val="0"/>
                </a:srgbClr>
              </a:clrTo>
            </a:clrChange>
          </a:blip>
          <a:stretch>
            <a:fillRect/>
          </a:stretch>
        </p:blipFill>
        <p:spPr>
          <a:xfrm>
            <a:off x="3931922" y="1136503"/>
            <a:ext cx="1463039" cy="1095755"/>
          </a:xfrm>
          <a:prstGeom prst="rect">
            <a:avLst/>
          </a:prstGeom>
        </p:spPr>
      </p:pic>
      <p:sp>
        <p:nvSpPr>
          <p:cNvPr id="9" name="object 12"/>
          <p:cNvSpPr txBox="1"/>
          <p:nvPr/>
        </p:nvSpPr>
        <p:spPr>
          <a:xfrm>
            <a:off x="4441961" y="1390519"/>
            <a:ext cx="44323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L</a:t>
            </a:r>
            <a:r>
              <a:rPr sz="1400" dirty="0">
                <a:latin typeface="Calibri"/>
                <a:cs typeface="Calibri"/>
              </a:rPr>
              <a:t>oa</a:t>
            </a:r>
            <a:r>
              <a:rPr sz="1400" spc="-10" dirty="0">
                <a:latin typeface="Calibri"/>
                <a:cs typeface="Calibri"/>
              </a:rPr>
              <a:t>n</a:t>
            </a:r>
            <a:r>
              <a:rPr sz="1400" dirty="0">
                <a:latin typeface="Calibri"/>
                <a:cs typeface="Calibri"/>
              </a:rPr>
              <a:t>s</a:t>
            </a:r>
            <a:endParaRPr sz="1400">
              <a:latin typeface="Calibri"/>
              <a:cs typeface="Calibri"/>
            </a:endParaRPr>
          </a:p>
        </p:txBody>
      </p:sp>
      <p:pic>
        <p:nvPicPr>
          <p:cNvPr id="10" name="object 13"/>
          <p:cNvPicPr/>
          <p:nvPr/>
        </p:nvPicPr>
        <p:blipFill>
          <a:blip r:embed="rId4" cstate="print">
            <a:clrChange>
              <a:clrFrom>
                <a:srgbClr val="FFFFFF"/>
              </a:clrFrom>
              <a:clrTo>
                <a:srgbClr val="FFFFFF">
                  <a:alpha val="0"/>
                </a:srgbClr>
              </a:clrTo>
            </a:clrChange>
          </a:blip>
          <a:stretch>
            <a:fillRect/>
          </a:stretch>
        </p:blipFill>
        <p:spPr>
          <a:xfrm>
            <a:off x="5385819" y="2358751"/>
            <a:ext cx="1680273" cy="832624"/>
          </a:xfrm>
          <a:prstGeom prst="rect">
            <a:avLst/>
          </a:prstGeom>
        </p:spPr>
      </p:pic>
      <p:sp>
        <p:nvSpPr>
          <p:cNvPr id="11" name="object 14"/>
          <p:cNvSpPr txBox="1"/>
          <p:nvPr/>
        </p:nvSpPr>
        <p:spPr>
          <a:xfrm>
            <a:off x="5918762" y="2611251"/>
            <a:ext cx="84328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Cash</a:t>
            </a:r>
            <a:r>
              <a:rPr sz="1400" spc="-65" dirty="0">
                <a:latin typeface="Calibri"/>
                <a:cs typeface="Calibri"/>
              </a:rPr>
              <a:t> </a:t>
            </a:r>
            <a:r>
              <a:rPr sz="1400" spc="-10" dirty="0">
                <a:latin typeface="Calibri"/>
                <a:cs typeface="Calibri"/>
              </a:rPr>
              <a:t>Credit</a:t>
            </a:r>
            <a:endParaRPr sz="1400">
              <a:latin typeface="Calibri"/>
              <a:cs typeface="Calibri"/>
            </a:endParaRPr>
          </a:p>
        </p:txBody>
      </p:sp>
      <p:pic>
        <p:nvPicPr>
          <p:cNvPr id="12" name="object 15"/>
          <p:cNvPicPr/>
          <p:nvPr/>
        </p:nvPicPr>
        <p:blipFill>
          <a:blip r:embed="rId5" cstate="print">
            <a:clrChange>
              <a:clrFrom>
                <a:srgbClr val="FFFFFF"/>
              </a:clrFrom>
              <a:clrTo>
                <a:srgbClr val="FFFFFF">
                  <a:alpha val="0"/>
                </a:srgbClr>
              </a:clrTo>
            </a:clrChange>
          </a:blip>
          <a:stretch>
            <a:fillRect/>
          </a:stretch>
        </p:blipFill>
        <p:spPr>
          <a:xfrm>
            <a:off x="3931922" y="3335634"/>
            <a:ext cx="1463039" cy="1098803"/>
          </a:xfrm>
          <a:prstGeom prst="rect">
            <a:avLst/>
          </a:prstGeom>
        </p:spPr>
      </p:pic>
      <p:sp>
        <p:nvSpPr>
          <p:cNvPr id="13" name="object 16"/>
          <p:cNvSpPr txBox="1"/>
          <p:nvPr/>
        </p:nvSpPr>
        <p:spPr>
          <a:xfrm>
            <a:off x="4245369" y="3828959"/>
            <a:ext cx="82740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Credit</a:t>
            </a:r>
            <a:r>
              <a:rPr sz="1400" spc="-65" dirty="0">
                <a:latin typeface="Calibri"/>
                <a:cs typeface="Calibri"/>
              </a:rPr>
              <a:t> </a:t>
            </a:r>
            <a:r>
              <a:rPr sz="1400" spc="-20" dirty="0">
                <a:latin typeface="Calibri"/>
                <a:cs typeface="Calibri"/>
              </a:rPr>
              <a:t>Card</a:t>
            </a:r>
            <a:endParaRPr sz="1400">
              <a:latin typeface="Calibri"/>
              <a:cs typeface="Calibri"/>
            </a:endParaRPr>
          </a:p>
        </p:txBody>
      </p:sp>
      <p:pic>
        <p:nvPicPr>
          <p:cNvPr id="14" name="object 17"/>
          <p:cNvPicPr/>
          <p:nvPr/>
        </p:nvPicPr>
        <p:blipFill>
          <a:blip r:embed="rId6" cstate="print">
            <a:clrChange>
              <a:clrFrom>
                <a:srgbClr val="FFFFFF"/>
              </a:clrFrom>
              <a:clrTo>
                <a:srgbClr val="FFFFFF">
                  <a:alpha val="0"/>
                </a:srgbClr>
              </a:clrTo>
            </a:clrChange>
          </a:blip>
          <a:stretch>
            <a:fillRect/>
          </a:stretch>
        </p:blipFill>
        <p:spPr>
          <a:xfrm>
            <a:off x="2252475" y="2358751"/>
            <a:ext cx="1705355" cy="853439"/>
          </a:xfrm>
          <a:prstGeom prst="rect">
            <a:avLst/>
          </a:prstGeom>
        </p:spPr>
      </p:pic>
      <p:sp>
        <p:nvSpPr>
          <p:cNvPr id="15" name="object 18"/>
          <p:cNvSpPr txBox="1"/>
          <p:nvPr/>
        </p:nvSpPr>
        <p:spPr>
          <a:xfrm>
            <a:off x="2626838" y="2611251"/>
            <a:ext cx="709295"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Ov</a:t>
            </a:r>
            <a:r>
              <a:rPr sz="1400" spc="-25" dirty="0">
                <a:latin typeface="Calibri"/>
                <a:cs typeface="Calibri"/>
              </a:rPr>
              <a:t>e</a:t>
            </a:r>
            <a:r>
              <a:rPr sz="1400" spc="-30" dirty="0">
                <a:latin typeface="Calibri"/>
                <a:cs typeface="Calibri"/>
              </a:rPr>
              <a:t>r</a:t>
            </a:r>
            <a:r>
              <a:rPr sz="1400" spc="-25" dirty="0">
                <a:latin typeface="Calibri"/>
                <a:cs typeface="Calibri"/>
              </a:rPr>
              <a:t>d</a:t>
            </a:r>
            <a:r>
              <a:rPr sz="1400" spc="-30" dirty="0">
                <a:latin typeface="Calibri"/>
                <a:cs typeface="Calibri"/>
              </a:rPr>
              <a:t>ra</a:t>
            </a:r>
            <a:r>
              <a:rPr sz="1400" spc="-10" dirty="0">
                <a:latin typeface="Calibri"/>
                <a:cs typeface="Calibri"/>
              </a:rPr>
              <a:t>f</a:t>
            </a:r>
            <a:r>
              <a:rPr sz="1400" dirty="0">
                <a:latin typeface="Calibri"/>
                <a:cs typeface="Calibri"/>
              </a:rPr>
              <a:t>t</a:t>
            </a:r>
            <a:endParaRPr sz="1400">
              <a:latin typeface="Calibri"/>
              <a:cs typeface="Calibri"/>
            </a:endParaRPr>
          </a:p>
        </p:txBody>
      </p:sp>
    </p:spTree>
    <p:extLst>
      <p:ext uri="{BB962C8B-B14F-4D97-AF65-F5344CB8AC3E}">
        <p14:creationId xmlns:p14="http://schemas.microsoft.com/office/powerpoint/2010/main" val="81711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84315940"/>
              </p:ext>
            </p:extLst>
          </p:nvPr>
        </p:nvGraphicFramePr>
        <p:xfrm>
          <a:off x="398214" y="483910"/>
          <a:ext cx="8347571" cy="417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72489592"/>
              </p:ext>
            </p:extLst>
          </p:nvPr>
        </p:nvGraphicFramePr>
        <p:xfrm>
          <a:off x="310392" y="283889"/>
          <a:ext cx="8204957" cy="448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27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9610" y="129237"/>
            <a:ext cx="7886700" cy="490841"/>
          </a:xfrm>
        </p:spPr>
        <p:txBody>
          <a:bodyPr/>
          <a:lstStyle/>
          <a:p>
            <a:pPr algn="ctr"/>
            <a:r>
              <a:rPr lang="en-US" dirty="0" smtClean="0">
                <a:solidFill>
                  <a:srgbClr val="002060"/>
                </a:solidFill>
                <a:latin typeface="Georgia" panose="02040502050405020303" pitchFamily="18" charset="0"/>
                <a:ea typeface="Times New Roman" panose="02020603050405020304" pitchFamily="18" charset="0"/>
              </a:rPr>
              <a:t>Pradhan </a:t>
            </a:r>
            <a:r>
              <a:rPr lang="en-US" dirty="0" err="1">
                <a:solidFill>
                  <a:srgbClr val="002060"/>
                </a:solidFill>
                <a:latin typeface="Georgia" panose="02040502050405020303" pitchFamily="18" charset="0"/>
                <a:ea typeface="Times New Roman" panose="02020603050405020304" pitchFamily="18" charset="0"/>
              </a:rPr>
              <a:t>Mantri</a:t>
            </a:r>
            <a:r>
              <a:rPr lang="en-US" dirty="0">
                <a:solidFill>
                  <a:srgbClr val="002060"/>
                </a:solidFill>
                <a:latin typeface="Georgia" panose="02040502050405020303" pitchFamily="18" charset="0"/>
                <a:ea typeface="Times New Roman" panose="02020603050405020304" pitchFamily="18" charset="0"/>
              </a:rPr>
              <a:t> Jan-</a:t>
            </a:r>
            <a:r>
              <a:rPr lang="en-US" dirty="0" err="1">
                <a:solidFill>
                  <a:srgbClr val="002060"/>
                </a:solidFill>
                <a:latin typeface="Georgia" panose="02040502050405020303" pitchFamily="18" charset="0"/>
                <a:ea typeface="Times New Roman" panose="02020603050405020304" pitchFamily="18" charset="0"/>
              </a:rPr>
              <a:t>Dhan</a:t>
            </a:r>
            <a:r>
              <a:rPr lang="en-US" dirty="0">
                <a:solidFill>
                  <a:srgbClr val="002060"/>
                </a:solidFill>
                <a:latin typeface="Georgia" panose="02040502050405020303" pitchFamily="18" charset="0"/>
                <a:ea typeface="Times New Roman" panose="02020603050405020304" pitchFamily="18" charset="0"/>
              </a:rPr>
              <a:t> </a:t>
            </a:r>
            <a:r>
              <a:rPr lang="en-US" dirty="0" err="1">
                <a:solidFill>
                  <a:srgbClr val="002060"/>
                </a:solidFill>
                <a:latin typeface="Georgia" panose="02040502050405020303" pitchFamily="18" charset="0"/>
                <a:ea typeface="Times New Roman" panose="02020603050405020304" pitchFamily="18" charset="0"/>
              </a:rPr>
              <a:t>Yojana</a:t>
            </a:r>
            <a:r>
              <a:rPr lang="en-US" dirty="0">
                <a:solidFill>
                  <a:srgbClr val="002060"/>
                </a:solidFill>
                <a:latin typeface="Georgia" panose="02040502050405020303" pitchFamily="18" charset="0"/>
                <a:ea typeface="Times New Roman" panose="02020603050405020304" pitchFamily="18" charset="0"/>
              </a:rPr>
              <a:t> (PMJDY</a:t>
            </a:r>
            <a:r>
              <a:rPr lang="en-US" dirty="0" smtClean="0">
                <a:solidFill>
                  <a:srgbClr val="002060"/>
                </a:solidFill>
                <a:latin typeface="Georgia" panose="02040502050405020303" pitchFamily="18" charset="0"/>
                <a:ea typeface="Times New Roman" panose="02020603050405020304" pitchFamily="18" charset="0"/>
              </a:rPr>
              <a:t>)</a:t>
            </a:r>
            <a:endParaRPr lang="en-US" dirty="0">
              <a:solidFill>
                <a:srgbClr val="002060"/>
              </a:solidFill>
              <a:latin typeface="Georgia" panose="02040502050405020303" pitchFamily="18" charset="0"/>
            </a:endParaRPr>
          </a:p>
        </p:txBody>
      </p:sp>
      <p:sp>
        <p:nvSpPr>
          <p:cNvPr id="5" name="Freeform: Shape 38 - 1">
            <a:extLst>
              <a:ext uri="{FF2B5EF4-FFF2-40B4-BE49-F238E27FC236}">
                <a16:creationId xmlns:a16="http://schemas.microsoft.com/office/drawing/2014/main" xmlns="" id="{E07A34D3-0371-49AC-B522-512CE6ADC292}"/>
              </a:ext>
            </a:extLst>
          </p:cNvPr>
          <p:cNvSpPr>
            <a:spLocks noChangeAspect="1"/>
          </p:cNvSpPr>
          <p:nvPr/>
        </p:nvSpPr>
        <p:spPr>
          <a:xfrm rot="1800000">
            <a:off x="3354747" y="2874239"/>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6" name="Freeform: Shape 38">
            <a:extLst>
              <a:ext uri="{FF2B5EF4-FFF2-40B4-BE49-F238E27FC236}">
                <a16:creationId xmlns:a16="http://schemas.microsoft.com/office/drawing/2014/main" xmlns="" id="{E07A34D3-0371-49AC-B522-512CE6ADC292}"/>
              </a:ext>
            </a:extLst>
          </p:cNvPr>
          <p:cNvSpPr>
            <a:spLocks noChangeAspect="1"/>
          </p:cNvSpPr>
          <p:nvPr/>
        </p:nvSpPr>
        <p:spPr>
          <a:xfrm rot="12600000">
            <a:off x="4226084" y="1365036"/>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8" name="Freeform: Shape 38 - 1">
            <a:extLst>
              <a:ext uri="{FF2B5EF4-FFF2-40B4-BE49-F238E27FC236}">
                <a16:creationId xmlns:a16="http://schemas.microsoft.com/office/drawing/2014/main" xmlns="" id="{E07A34D3-0371-49AC-B522-512CE6ADC292}"/>
              </a:ext>
            </a:extLst>
          </p:cNvPr>
          <p:cNvSpPr>
            <a:spLocks noChangeAspect="1"/>
          </p:cNvSpPr>
          <p:nvPr/>
        </p:nvSpPr>
        <p:spPr>
          <a:xfrm rot="5400000">
            <a:off x="2919077" y="2119638"/>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9" name="Freeform: Shape 38">
            <a:extLst>
              <a:ext uri="{FF2B5EF4-FFF2-40B4-BE49-F238E27FC236}">
                <a16:creationId xmlns:a16="http://schemas.microsoft.com/office/drawing/2014/main" xmlns="" id="{E07A34D3-0371-49AC-B522-512CE6ADC292}"/>
              </a:ext>
            </a:extLst>
          </p:cNvPr>
          <p:cNvSpPr>
            <a:spLocks noChangeAspect="1"/>
          </p:cNvSpPr>
          <p:nvPr/>
        </p:nvSpPr>
        <p:spPr>
          <a:xfrm rot="16200000">
            <a:off x="4661753" y="2119638"/>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1" name="Freeform: Shape 38 - 1">
            <a:extLst>
              <a:ext uri="{FF2B5EF4-FFF2-40B4-BE49-F238E27FC236}">
                <a16:creationId xmlns:a16="http://schemas.microsoft.com/office/drawing/2014/main" xmlns="" id="{E07A34D3-0371-49AC-B522-512CE6ADC292}"/>
              </a:ext>
            </a:extLst>
          </p:cNvPr>
          <p:cNvSpPr>
            <a:spLocks noChangeAspect="1"/>
          </p:cNvSpPr>
          <p:nvPr/>
        </p:nvSpPr>
        <p:spPr>
          <a:xfrm rot="9000000">
            <a:off x="3354746" y="1365037"/>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2" name="Freeform: Shape 38">
            <a:extLst>
              <a:ext uri="{FF2B5EF4-FFF2-40B4-BE49-F238E27FC236}">
                <a16:creationId xmlns:a16="http://schemas.microsoft.com/office/drawing/2014/main" xmlns="" id="{E07A34D3-0371-49AC-B522-512CE6ADC292}"/>
              </a:ext>
            </a:extLst>
          </p:cNvPr>
          <p:cNvSpPr>
            <a:spLocks noChangeAspect="1"/>
          </p:cNvSpPr>
          <p:nvPr/>
        </p:nvSpPr>
        <p:spPr>
          <a:xfrm rot="19800000">
            <a:off x="4226085" y="2874238"/>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4" name="TextBox 54 - 1">
            <a:extLst>
              <a:ext uri="{FF2B5EF4-FFF2-40B4-BE49-F238E27FC236}">
                <a16:creationId xmlns:a16="http://schemas.microsoft.com/office/drawing/2014/main" xmlns="" id="{17E14C73-C3CE-475E-9593-BB59B7D3E0F1}"/>
              </a:ext>
            </a:extLst>
          </p:cNvPr>
          <p:cNvSpPr txBox="1"/>
          <p:nvPr/>
        </p:nvSpPr>
        <p:spPr>
          <a:xfrm>
            <a:off x="423949" y="1238784"/>
            <a:ext cx="2588777" cy="507831"/>
          </a:xfrm>
          <a:prstGeom prst="rect">
            <a:avLst/>
          </a:prstGeom>
          <a:noFill/>
        </p:spPr>
        <p:txBody>
          <a:bodyPr wrap="square" rtlCol="0" anchor="ctr">
            <a:spAutoFit/>
          </a:bodyPr>
          <a:lstStyle/>
          <a:p>
            <a:pPr algn="r">
              <a:defRPr/>
            </a:pPr>
            <a:r>
              <a:rPr lang="en-US" b="1" kern="0" dirty="0" smtClean="0">
                <a:solidFill>
                  <a:srgbClr val="464646"/>
                </a:solidFill>
                <a:latin typeface="Calibri"/>
              </a:rPr>
              <a:t>Universal access to banking services</a:t>
            </a:r>
            <a:endParaRPr lang="en-US" kern="0" dirty="0">
              <a:solidFill>
                <a:sysClr val="windowText" lastClr="000000"/>
              </a:solidFill>
              <a:latin typeface="Calibri"/>
            </a:endParaRPr>
          </a:p>
        </p:txBody>
      </p:sp>
      <p:sp>
        <p:nvSpPr>
          <p:cNvPr id="15" name="TextBox 54 - 2">
            <a:extLst>
              <a:ext uri="{FF2B5EF4-FFF2-40B4-BE49-F238E27FC236}">
                <a16:creationId xmlns:a16="http://schemas.microsoft.com/office/drawing/2014/main" xmlns="" id="{17E14C73-C3CE-475E-9593-BB59B7D3E0F1}"/>
              </a:ext>
            </a:extLst>
          </p:cNvPr>
          <p:cNvSpPr txBox="1"/>
          <p:nvPr/>
        </p:nvSpPr>
        <p:spPr>
          <a:xfrm>
            <a:off x="423949" y="2553658"/>
            <a:ext cx="2588777" cy="507831"/>
          </a:xfrm>
          <a:prstGeom prst="rect">
            <a:avLst/>
          </a:prstGeom>
          <a:noFill/>
        </p:spPr>
        <p:txBody>
          <a:bodyPr wrap="square" rtlCol="0" anchor="ctr">
            <a:spAutoFit/>
          </a:bodyPr>
          <a:lstStyle/>
          <a:p>
            <a:pPr algn="r">
              <a:defRPr/>
            </a:pPr>
            <a:r>
              <a:rPr lang="en-US" b="1" kern="0" dirty="0" smtClean="0">
                <a:solidFill>
                  <a:srgbClr val="474B78"/>
                </a:solidFill>
                <a:latin typeface="Calibri"/>
              </a:rPr>
              <a:t>Creation of credit Guarantee Fund</a:t>
            </a:r>
            <a:r>
              <a:rPr lang="en-US" kern="0" dirty="0" smtClean="0">
                <a:solidFill>
                  <a:sysClr val="windowText" lastClr="000000"/>
                </a:solidFill>
                <a:latin typeface="Calibri"/>
              </a:rPr>
              <a:t>. </a:t>
            </a:r>
            <a:endParaRPr lang="en-US" kern="0" dirty="0">
              <a:solidFill>
                <a:sysClr val="windowText" lastClr="000000"/>
              </a:solidFill>
              <a:latin typeface="Calibri"/>
            </a:endParaRPr>
          </a:p>
        </p:txBody>
      </p:sp>
      <p:sp>
        <p:nvSpPr>
          <p:cNvPr id="16" name="TextBox 54">
            <a:extLst>
              <a:ext uri="{FF2B5EF4-FFF2-40B4-BE49-F238E27FC236}">
                <a16:creationId xmlns:a16="http://schemas.microsoft.com/office/drawing/2014/main" xmlns="" id="{17E14C73-C3CE-475E-9593-BB59B7D3E0F1}"/>
              </a:ext>
            </a:extLst>
          </p:cNvPr>
          <p:cNvSpPr txBox="1"/>
          <p:nvPr/>
        </p:nvSpPr>
        <p:spPr>
          <a:xfrm>
            <a:off x="423949" y="3972405"/>
            <a:ext cx="2588777" cy="300082"/>
          </a:xfrm>
          <a:prstGeom prst="rect">
            <a:avLst/>
          </a:prstGeom>
          <a:noFill/>
        </p:spPr>
        <p:txBody>
          <a:bodyPr wrap="square" rtlCol="0" anchor="ctr">
            <a:spAutoFit/>
          </a:bodyPr>
          <a:lstStyle/>
          <a:p>
            <a:pPr algn="r">
              <a:defRPr/>
            </a:pPr>
            <a:r>
              <a:rPr lang="en-US" b="1" kern="0" dirty="0" smtClean="0">
                <a:solidFill>
                  <a:srgbClr val="39639D"/>
                </a:solidFill>
                <a:latin typeface="Calibri"/>
              </a:rPr>
              <a:t>Financial Literacy </a:t>
            </a:r>
            <a:r>
              <a:rPr lang="en-US" b="1" kern="0" dirty="0" err="1" smtClean="0">
                <a:solidFill>
                  <a:srgbClr val="39639D"/>
                </a:solidFill>
                <a:latin typeface="Calibri"/>
              </a:rPr>
              <a:t>Programme</a:t>
            </a:r>
            <a:endParaRPr lang="en-US" kern="0" dirty="0">
              <a:solidFill>
                <a:sysClr val="windowText" lastClr="000000"/>
              </a:solidFill>
              <a:latin typeface="Calibri"/>
            </a:endParaRPr>
          </a:p>
        </p:txBody>
      </p:sp>
      <p:sp>
        <p:nvSpPr>
          <p:cNvPr id="17" name="TextBox 54 - 1">
            <a:extLst>
              <a:ext uri="{FF2B5EF4-FFF2-40B4-BE49-F238E27FC236}">
                <a16:creationId xmlns:a16="http://schemas.microsoft.com/office/drawing/2014/main" xmlns="" id="{17E14C73-C3CE-475E-9593-BB59B7D3E0F1}"/>
              </a:ext>
            </a:extLst>
          </p:cNvPr>
          <p:cNvSpPr txBox="1"/>
          <p:nvPr/>
        </p:nvSpPr>
        <p:spPr>
          <a:xfrm>
            <a:off x="6131274" y="1262617"/>
            <a:ext cx="2588777" cy="507831"/>
          </a:xfrm>
          <a:prstGeom prst="rect">
            <a:avLst/>
          </a:prstGeom>
          <a:noFill/>
        </p:spPr>
        <p:txBody>
          <a:bodyPr wrap="square" rtlCol="0" anchor="ctr">
            <a:spAutoFit/>
          </a:bodyPr>
          <a:lstStyle/>
          <a:p>
            <a:pPr>
              <a:defRPr/>
            </a:pPr>
            <a:r>
              <a:rPr lang="en-US" b="1" kern="0" dirty="0" smtClean="0">
                <a:solidFill>
                  <a:srgbClr val="2DA2BF"/>
                </a:solidFill>
                <a:latin typeface="Calibri"/>
              </a:rPr>
              <a:t>Pension Scheme for unorganized sector </a:t>
            </a:r>
            <a:endParaRPr lang="en-US" kern="0" dirty="0">
              <a:solidFill>
                <a:sysClr val="windowText" lastClr="000000"/>
              </a:solidFill>
              <a:latin typeface="Calibri"/>
            </a:endParaRPr>
          </a:p>
        </p:txBody>
      </p:sp>
      <p:sp>
        <p:nvSpPr>
          <p:cNvPr id="18" name="TextBox 54 - 2">
            <a:extLst>
              <a:ext uri="{FF2B5EF4-FFF2-40B4-BE49-F238E27FC236}">
                <a16:creationId xmlns:a16="http://schemas.microsoft.com/office/drawing/2014/main" xmlns="" id="{17E14C73-C3CE-475E-9593-BB59B7D3E0F1}"/>
              </a:ext>
            </a:extLst>
          </p:cNvPr>
          <p:cNvSpPr txBox="1"/>
          <p:nvPr/>
        </p:nvSpPr>
        <p:spPr>
          <a:xfrm>
            <a:off x="6131274" y="2473616"/>
            <a:ext cx="2588777" cy="715581"/>
          </a:xfrm>
          <a:prstGeom prst="rect">
            <a:avLst/>
          </a:prstGeom>
          <a:noFill/>
        </p:spPr>
        <p:txBody>
          <a:bodyPr wrap="square" rtlCol="0" anchor="ctr">
            <a:spAutoFit/>
          </a:bodyPr>
          <a:lstStyle/>
          <a:p>
            <a:pPr>
              <a:defRPr/>
            </a:pPr>
            <a:r>
              <a:rPr lang="en-US" b="1" kern="0" dirty="0" smtClean="0">
                <a:solidFill>
                  <a:srgbClr val="DA1F28"/>
                </a:solidFill>
                <a:latin typeface="Calibri"/>
              </a:rPr>
              <a:t>Basic Savings Bank Accounts with Overdraft facility of </a:t>
            </a:r>
            <a:r>
              <a:rPr lang="en-US" b="1" kern="0" dirty="0" err="1" smtClean="0">
                <a:solidFill>
                  <a:srgbClr val="DA1F28"/>
                </a:solidFill>
                <a:latin typeface="Calibri"/>
              </a:rPr>
              <a:t>Rs</a:t>
            </a:r>
            <a:r>
              <a:rPr lang="en-US" b="1" kern="0" dirty="0" smtClean="0">
                <a:solidFill>
                  <a:srgbClr val="DA1F28"/>
                </a:solidFill>
                <a:latin typeface="Calibri"/>
              </a:rPr>
              <a:t>. 10,000/- to every households</a:t>
            </a:r>
            <a:endParaRPr lang="en-US" kern="0" dirty="0">
              <a:solidFill>
                <a:sysClr val="windowText" lastClr="000000"/>
              </a:solidFill>
              <a:latin typeface="Calibri"/>
            </a:endParaRPr>
          </a:p>
        </p:txBody>
      </p:sp>
      <p:sp>
        <p:nvSpPr>
          <p:cNvPr id="19" name="TextBox 54">
            <a:extLst>
              <a:ext uri="{FF2B5EF4-FFF2-40B4-BE49-F238E27FC236}">
                <a16:creationId xmlns:a16="http://schemas.microsoft.com/office/drawing/2014/main" xmlns="" id="{17E14C73-C3CE-475E-9593-BB59B7D3E0F1}"/>
              </a:ext>
            </a:extLst>
          </p:cNvPr>
          <p:cNvSpPr txBox="1"/>
          <p:nvPr/>
        </p:nvSpPr>
        <p:spPr>
          <a:xfrm>
            <a:off x="6131274" y="3996239"/>
            <a:ext cx="2588777" cy="300082"/>
          </a:xfrm>
          <a:prstGeom prst="rect">
            <a:avLst/>
          </a:prstGeom>
          <a:noFill/>
        </p:spPr>
        <p:txBody>
          <a:bodyPr wrap="square" rtlCol="0" anchor="ctr">
            <a:spAutoFit/>
          </a:bodyPr>
          <a:lstStyle/>
          <a:p>
            <a:pPr>
              <a:defRPr/>
            </a:pPr>
            <a:r>
              <a:rPr lang="en-US" b="1" kern="0" dirty="0" smtClean="0">
                <a:solidFill>
                  <a:srgbClr val="EB641B"/>
                </a:solidFill>
                <a:latin typeface="Calibri"/>
              </a:rPr>
              <a:t>Micro-Insurance</a:t>
            </a:r>
            <a:endParaRPr lang="en-US" kern="0" dirty="0">
              <a:solidFill>
                <a:sysClr val="windowText" lastClr="000000"/>
              </a:solidFill>
              <a:latin typeface="Calibri"/>
            </a:endParaRPr>
          </a:p>
        </p:txBody>
      </p:sp>
      <p:grpSp>
        <p:nvGrpSpPr>
          <p:cNvPr id="48" name="Connected_home2" descr="{&quot;Key&quot;:&quot;POWER_USER_SHAPE_ICON&quot;,&quot;Value&quot;:&quot;POWER_USER_SHAPE_ICON_STYLE_1&quot;}"/>
          <p:cNvGrpSpPr>
            <a:grpSpLocks noChangeAspect="1"/>
          </p:cNvGrpSpPr>
          <p:nvPr>
            <p:custDataLst>
              <p:tags r:id="rId1"/>
            </p:custDataLst>
          </p:nvPr>
        </p:nvGrpSpPr>
        <p:grpSpPr>
          <a:xfrm>
            <a:off x="3249495" y="2586852"/>
            <a:ext cx="451166" cy="457371"/>
            <a:chOff x="7790906" y="3436882"/>
            <a:chExt cx="535560" cy="542925"/>
          </a:xfrm>
          <a:solidFill>
            <a:schemeClr val="bg1"/>
          </a:solidFill>
        </p:grpSpPr>
        <p:sp>
          <p:nvSpPr>
            <p:cNvPr id="49" name="Freeform 122"/>
            <p:cNvSpPr>
              <a:spLocks noEditPoints="1"/>
            </p:cNvSpPr>
            <p:nvPr/>
          </p:nvSpPr>
          <p:spPr bwMode="auto">
            <a:xfrm>
              <a:off x="7891915" y="3436882"/>
              <a:ext cx="326176" cy="314602"/>
            </a:xfrm>
            <a:custGeom>
              <a:avLst/>
              <a:gdLst>
                <a:gd name="T0" fmla="*/ 75 w 647"/>
                <a:gd name="T1" fmla="*/ 61 h 623"/>
                <a:gd name="T2" fmla="*/ 55 w 647"/>
                <a:gd name="T3" fmla="*/ 41 h 623"/>
                <a:gd name="T4" fmla="*/ 75 w 647"/>
                <a:gd name="T5" fmla="*/ 22 h 623"/>
                <a:gd name="T6" fmla="*/ 94 w 647"/>
                <a:gd name="T7" fmla="*/ 41 h 623"/>
                <a:gd name="T8" fmla="*/ 75 w 647"/>
                <a:gd name="T9" fmla="*/ 61 h 623"/>
                <a:gd name="T10" fmla="*/ 647 w 647"/>
                <a:gd name="T11" fmla="*/ 623 h 623"/>
                <a:gd name="T12" fmla="*/ 647 w 647"/>
                <a:gd name="T13" fmla="*/ 47 h 623"/>
                <a:gd name="T14" fmla="*/ 599 w 647"/>
                <a:gd name="T15" fmla="*/ 0 h 623"/>
                <a:gd name="T16" fmla="*/ 47 w 647"/>
                <a:gd name="T17" fmla="*/ 0 h 623"/>
                <a:gd name="T18" fmla="*/ 0 w 647"/>
                <a:gd name="T19" fmla="*/ 47 h 623"/>
                <a:gd name="T20" fmla="*/ 0 w 647"/>
                <a:gd name="T21" fmla="*/ 596 h 623"/>
                <a:gd name="T22" fmla="*/ 10 w 647"/>
                <a:gd name="T23" fmla="*/ 575 h 623"/>
                <a:gd name="T24" fmla="*/ 50 w 647"/>
                <a:gd name="T25" fmla="*/ 537 h 623"/>
                <a:gd name="T26" fmla="*/ 50 w 647"/>
                <a:gd name="T27" fmla="*/ 87 h 623"/>
                <a:gd name="T28" fmla="*/ 596 w 647"/>
                <a:gd name="T29" fmla="*/ 87 h 623"/>
                <a:gd name="T30" fmla="*/ 596 w 647"/>
                <a:gd name="T31" fmla="*/ 613 h 623"/>
                <a:gd name="T32" fmla="*/ 647 w 647"/>
                <a:gd name="T33"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7" h="623">
                  <a:moveTo>
                    <a:pt x="75" y="61"/>
                  </a:moveTo>
                  <a:cubicBezTo>
                    <a:pt x="64" y="61"/>
                    <a:pt x="55" y="52"/>
                    <a:pt x="55" y="41"/>
                  </a:cubicBezTo>
                  <a:cubicBezTo>
                    <a:pt x="55" y="30"/>
                    <a:pt x="64" y="22"/>
                    <a:pt x="75" y="22"/>
                  </a:cubicBezTo>
                  <a:cubicBezTo>
                    <a:pt x="86" y="22"/>
                    <a:pt x="94" y="30"/>
                    <a:pt x="94" y="41"/>
                  </a:cubicBezTo>
                  <a:cubicBezTo>
                    <a:pt x="94" y="52"/>
                    <a:pt x="86" y="61"/>
                    <a:pt x="75" y="61"/>
                  </a:cubicBezTo>
                  <a:close/>
                  <a:moveTo>
                    <a:pt x="647" y="623"/>
                  </a:moveTo>
                  <a:lnTo>
                    <a:pt x="647" y="47"/>
                  </a:lnTo>
                  <a:cubicBezTo>
                    <a:pt x="647" y="21"/>
                    <a:pt x="626" y="0"/>
                    <a:pt x="599" y="0"/>
                  </a:cubicBezTo>
                  <a:lnTo>
                    <a:pt x="47" y="0"/>
                  </a:lnTo>
                  <a:cubicBezTo>
                    <a:pt x="21" y="0"/>
                    <a:pt x="0" y="21"/>
                    <a:pt x="0" y="47"/>
                  </a:cubicBezTo>
                  <a:lnTo>
                    <a:pt x="0" y="596"/>
                  </a:lnTo>
                  <a:lnTo>
                    <a:pt x="10" y="575"/>
                  </a:lnTo>
                  <a:cubicBezTo>
                    <a:pt x="19" y="558"/>
                    <a:pt x="34" y="545"/>
                    <a:pt x="50" y="537"/>
                  </a:cubicBezTo>
                  <a:lnTo>
                    <a:pt x="50" y="87"/>
                  </a:lnTo>
                  <a:lnTo>
                    <a:pt x="596" y="87"/>
                  </a:lnTo>
                  <a:lnTo>
                    <a:pt x="596" y="613"/>
                  </a:lnTo>
                  <a:cubicBezTo>
                    <a:pt x="610" y="610"/>
                    <a:pt x="630" y="613"/>
                    <a:pt x="647" y="62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0" name="Freeform 123"/>
            <p:cNvSpPr>
              <a:spLocks/>
            </p:cNvSpPr>
            <p:nvPr/>
          </p:nvSpPr>
          <p:spPr bwMode="auto">
            <a:xfrm>
              <a:off x="7946629" y="3810406"/>
              <a:ext cx="111531" cy="44192"/>
            </a:xfrm>
            <a:custGeom>
              <a:avLst/>
              <a:gdLst>
                <a:gd name="T0" fmla="*/ 189 w 221"/>
                <a:gd name="T1" fmla="*/ 43 h 87"/>
                <a:gd name="T2" fmla="*/ 221 w 221"/>
                <a:gd name="T3" fmla="*/ 0 h 87"/>
                <a:gd name="T4" fmla="*/ 32 w 221"/>
                <a:gd name="T5" fmla="*/ 0 h 87"/>
                <a:gd name="T6" fmla="*/ 0 w 221"/>
                <a:gd name="T7" fmla="*/ 87 h 87"/>
                <a:gd name="T8" fmla="*/ 199 w 221"/>
                <a:gd name="T9" fmla="*/ 87 h 87"/>
                <a:gd name="T10" fmla="*/ 189 w 221"/>
                <a:gd name="T11" fmla="*/ 43 h 87"/>
              </a:gdLst>
              <a:ahLst/>
              <a:cxnLst>
                <a:cxn ang="0">
                  <a:pos x="T0" y="T1"/>
                </a:cxn>
                <a:cxn ang="0">
                  <a:pos x="T2" y="T3"/>
                </a:cxn>
                <a:cxn ang="0">
                  <a:pos x="T4" y="T5"/>
                </a:cxn>
                <a:cxn ang="0">
                  <a:pos x="T6" y="T7"/>
                </a:cxn>
                <a:cxn ang="0">
                  <a:pos x="T8" y="T9"/>
                </a:cxn>
                <a:cxn ang="0">
                  <a:pos x="T10" y="T11"/>
                </a:cxn>
              </a:cxnLst>
              <a:rect l="0" t="0" r="r" b="b"/>
              <a:pathLst>
                <a:path w="221" h="87">
                  <a:moveTo>
                    <a:pt x="189" y="43"/>
                  </a:moveTo>
                  <a:cubicBezTo>
                    <a:pt x="193" y="28"/>
                    <a:pt x="205" y="13"/>
                    <a:pt x="221" y="0"/>
                  </a:cubicBezTo>
                  <a:lnTo>
                    <a:pt x="32" y="0"/>
                  </a:lnTo>
                  <a:lnTo>
                    <a:pt x="0" y="87"/>
                  </a:lnTo>
                  <a:lnTo>
                    <a:pt x="199" y="87"/>
                  </a:lnTo>
                  <a:cubicBezTo>
                    <a:pt x="190" y="75"/>
                    <a:pt x="184" y="61"/>
                    <a:pt x="189" y="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1" name="Freeform 124"/>
            <p:cNvSpPr>
              <a:spLocks/>
            </p:cNvSpPr>
            <p:nvPr/>
          </p:nvSpPr>
          <p:spPr bwMode="auto">
            <a:xfrm>
              <a:off x="8060264" y="3679935"/>
              <a:ext cx="266202" cy="299872"/>
            </a:xfrm>
            <a:custGeom>
              <a:avLst/>
              <a:gdLst>
                <a:gd name="T0" fmla="*/ 142 w 527"/>
                <a:gd name="T1" fmla="*/ 3 h 595"/>
                <a:gd name="T2" fmla="*/ 106 w 527"/>
                <a:gd name="T3" fmla="*/ 55 h 595"/>
                <a:gd name="T4" fmla="*/ 155 w 527"/>
                <a:gd name="T5" fmla="*/ 332 h 595"/>
                <a:gd name="T6" fmla="*/ 57 w 527"/>
                <a:gd name="T7" fmla="*/ 275 h 595"/>
                <a:gd name="T8" fmla="*/ 4 w 527"/>
                <a:gd name="T9" fmla="*/ 312 h 595"/>
                <a:gd name="T10" fmla="*/ 130 w 527"/>
                <a:gd name="T11" fmla="*/ 447 h 595"/>
                <a:gd name="T12" fmla="*/ 369 w 527"/>
                <a:gd name="T13" fmla="*/ 570 h 595"/>
                <a:gd name="T14" fmla="*/ 517 w 527"/>
                <a:gd name="T15" fmla="*/ 392 h 595"/>
                <a:gd name="T16" fmla="*/ 491 w 527"/>
                <a:gd name="T17" fmla="*/ 244 h 595"/>
                <a:gd name="T18" fmla="*/ 449 w 527"/>
                <a:gd name="T19" fmla="*/ 206 h 595"/>
                <a:gd name="T20" fmla="*/ 407 w 527"/>
                <a:gd name="T21" fmla="*/ 240 h 595"/>
                <a:gd name="T22" fmla="*/ 402 w 527"/>
                <a:gd name="T23" fmla="*/ 215 h 595"/>
                <a:gd name="T24" fmla="*/ 358 w 527"/>
                <a:gd name="T25" fmla="*/ 179 h 595"/>
                <a:gd name="T26" fmla="*/ 314 w 527"/>
                <a:gd name="T27" fmla="*/ 219 h 595"/>
                <a:gd name="T28" fmla="*/ 271 w 527"/>
                <a:gd name="T29" fmla="*/ 173 h 595"/>
                <a:gd name="T30" fmla="*/ 225 w 527"/>
                <a:gd name="T31" fmla="*/ 218 h 595"/>
                <a:gd name="T32" fmla="*/ 193 w 527"/>
                <a:gd name="T33" fmla="*/ 39 h 595"/>
                <a:gd name="T34" fmla="*/ 142 w 527"/>
                <a:gd name="T35" fmla="*/ 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595">
                  <a:moveTo>
                    <a:pt x="142" y="3"/>
                  </a:moveTo>
                  <a:cubicBezTo>
                    <a:pt x="117" y="7"/>
                    <a:pt x="101" y="31"/>
                    <a:pt x="106" y="55"/>
                  </a:cubicBezTo>
                  <a:lnTo>
                    <a:pt x="155" y="332"/>
                  </a:lnTo>
                  <a:cubicBezTo>
                    <a:pt x="128" y="287"/>
                    <a:pt x="84" y="269"/>
                    <a:pt x="57" y="275"/>
                  </a:cubicBezTo>
                  <a:cubicBezTo>
                    <a:pt x="31" y="281"/>
                    <a:pt x="7" y="302"/>
                    <a:pt x="4" y="312"/>
                  </a:cubicBezTo>
                  <a:cubicBezTo>
                    <a:pt x="0" y="330"/>
                    <a:pt x="66" y="347"/>
                    <a:pt x="130" y="447"/>
                  </a:cubicBezTo>
                  <a:cubicBezTo>
                    <a:pt x="187" y="535"/>
                    <a:pt x="234" y="595"/>
                    <a:pt x="369" y="570"/>
                  </a:cubicBezTo>
                  <a:cubicBezTo>
                    <a:pt x="496" y="547"/>
                    <a:pt x="527" y="450"/>
                    <a:pt x="517" y="392"/>
                  </a:cubicBezTo>
                  <a:lnTo>
                    <a:pt x="491" y="244"/>
                  </a:lnTo>
                  <a:cubicBezTo>
                    <a:pt x="486" y="213"/>
                    <a:pt x="460" y="205"/>
                    <a:pt x="449" y="206"/>
                  </a:cubicBezTo>
                  <a:cubicBezTo>
                    <a:pt x="440" y="207"/>
                    <a:pt x="418" y="208"/>
                    <a:pt x="407" y="240"/>
                  </a:cubicBezTo>
                  <a:lnTo>
                    <a:pt x="402" y="215"/>
                  </a:lnTo>
                  <a:cubicBezTo>
                    <a:pt x="398" y="194"/>
                    <a:pt x="379" y="179"/>
                    <a:pt x="358" y="179"/>
                  </a:cubicBezTo>
                  <a:cubicBezTo>
                    <a:pt x="340" y="179"/>
                    <a:pt x="316" y="193"/>
                    <a:pt x="314" y="219"/>
                  </a:cubicBezTo>
                  <a:cubicBezTo>
                    <a:pt x="309" y="191"/>
                    <a:pt x="297" y="173"/>
                    <a:pt x="271" y="173"/>
                  </a:cubicBezTo>
                  <a:cubicBezTo>
                    <a:pt x="256" y="174"/>
                    <a:pt x="228" y="178"/>
                    <a:pt x="225" y="218"/>
                  </a:cubicBezTo>
                  <a:lnTo>
                    <a:pt x="193" y="39"/>
                  </a:lnTo>
                  <a:cubicBezTo>
                    <a:pt x="188" y="11"/>
                    <a:pt x="164" y="0"/>
                    <a:pt x="142" y="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2" name="Freeform 126"/>
            <p:cNvSpPr>
              <a:spLocks/>
            </p:cNvSpPr>
            <p:nvPr/>
          </p:nvSpPr>
          <p:spPr bwMode="auto">
            <a:xfrm>
              <a:off x="7790906" y="3671518"/>
              <a:ext cx="176766" cy="270411"/>
            </a:xfrm>
            <a:custGeom>
              <a:avLst/>
              <a:gdLst>
                <a:gd name="T0" fmla="*/ 311 w 349"/>
                <a:gd name="T1" fmla="*/ 108 h 536"/>
                <a:gd name="T2" fmla="*/ 243 w 349"/>
                <a:gd name="T3" fmla="*/ 129 h 536"/>
                <a:gd name="T4" fmla="*/ 162 w 349"/>
                <a:gd name="T5" fmla="*/ 292 h 536"/>
                <a:gd name="T6" fmla="*/ 144 w 349"/>
                <a:gd name="T7" fmla="*/ 208 h 536"/>
                <a:gd name="T8" fmla="*/ 159 w 349"/>
                <a:gd name="T9" fmla="*/ 174 h 536"/>
                <a:gd name="T10" fmla="*/ 159 w 349"/>
                <a:gd name="T11" fmla="*/ 0 h 536"/>
                <a:gd name="T12" fmla="*/ 19 w 349"/>
                <a:gd name="T13" fmla="*/ 170 h 536"/>
                <a:gd name="T14" fmla="*/ 4 w 349"/>
                <a:gd name="T15" fmla="*/ 234 h 536"/>
                <a:gd name="T16" fmla="*/ 15 w 349"/>
                <a:gd name="T17" fmla="*/ 483 h 536"/>
                <a:gd name="T18" fmla="*/ 40 w 349"/>
                <a:gd name="T19" fmla="*/ 516 h 536"/>
                <a:gd name="T20" fmla="*/ 136 w 349"/>
                <a:gd name="T21" fmla="*/ 533 h 536"/>
                <a:gd name="T22" fmla="*/ 154 w 349"/>
                <a:gd name="T23" fmla="*/ 536 h 536"/>
                <a:gd name="T24" fmla="*/ 174 w 349"/>
                <a:gd name="T25" fmla="*/ 525 h 536"/>
                <a:gd name="T26" fmla="*/ 234 w 349"/>
                <a:gd name="T27" fmla="*/ 445 h 536"/>
                <a:gd name="T28" fmla="*/ 277 w 349"/>
                <a:gd name="T29" fmla="*/ 331 h 536"/>
                <a:gd name="T30" fmla="*/ 343 w 349"/>
                <a:gd name="T31" fmla="*/ 164 h 536"/>
                <a:gd name="T32" fmla="*/ 311 w 349"/>
                <a:gd name="T33" fmla="*/ 1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9" h="536">
                  <a:moveTo>
                    <a:pt x="311" y="108"/>
                  </a:moveTo>
                  <a:cubicBezTo>
                    <a:pt x="291" y="100"/>
                    <a:pt x="260" y="97"/>
                    <a:pt x="243" y="129"/>
                  </a:cubicBezTo>
                  <a:lnTo>
                    <a:pt x="162" y="292"/>
                  </a:lnTo>
                  <a:lnTo>
                    <a:pt x="144" y="208"/>
                  </a:lnTo>
                  <a:lnTo>
                    <a:pt x="159" y="174"/>
                  </a:lnTo>
                  <a:lnTo>
                    <a:pt x="159" y="0"/>
                  </a:lnTo>
                  <a:lnTo>
                    <a:pt x="19" y="170"/>
                  </a:lnTo>
                  <a:cubicBezTo>
                    <a:pt x="0" y="190"/>
                    <a:pt x="3" y="218"/>
                    <a:pt x="4" y="234"/>
                  </a:cubicBezTo>
                  <a:lnTo>
                    <a:pt x="15" y="483"/>
                  </a:lnTo>
                  <a:cubicBezTo>
                    <a:pt x="16" y="503"/>
                    <a:pt x="19" y="511"/>
                    <a:pt x="40" y="516"/>
                  </a:cubicBezTo>
                  <a:lnTo>
                    <a:pt x="136" y="533"/>
                  </a:lnTo>
                  <a:cubicBezTo>
                    <a:pt x="142" y="535"/>
                    <a:pt x="148" y="536"/>
                    <a:pt x="154" y="536"/>
                  </a:cubicBezTo>
                  <a:cubicBezTo>
                    <a:pt x="161" y="536"/>
                    <a:pt x="168" y="534"/>
                    <a:pt x="174" y="525"/>
                  </a:cubicBezTo>
                  <a:cubicBezTo>
                    <a:pt x="192" y="502"/>
                    <a:pt x="226" y="457"/>
                    <a:pt x="234" y="445"/>
                  </a:cubicBezTo>
                  <a:cubicBezTo>
                    <a:pt x="242" y="434"/>
                    <a:pt x="253" y="403"/>
                    <a:pt x="277" y="331"/>
                  </a:cubicBezTo>
                  <a:cubicBezTo>
                    <a:pt x="292" y="287"/>
                    <a:pt x="343" y="164"/>
                    <a:pt x="343" y="164"/>
                  </a:cubicBezTo>
                  <a:cubicBezTo>
                    <a:pt x="349" y="144"/>
                    <a:pt x="336" y="117"/>
                    <a:pt x="311" y="10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3" name="House2"/>
            <p:cNvSpPr>
              <a:spLocks noChangeAspect="1" noEditPoints="1"/>
            </p:cNvSpPr>
            <p:nvPr>
              <p:custDataLst>
                <p:tags r:id="rId9"/>
              </p:custDataLst>
            </p:nvPr>
          </p:nvSpPr>
          <p:spPr bwMode="auto">
            <a:xfrm>
              <a:off x="7960093" y="3515503"/>
              <a:ext cx="189820" cy="172993"/>
            </a:xfrm>
            <a:custGeom>
              <a:avLst/>
              <a:gdLst>
                <a:gd name="T0" fmla="*/ 100 w 200"/>
                <a:gd name="T1" fmla="*/ 0 h 182"/>
                <a:gd name="T2" fmla="*/ 0 w 200"/>
                <a:gd name="T3" fmla="*/ 100 h 182"/>
                <a:gd name="T4" fmla="*/ 19 w 200"/>
                <a:gd name="T5" fmla="*/ 119 h 182"/>
                <a:gd name="T6" fmla="*/ 38 w 200"/>
                <a:gd name="T7" fmla="*/ 100 h 182"/>
                <a:gd name="T8" fmla="*/ 38 w 200"/>
                <a:gd name="T9" fmla="*/ 182 h 182"/>
                <a:gd name="T10" fmla="*/ 88 w 200"/>
                <a:gd name="T11" fmla="*/ 182 h 182"/>
                <a:gd name="T12" fmla="*/ 88 w 200"/>
                <a:gd name="T13" fmla="*/ 144 h 182"/>
                <a:gd name="T14" fmla="*/ 113 w 200"/>
                <a:gd name="T15" fmla="*/ 144 h 182"/>
                <a:gd name="T16" fmla="*/ 113 w 200"/>
                <a:gd name="T17" fmla="*/ 182 h 182"/>
                <a:gd name="T18" fmla="*/ 163 w 200"/>
                <a:gd name="T19" fmla="*/ 182 h 182"/>
                <a:gd name="T20" fmla="*/ 163 w 200"/>
                <a:gd name="T21" fmla="*/ 100 h 182"/>
                <a:gd name="T22" fmla="*/ 181 w 200"/>
                <a:gd name="T23" fmla="*/ 119 h 182"/>
                <a:gd name="T24" fmla="*/ 200 w 200"/>
                <a:gd name="T25" fmla="*/ 100 h 182"/>
                <a:gd name="T26" fmla="*/ 100 w 200"/>
                <a:gd name="T27" fmla="*/ 0 h 182"/>
                <a:gd name="T28" fmla="*/ 100 w 200"/>
                <a:gd name="T29" fmla="*/ 82 h 182"/>
                <a:gd name="T30" fmla="*/ 88 w 200"/>
                <a:gd name="T31" fmla="*/ 69 h 182"/>
                <a:gd name="T32" fmla="*/ 100 w 200"/>
                <a:gd name="T33" fmla="*/ 57 h 182"/>
                <a:gd name="T34" fmla="*/ 113 w 200"/>
                <a:gd name="T35" fmla="*/ 69 h 182"/>
                <a:gd name="T36" fmla="*/ 100 w 200"/>
                <a:gd name="T37" fmla="*/ 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82">
                  <a:moveTo>
                    <a:pt x="100" y="0"/>
                  </a:moveTo>
                  <a:lnTo>
                    <a:pt x="0" y="100"/>
                  </a:lnTo>
                  <a:lnTo>
                    <a:pt x="19" y="119"/>
                  </a:lnTo>
                  <a:lnTo>
                    <a:pt x="38" y="100"/>
                  </a:lnTo>
                  <a:lnTo>
                    <a:pt x="38" y="182"/>
                  </a:lnTo>
                  <a:lnTo>
                    <a:pt x="88" y="182"/>
                  </a:lnTo>
                  <a:lnTo>
                    <a:pt x="88" y="144"/>
                  </a:lnTo>
                  <a:lnTo>
                    <a:pt x="113" y="144"/>
                  </a:lnTo>
                  <a:lnTo>
                    <a:pt x="113" y="182"/>
                  </a:lnTo>
                  <a:lnTo>
                    <a:pt x="163" y="182"/>
                  </a:lnTo>
                  <a:lnTo>
                    <a:pt x="163" y="100"/>
                  </a:lnTo>
                  <a:lnTo>
                    <a:pt x="181" y="119"/>
                  </a:lnTo>
                  <a:lnTo>
                    <a:pt x="200" y="100"/>
                  </a:lnTo>
                  <a:lnTo>
                    <a:pt x="100" y="0"/>
                  </a:lnTo>
                  <a:close/>
                  <a:moveTo>
                    <a:pt x="100" y="82"/>
                  </a:moveTo>
                  <a:cubicBezTo>
                    <a:pt x="93" y="82"/>
                    <a:pt x="88" y="76"/>
                    <a:pt x="88" y="69"/>
                  </a:cubicBezTo>
                  <a:cubicBezTo>
                    <a:pt x="88" y="62"/>
                    <a:pt x="93" y="57"/>
                    <a:pt x="100" y="57"/>
                  </a:cubicBezTo>
                  <a:cubicBezTo>
                    <a:pt x="107" y="57"/>
                    <a:pt x="113" y="62"/>
                    <a:pt x="113" y="69"/>
                  </a:cubicBezTo>
                  <a:cubicBezTo>
                    <a:pt x="113" y="76"/>
                    <a:pt x="107" y="82"/>
                    <a:pt x="100" y="82"/>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grpSp>
      <p:grpSp>
        <p:nvGrpSpPr>
          <p:cNvPr id="63" name="Data_targetting" descr="{&quot;Key&quot;:&quot;POWER_USER_SHAPE_ICON&quot;,&quot;Value&quot;:&quot;POWER_USER_SHAPE_ICON_STYLE_1&quot;}"/>
          <p:cNvGrpSpPr>
            <a:grpSpLocks noChangeAspect="1"/>
          </p:cNvGrpSpPr>
          <p:nvPr>
            <p:custDataLst>
              <p:tags r:id="rId2"/>
            </p:custDataLst>
          </p:nvPr>
        </p:nvGrpSpPr>
        <p:grpSpPr>
          <a:xfrm>
            <a:off x="3847710" y="3482748"/>
            <a:ext cx="367502" cy="492705"/>
            <a:chOff x="7110413" y="2984500"/>
            <a:chExt cx="647700" cy="868363"/>
          </a:xfrm>
          <a:solidFill>
            <a:schemeClr val="bg1"/>
          </a:solidFill>
        </p:grpSpPr>
        <p:sp>
          <p:nvSpPr>
            <p:cNvPr id="64" name="Freeform 151"/>
            <p:cNvSpPr>
              <a:spLocks/>
            </p:cNvSpPr>
            <p:nvPr/>
          </p:nvSpPr>
          <p:spPr bwMode="auto">
            <a:xfrm>
              <a:off x="7218363" y="3114675"/>
              <a:ext cx="130175" cy="230188"/>
            </a:xfrm>
            <a:custGeom>
              <a:avLst/>
              <a:gdLst>
                <a:gd name="T0" fmla="*/ 33 w 183"/>
                <a:gd name="T1" fmla="*/ 21 h 324"/>
                <a:gd name="T2" fmla="*/ 33 w 183"/>
                <a:gd name="T3" fmla="*/ 220 h 324"/>
                <a:gd name="T4" fmla="*/ 0 w 183"/>
                <a:gd name="T5" fmla="*/ 270 h 324"/>
                <a:gd name="T6" fmla="*/ 54 w 183"/>
                <a:gd name="T7" fmla="*/ 324 h 324"/>
                <a:gd name="T8" fmla="*/ 108 w 183"/>
                <a:gd name="T9" fmla="*/ 270 h 324"/>
                <a:gd name="T10" fmla="*/ 75 w 183"/>
                <a:gd name="T11" fmla="*/ 220 h 324"/>
                <a:gd name="T12" fmla="*/ 75 w 183"/>
                <a:gd name="T13" fmla="*/ 42 h 324"/>
                <a:gd name="T14" fmla="*/ 174 w 183"/>
                <a:gd name="T15" fmla="*/ 42 h 324"/>
                <a:gd name="T16" fmla="*/ 183 w 183"/>
                <a:gd name="T17" fmla="*/ 0 h 324"/>
                <a:gd name="T18" fmla="*/ 54 w 183"/>
                <a:gd name="T19" fmla="*/ 0 h 324"/>
                <a:gd name="T20" fmla="*/ 33 w 183"/>
                <a:gd name="T21" fmla="*/ 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324">
                  <a:moveTo>
                    <a:pt x="33" y="21"/>
                  </a:moveTo>
                  <a:lnTo>
                    <a:pt x="33" y="220"/>
                  </a:lnTo>
                  <a:cubicBezTo>
                    <a:pt x="13" y="228"/>
                    <a:pt x="0" y="247"/>
                    <a:pt x="0" y="270"/>
                  </a:cubicBezTo>
                  <a:cubicBezTo>
                    <a:pt x="0" y="300"/>
                    <a:pt x="24" y="324"/>
                    <a:pt x="54" y="324"/>
                  </a:cubicBezTo>
                  <a:cubicBezTo>
                    <a:pt x="83" y="324"/>
                    <a:pt x="108" y="300"/>
                    <a:pt x="108" y="270"/>
                  </a:cubicBezTo>
                  <a:cubicBezTo>
                    <a:pt x="108" y="248"/>
                    <a:pt x="94" y="229"/>
                    <a:pt x="75" y="220"/>
                  </a:cubicBezTo>
                  <a:lnTo>
                    <a:pt x="75" y="42"/>
                  </a:lnTo>
                  <a:lnTo>
                    <a:pt x="174" y="42"/>
                  </a:lnTo>
                  <a:cubicBezTo>
                    <a:pt x="175" y="27"/>
                    <a:pt x="178" y="13"/>
                    <a:pt x="183" y="0"/>
                  </a:cubicBezTo>
                  <a:lnTo>
                    <a:pt x="54" y="0"/>
                  </a:lnTo>
                  <a:cubicBezTo>
                    <a:pt x="42" y="0"/>
                    <a:pt x="33" y="9"/>
                    <a:pt x="33"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5" name="Freeform 152"/>
            <p:cNvSpPr>
              <a:spLocks/>
            </p:cNvSpPr>
            <p:nvPr/>
          </p:nvSpPr>
          <p:spPr bwMode="auto">
            <a:xfrm>
              <a:off x="7526338" y="3092450"/>
              <a:ext cx="153988" cy="74613"/>
            </a:xfrm>
            <a:custGeom>
              <a:avLst/>
              <a:gdLst>
                <a:gd name="T0" fmla="*/ 115 w 216"/>
                <a:gd name="T1" fmla="*/ 74 h 106"/>
                <a:gd name="T2" fmla="*/ 163 w 216"/>
                <a:gd name="T3" fmla="*/ 106 h 106"/>
                <a:gd name="T4" fmla="*/ 216 w 216"/>
                <a:gd name="T5" fmla="*/ 53 h 106"/>
                <a:gd name="T6" fmla="*/ 163 w 216"/>
                <a:gd name="T7" fmla="*/ 0 h 106"/>
                <a:gd name="T8" fmla="*/ 115 w 216"/>
                <a:gd name="T9" fmla="*/ 32 h 106"/>
                <a:gd name="T10" fmla="*/ 0 w 216"/>
                <a:gd name="T11" fmla="*/ 32 h 106"/>
                <a:gd name="T12" fmla="*/ 9 w 216"/>
                <a:gd name="T13" fmla="*/ 74 h 106"/>
                <a:gd name="T14" fmla="*/ 115 w 216"/>
                <a:gd name="T15" fmla="*/ 74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06">
                  <a:moveTo>
                    <a:pt x="115" y="74"/>
                  </a:moveTo>
                  <a:cubicBezTo>
                    <a:pt x="123" y="94"/>
                    <a:pt x="142" y="106"/>
                    <a:pt x="163" y="106"/>
                  </a:cubicBezTo>
                  <a:cubicBezTo>
                    <a:pt x="193" y="106"/>
                    <a:pt x="216" y="82"/>
                    <a:pt x="216" y="53"/>
                  </a:cubicBezTo>
                  <a:cubicBezTo>
                    <a:pt x="216" y="24"/>
                    <a:pt x="193" y="0"/>
                    <a:pt x="163" y="0"/>
                  </a:cubicBezTo>
                  <a:cubicBezTo>
                    <a:pt x="142" y="0"/>
                    <a:pt x="123" y="13"/>
                    <a:pt x="115" y="32"/>
                  </a:cubicBezTo>
                  <a:lnTo>
                    <a:pt x="0" y="32"/>
                  </a:lnTo>
                  <a:cubicBezTo>
                    <a:pt x="5" y="45"/>
                    <a:pt x="8" y="59"/>
                    <a:pt x="9" y="74"/>
                  </a:cubicBezTo>
                  <a:lnTo>
                    <a:pt x="115" y="7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6" name="Freeform 153"/>
            <p:cNvSpPr>
              <a:spLocks noEditPoints="1"/>
            </p:cNvSpPr>
            <p:nvPr/>
          </p:nvSpPr>
          <p:spPr bwMode="auto">
            <a:xfrm>
              <a:off x="7583488" y="3348038"/>
              <a:ext cx="142875" cy="96838"/>
            </a:xfrm>
            <a:custGeom>
              <a:avLst/>
              <a:gdLst>
                <a:gd name="T0" fmla="*/ 131 w 200"/>
                <a:gd name="T1" fmla="*/ 40 h 138"/>
                <a:gd name="T2" fmla="*/ 159 w 200"/>
                <a:gd name="T3" fmla="*/ 69 h 138"/>
                <a:gd name="T4" fmla="*/ 131 w 200"/>
                <a:gd name="T5" fmla="*/ 98 h 138"/>
                <a:gd name="T6" fmla="*/ 102 w 200"/>
                <a:gd name="T7" fmla="*/ 69 h 138"/>
                <a:gd name="T8" fmla="*/ 131 w 200"/>
                <a:gd name="T9" fmla="*/ 40 h 138"/>
                <a:gd name="T10" fmla="*/ 131 w 200"/>
                <a:gd name="T11" fmla="*/ 138 h 138"/>
                <a:gd name="T12" fmla="*/ 200 w 200"/>
                <a:gd name="T13" fmla="*/ 69 h 138"/>
                <a:gd name="T14" fmla="*/ 131 w 200"/>
                <a:gd name="T15" fmla="*/ 0 h 138"/>
                <a:gd name="T16" fmla="*/ 65 w 200"/>
                <a:gd name="T17" fmla="*/ 46 h 138"/>
                <a:gd name="T18" fmla="*/ 0 w 200"/>
                <a:gd name="T19" fmla="*/ 46 h 138"/>
                <a:gd name="T20" fmla="*/ 0 w 200"/>
                <a:gd name="T21" fmla="*/ 89 h 138"/>
                <a:gd name="T22" fmla="*/ 64 w 200"/>
                <a:gd name="T23" fmla="*/ 89 h 138"/>
                <a:gd name="T24" fmla="*/ 131 w 20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38">
                  <a:moveTo>
                    <a:pt x="131" y="40"/>
                  </a:moveTo>
                  <a:cubicBezTo>
                    <a:pt x="146" y="40"/>
                    <a:pt x="159" y="53"/>
                    <a:pt x="159" y="69"/>
                  </a:cubicBezTo>
                  <a:cubicBezTo>
                    <a:pt x="159" y="85"/>
                    <a:pt x="146" y="98"/>
                    <a:pt x="131" y="98"/>
                  </a:cubicBezTo>
                  <a:cubicBezTo>
                    <a:pt x="115" y="98"/>
                    <a:pt x="102" y="85"/>
                    <a:pt x="102" y="69"/>
                  </a:cubicBezTo>
                  <a:cubicBezTo>
                    <a:pt x="102" y="53"/>
                    <a:pt x="115" y="40"/>
                    <a:pt x="131" y="40"/>
                  </a:cubicBezTo>
                  <a:close/>
                  <a:moveTo>
                    <a:pt x="131" y="138"/>
                  </a:moveTo>
                  <a:cubicBezTo>
                    <a:pt x="169" y="138"/>
                    <a:pt x="200" y="107"/>
                    <a:pt x="200" y="69"/>
                  </a:cubicBezTo>
                  <a:cubicBezTo>
                    <a:pt x="200" y="31"/>
                    <a:pt x="169" y="0"/>
                    <a:pt x="131" y="0"/>
                  </a:cubicBezTo>
                  <a:cubicBezTo>
                    <a:pt x="101" y="0"/>
                    <a:pt x="75" y="18"/>
                    <a:pt x="65" y="46"/>
                  </a:cubicBezTo>
                  <a:lnTo>
                    <a:pt x="0" y="46"/>
                  </a:lnTo>
                  <a:lnTo>
                    <a:pt x="0" y="89"/>
                  </a:lnTo>
                  <a:lnTo>
                    <a:pt x="64" y="89"/>
                  </a:lnTo>
                  <a:cubicBezTo>
                    <a:pt x="73" y="118"/>
                    <a:pt x="100" y="138"/>
                    <a:pt x="131" y="13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7" name="Freeform 154"/>
            <p:cNvSpPr>
              <a:spLocks noEditPoints="1"/>
            </p:cNvSpPr>
            <p:nvPr/>
          </p:nvSpPr>
          <p:spPr bwMode="auto">
            <a:xfrm>
              <a:off x="7110413" y="3155950"/>
              <a:ext cx="179388" cy="255588"/>
            </a:xfrm>
            <a:custGeom>
              <a:avLst/>
              <a:gdLst>
                <a:gd name="T0" fmla="*/ 40 w 252"/>
                <a:gd name="T1" fmla="*/ 69 h 357"/>
                <a:gd name="T2" fmla="*/ 69 w 252"/>
                <a:gd name="T3" fmla="*/ 41 h 357"/>
                <a:gd name="T4" fmla="*/ 97 w 252"/>
                <a:gd name="T5" fmla="*/ 69 h 357"/>
                <a:gd name="T6" fmla="*/ 69 w 252"/>
                <a:gd name="T7" fmla="*/ 98 h 357"/>
                <a:gd name="T8" fmla="*/ 40 w 252"/>
                <a:gd name="T9" fmla="*/ 69 h 357"/>
                <a:gd name="T10" fmla="*/ 47 w 252"/>
                <a:gd name="T11" fmla="*/ 335 h 357"/>
                <a:gd name="T12" fmla="*/ 69 w 252"/>
                <a:gd name="T13" fmla="*/ 357 h 357"/>
                <a:gd name="T14" fmla="*/ 252 w 252"/>
                <a:gd name="T15" fmla="*/ 357 h 357"/>
                <a:gd name="T16" fmla="*/ 252 w 252"/>
                <a:gd name="T17" fmla="*/ 314 h 357"/>
                <a:gd name="T18" fmla="*/ 90 w 252"/>
                <a:gd name="T19" fmla="*/ 314 h 357"/>
                <a:gd name="T20" fmla="*/ 90 w 252"/>
                <a:gd name="T21" fmla="*/ 135 h 357"/>
                <a:gd name="T22" fmla="*/ 138 w 252"/>
                <a:gd name="T23" fmla="*/ 69 h 357"/>
                <a:gd name="T24" fmla="*/ 69 w 252"/>
                <a:gd name="T25" fmla="*/ 0 h 357"/>
                <a:gd name="T26" fmla="*/ 0 w 252"/>
                <a:gd name="T27" fmla="*/ 69 h 357"/>
                <a:gd name="T28" fmla="*/ 47 w 252"/>
                <a:gd name="T29" fmla="*/ 135 h 357"/>
                <a:gd name="T30" fmla="*/ 47 w 252"/>
                <a:gd name="T31" fmla="*/ 33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57">
                  <a:moveTo>
                    <a:pt x="40" y="69"/>
                  </a:moveTo>
                  <a:cubicBezTo>
                    <a:pt x="40" y="53"/>
                    <a:pt x="53" y="41"/>
                    <a:pt x="69" y="41"/>
                  </a:cubicBezTo>
                  <a:cubicBezTo>
                    <a:pt x="85" y="41"/>
                    <a:pt x="97" y="53"/>
                    <a:pt x="97" y="69"/>
                  </a:cubicBezTo>
                  <a:cubicBezTo>
                    <a:pt x="97" y="85"/>
                    <a:pt x="85" y="98"/>
                    <a:pt x="69" y="98"/>
                  </a:cubicBezTo>
                  <a:cubicBezTo>
                    <a:pt x="53" y="98"/>
                    <a:pt x="40" y="85"/>
                    <a:pt x="40" y="69"/>
                  </a:cubicBezTo>
                  <a:close/>
                  <a:moveTo>
                    <a:pt x="47" y="335"/>
                  </a:moveTo>
                  <a:cubicBezTo>
                    <a:pt x="47" y="347"/>
                    <a:pt x="57" y="357"/>
                    <a:pt x="69" y="357"/>
                  </a:cubicBezTo>
                  <a:lnTo>
                    <a:pt x="252" y="357"/>
                  </a:lnTo>
                  <a:lnTo>
                    <a:pt x="252" y="314"/>
                  </a:lnTo>
                  <a:lnTo>
                    <a:pt x="90" y="314"/>
                  </a:lnTo>
                  <a:lnTo>
                    <a:pt x="90" y="135"/>
                  </a:lnTo>
                  <a:cubicBezTo>
                    <a:pt x="118" y="126"/>
                    <a:pt x="138" y="99"/>
                    <a:pt x="138" y="69"/>
                  </a:cubicBezTo>
                  <a:cubicBezTo>
                    <a:pt x="138" y="31"/>
                    <a:pt x="107" y="0"/>
                    <a:pt x="69" y="0"/>
                  </a:cubicBezTo>
                  <a:cubicBezTo>
                    <a:pt x="31" y="0"/>
                    <a:pt x="0" y="31"/>
                    <a:pt x="0" y="69"/>
                  </a:cubicBezTo>
                  <a:cubicBezTo>
                    <a:pt x="0" y="99"/>
                    <a:pt x="19" y="126"/>
                    <a:pt x="47" y="135"/>
                  </a:cubicBezTo>
                  <a:lnTo>
                    <a:pt x="47" y="335"/>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8" name="Freeform 155"/>
            <p:cNvSpPr>
              <a:spLocks noEditPoints="1"/>
            </p:cNvSpPr>
            <p:nvPr/>
          </p:nvSpPr>
          <p:spPr bwMode="auto">
            <a:xfrm>
              <a:off x="7177088" y="2984500"/>
              <a:ext cx="581025" cy="336550"/>
            </a:xfrm>
            <a:custGeom>
              <a:avLst/>
              <a:gdLst>
                <a:gd name="T0" fmla="*/ 632 w 815"/>
                <a:gd name="T1" fmla="*/ 433 h 474"/>
                <a:gd name="T2" fmla="*/ 603 w 815"/>
                <a:gd name="T3" fmla="*/ 405 h 474"/>
                <a:gd name="T4" fmla="*/ 632 w 815"/>
                <a:gd name="T5" fmla="*/ 376 h 474"/>
                <a:gd name="T6" fmla="*/ 661 w 815"/>
                <a:gd name="T7" fmla="*/ 405 h 474"/>
                <a:gd name="T8" fmla="*/ 632 w 815"/>
                <a:gd name="T9" fmla="*/ 433 h 474"/>
                <a:gd name="T10" fmla="*/ 69 w 815"/>
                <a:gd name="T11" fmla="*/ 98 h 474"/>
                <a:gd name="T12" fmla="*/ 41 w 815"/>
                <a:gd name="T13" fmla="*/ 70 h 474"/>
                <a:gd name="T14" fmla="*/ 69 w 815"/>
                <a:gd name="T15" fmla="*/ 41 h 474"/>
                <a:gd name="T16" fmla="*/ 98 w 815"/>
                <a:gd name="T17" fmla="*/ 70 h 474"/>
                <a:gd name="T18" fmla="*/ 69 w 815"/>
                <a:gd name="T19" fmla="*/ 98 h 474"/>
                <a:gd name="T20" fmla="*/ 794 w 815"/>
                <a:gd name="T21" fmla="*/ 48 h 474"/>
                <a:gd name="T22" fmla="*/ 135 w 815"/>
                <a:gd name="T23" fmla="*/ 48 h 474"/>
                <a:gd name="T24" fmla="*/ 69 w 815"/>
                <a:gd name="T25" fmla="*/ 0 h 474"/>
                <a:gd name="T26" fmla="*/ 0 w 815"/>
                <a:gd name="T27" fmla="*/ 70 h 474"/>
                <a:gd name="T28" fmla="*/ 69 w 815"/>
                <a:gd name="T29" fmla="*/ 139 h 474"/>
                <a:gd name="T30" fmla="*/ 135 w 815"/>
                <a:gd name="T31" fmla="*/ 91 h 474"/>
                <a:gd name="T32" fmla="*/ 772 w 815"/>
                <a:gd name="T33" fmla="*/ 91 h 474"/>
                <a:gd name="T34" fmla="*/ 772 w 815"/>
                <a:gd name="T35" fmla="*/ 383 h 474"/>
                <a:gd name="T36" fmla="*/ 698 w 815"/>
                <a:gd name="T37" fmla="*/ 383 h 474"/>
                <a:gd name="T38" fmla="*/ 632 w 815"/>
                <a:gd name="T39" fmla="*/ 335 h 474"/>
                <a:gd name="T40" fmla="*/ 563 w 815"/>
                <a:gd name="T41" fmla="*/ 405 h 474"/>
                <a:gd name="T42" fmla="*/ 632 w 815"/>
                <a:gd name="T43" fmla="*/ 474 h 474"/>
                <a:gd name="T44" fmla="*/ 698 w 815"/>
                <a:gd name="T45" fmla="*/ 426 h 474"/>
                <a:gd name="T46" fmla="*/ 794 w 815"/>
                <a:gd name="T47" fmla="*/ 426 h 474"/>
                <a:gd name="T48" fmla="*/ 815 w 815"/>
                <a:gd name="T49" fmla="*/ 405 h 474"/>
                <a:gd name="T50" fmla="*/ 815 w 815"/>
                <a:gd name="T51" fmla="*/ 70 h 474"/>
                <a:gd name="T52" fmla="*/ 794 w 815"/>
                <a:gd name="T53" fmla="*/ 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5" h="474">
                  <a:moveTo>
                    <a:pt x="632" y="433"/>
                  </a:moveTo>
                  <a:cubicBezTo>
                    <a:pt x="616" y="433"/>
                    <a:pt x="603" y="421"/>
                    <a:pt x="603" y="405"/>
                  </a:cubicBezTo>
                  <a:cubicBezTo>
                    <a:pt x="603" y="389"/>
                    <a:pt x="616" y="376"/>
                    <a:pt x="632" y="376"/>
                  </a:cubicBezTo>
                  <a:cubicBezTo>
                    <a:pt x="648" y="376"/>
                    <a:pt x="661" y="389"/>
                    <a:pt x="661" y="405"/>
                  </a:cubicBezTo>
                  <a:cubicBezTo>
                    <a:pt x="661" y="421"/>
                    <a:pt x="648" y="433"/>
                    <a:pt x="632" y="433"/>
                  </a:cubicBezTo>
                  <a:close/>
                  <a:moveTo>
                    <a:pt x="69" y="98"/>
                  </a:moveTo>
                  <a:cubicBezTo>
                    <a:pt x="54" y="98"/>
                    <a:pt x="41" y="86"/>
                    <a:pt x="41" y="70"/>
                  </a:cubicBezTo>
                  <a:cubicBezTo>
                    <a:pt x="41" y="54"/>
                    <a:pt x="54" y="41"/>
                    <a:pt x="69" y="41"/>
                  </a:cubicBezTo>
                  <a:cubicBezTo>
                    <a:pt x="85" y="41"/>
                    <a:pt x="98" y="54"/>
                    <a:pt x="98" y="70"/>
                  </a:cubicBezTo>
                  <a:cubicBezTo>
                    <a:pt x="98" y="86"/>
                    <a:pt x="85" y="98"/>
                    <a:pt x="69" y="98"/>
                  </a:cubicBezTo>
                  <a:close/>
                  <a:moveTo>
                    <a:pt x="794" y="48"/>
                  </a:moveTo>
                  <a:lnTo>
                    <a:pt x="135" y="48"/>
                  </a:lnTo>
                  <a:cubicBezTo>
                    <a:pt x="126" y="20"/>
                    <a:pt x="99" y="0"/>
                    <a:pt x="69" y="0"/>
                  </a:cubicBezTo>
                  <a:cubicBezTo>
                    <a:pt x="31" y="0"/>
                    <a:pt x="0" y="32"/>
                    <a:pt x="0" y="70"/>
                  </a:cubicBezTo>
                  <a:cubicBezTo>
                    <a:pt x="0" y="108"/>
                    <a:pt x="31" y="139"/>
                    <a:pt x="69" y="139"/>
                  </a:cubicBezTo>
                  <a:cubicBezTo>
                    <a:pt x="99" y="139"/>
                    <a:pt x="126" y="119"/>
                    <a:pt x="135" y="91"/>
                  </a:cubicBezTo>
                  <a:lnTo>
                    <a:pt x="772" y="91"/>
                  </a:lnTo>
                  <a:lnTo>
                    <a:pt x="772" y="383"/>
                  </a:lnTo>
                  <a:lnTo>
                    <a:pt x="698" y="383"/>
                  </a:lnTo>
                  <a:cubicBezTo>
                    <a:pt x="689" y="355"/>
                    <a:pt x="662" y="335"/>
                    <a:pt x="632" y="335"/>
                  </a:cubicBezTo>
                  <a:cubicBezTo>
                    <a:pt x="594" y="335"/>
                    <a:pt x="563" y="367"/>
                    <a:pt x="563" y="405"/>
                  </a:cubicBezTo>
                  <a:cubicBezTo>
                    <a:pt x="563" y="439"/>
                    <a:pt x="591" y="474"/>
                    <a:pt x="632" y="474"/>
                  </a:cubicBezTo>
                  <a:cubicBezTo>
                    <a:pt x="662" y="474"/>
                    <a:pt x="689" y="454"/>
                    <a:pt x="698" y="426"/>
                  </a:cubicBezTo>
                  <a:lnTo>
                    <a:pt x="794" y="426"/>
                  </a:lnTo>
                  <a:cubicBezTo>
                    <a:pt x="806" y="426"/>
                    <a:pt x="815" y="417"/>
                    <a:pt x="815" y="405"/>
                  </a:cubicBezTo>
                  <a:lnTo>
                    <a:pt x="815" y="70"/>
                  </a:lnTo>
                  <a:cubicBezTo>
                    <a:pt x="815" y="58"/>
                    <a:pt x="806" y="48"/>
                    <a:pt x="794" y="4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9" name="Freeform 156"/>
            <p:cNvSpPr>
              <a:spLocks/>
            </p:cNvSpPr>
            <p:nvPr/>
          </p:nvSpPr>
          <p:spPr bwMode="auto">
            <a:xfrm>
              <a:off x="7231063" y="3576638"/>
              <a:ext cx="406400" cy="200025"/>
            </a:xfrm>
            <a:custGeom>
              <a:avLst/>
              <a:gdLst>
                <a:gd name="T0" fmla="*/ 132 w 573"/>
                <a:gd name="T1" fmla="*/ 49 h 282"/>
                <a:gd name="T2" fmla="*/ 132 w 573"/>
                <a:gd name="T3" fmla="*/ 0 h 282"/>
                <a:gd name="T4" fmla="*/ 0 w 573"/>
                <a:gd name="T5" fmla="*/ 129 h 282"/>
                <a:gd name="T6" fmla="*/ 286 w 573"/>
                <a:gd name="T7" fmla="*/ 282 h 282"/>
                <a:gd name="T8" fmla="*/ 573 w 573"/>
                <a:gd name="T9" fmla="*/ 129 h 282"/>
                <a:gd name="T10" fmla="*/ 454 w 573"/>
                <a:gd name="T11" fmla="*/ 5 h 282"/>
                <a:gd name="T12" fmla="*/ 454 w 573"/>
                <a:gd name="T13" fmla="*/ 54 h 282"/>
                <a:gd name="T14" fmla="*/ 527 w 573"/>
                <a:gd name="T15" fmla="*/ 129 h 282"/>
                <a:gd name="T16" fmla="*/ 286 w 573"/>
                <a:gd name="T17" fmla="*/ 236 h 282"/>
                <a:gd name="T18" fmla="*/ 46 w 573"/>
                <a:gd name="T19" fmla="*/ 129 h 282"/>
                <a:gd name="T20" fmla="*/ 132 w 573"/>
                <a:gd name="T21" fmla="*/ 4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282">
                  <a:moveTo>
                    <a:pt x="132" y="49"/>
                  </a:moveTo>
                  <a:lnTo>
                    <a:pt x="132" y="0"/>
                  </a:lnTo>
                  <a:cubicBezTo>
                    <a:pt x="52" y="27"/>
                    <a:pt x="0" y="74"/>
                    <a:pt x="0" y="129"/>
                  </a:cubicBezTo>
                  <a:cubicBezTo>
                    <a:pt x="0" y="215"/>
                    <a:pt x="126" y="282"/>
                    <a:pt x="286" y="282"/>
                  </a:cubicBezTo>
                  <a:cubicBezTo>
                    <a:pt x="447" y="282"/>
                    <a:pt x="573" y="215"/>
                    <a:pt x="573" y="129"/>
                  </a:cubicBezTo>
                  <a:cubicBezTo>
                    <a:pt x="573" y="77"/>
                    <a:pt x="526" y="32"/>
                    <a:pt x="454" y="5"/>
                  </a:cubicBezTo>
                  <a:lnTo>
                    <a:pt x="454" y="54"/>
                  </a:lnTo>
                  <a:cubicBezTo>
                    <a:pt x="500" y="75"/>
                    <a:pt x="527" y="103"/>
                    <a:pt x="527" y="129"/>
                  </a:cubicBezTo>
                  <a:cubicBezTo>
                    <a:pt x="527" y="180"/>
                    <a:pt x="428" y="236"/>
                    <a:pt x="286" y="236"/>
                  </a:cubicBezTo>
                  <a:cubicBezTo>
                    <a:pt x="145" y="236"/>
                    <a:pt x="46" y="180"/>
                    <a:pt x="46" y="129"/>
                  </a:cubicBezTo>
                  <a:cubicBezTo>
                    <a:pt x="46" y="100"/>
                    <a:pt x="78" y="70"/>
                    <a:pt x="132" y="4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70" name="Oval 157"/>
            <p:cNvSpPr>
              <a:spLocks noChangeArrowheads="1"/>
            </p:cNvSpPr>
            <p:nvPr/>
          </p:nvSpPr>
          <p:spPr bwMode="auto">
            <a:xfrm>
              <a:off x="7370763" y="3082925"/>
              <a:ext cx="131763" cy="1317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71" name="Freeform 158"/>
            <p:cNvSpPr>
              <a:spLocks/>
            </p:cNvSpPr>
            <p:nvPr/>
          </p:nvSpPr>
          <p:spPr bwMode="auto">
            <a:xfrm>
              <a:off x="7131050" y="3502025"/>
              <a:ext cx="606425" cy="350838"/>
            </a:xfrm>
            <a:custGeom>
              <a:avLst/>
              <a:gdLst>
                <a:gd name="T0" fmla="*/ 594 w 852"/>
                <a:gd name="T1" fmla="*/ 3 h 493"/>
                <a:gd name="T2" fmla="*/ 594 w 852"/>
                <a:gd name="T3" fmla="*/ 51 h 493"/>
                <a:gd name="T4" fmla="*/ 807 w 852"/>
                <a:gd name="T5" fmla="*/ 238 h 493"/>
                <a:gd name="T6" fmla="*/ 426 w 852"/>
                <a:gd name="T7" fmla="*/ 448 h 493"/>
                <a:gd name="T8" fmla="*/ 46 w 852"/>
                <a:gd name="T9" fmla="*/ 238 h 493"/>
                <a:gd name="T10" fmla="*/ 272 w 852"/>
                <a:gd name="T11" fmla="*/ 48 h 493"/>
                <a:gd name="T12" fmla="*/ 272 w 852"/>
                <a:gd name="T13" fmla="*/ 0 h 493"/>
                <a:gd name="T14" fmla="*/ 0 w 852"/>
                <a:gd name="T15" fmla="*/ 238 h 493"/>
                <a:gd name="T16" fmla="*/ 426 w 852"/>
                <a:gd name="T17" fmla="*/ 493 h 493"/>
                <a:gd name="T18" fmla="*/ 852 w 852"/>
                <a:gd name="T19" fmla="*/ 238 h 493"/>
                <a:gd name="T20" fmla="*/ 594 w 852"/>
                <a:gd name="T21" fmla="*/ 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493">
                  <a:moveTo>
                    <a:pt x="594" y="3"/>
                  </a:moveTo>
                  <a:lnTo>
                    <a:pt x="594" y="51"/>
                  </a:lnTo>
                  <a:cubicBezTo>
                    <a:pt x="719" y="86"/>
                    <a:pt x="807" y="158"/>
                    <a:pt x="807" y="238"/>
                  </a:cubicBezTo>
                  <a:cubicBezTo>
                    <a:pt x="807" y="352"/>
                    <a:pt x="632" y="448"/>
                    <a:pt x="426" y="448"/>
                  </a:cubicBezTo>
                  <a:cubicBezTo>
                    <a:pt x="220" y="448"/>
                    <a:pt x="46" y="352"/>
                    <a:pt x="46" y="238"/>
                  </a:cubicBezTo>
                  <a:cubicBezTo>
                    <a:pt x="46" y="155"/>
                    <a:pt x="140" y="81"/>
                    <a:pt x="272" y="48"/>
                  </a:cubicBezTo>
                  <a:lnTo>
                    <a:pt x="272" y="0"/>
                  </a:lnTo>
                  <a:cubicBezTo>
                    <a:pt x="111" y="36"/>
                    <a:pt x="0" y="128"/>
                    <a:pt x="0" y="238"/>
                  </a:cubicBezTo>
                  <a:cubicBezTo>
                    <a:pt x="0" y="381"/>
                    <a:pt x="187" y="493"/>
                    <a:pt x="426" y="493"/>
                  </a:cubicBezTo>
                  <a:cubicBezTo>
                    <a:pt x="665" y="493"/>
                    <a:pt x="852" y="381"/>
                    <a:pt x="852" y="238"/>
                  </a:cubicBezTo>
                  <a:cubicBezTo>
                    <a:pt x="852" y="131"/>
                    <a:pt x="747" y="41"/>
                    <a:pt x="594" y="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72" name="Freeform 159"/>
            <p:cNvSpPr>
              <a:spLocks noEditPoints="1"/>
            </p:cNvSpPr>
            <p:nvPr/>
          </p:nvSpPr>
          <p:spPr bwMode="auto">
            <a:xfrm>
              <a:off x="7319963" y="3232150"/>
              <a:ext cx="234950" cy="485775"/>
            </a:xfrm>
            <a:custGeom>
              <a:avLst/>
              <a:gdLst>
                <a:gd name="T0" fmla="*/ 142 w 330"/>
                <a:gd name="T1" fmla="*/ 372 h 682"/>
                <a:gd name="T2" fmla="*/ 161 w 330"/>
                <a:gd name="T3" fmla="*/ 352 h 682"/>
                <a:gd name="T4" fmla="*/ 180 w 330"/>
                <a:gd name="T5" fmla="*/ 372 h 682"/>
                <a:gd name="T6" fmla="*/ 180 w 330"/>
                <a:gd name="T7" fmla="*/ 536 h 682"/>
                <a:gd name="T8" fmla="*/ 158 w 330"/>
                <a:gd name="T9" fmla="*/ 535 h 682"/>
                <a:gd name="T10" fmla="*/ 142 w 330"/>
                <a:gd name="T11" fmla="*/ 536 h 682"/>
                <a:gd name="T12" fmla="*/ 142 w 330"/>
                <a:gd name="T13" fmla="*/ 372 h 682"/>
                <a:gd name="T14" fmla="*/ 0 w 330"/>
                <a:gd name="T15" fmla="*/ 127 h 682"/>
                <a:gd name="T16" fmla="*/ 1 w 330"/>
                <a:gd name="T17" fmla="*/ 296 h 682"/>
                <a:gd name="T18" fmla="*/ 55 w 330"/>
                <a:gd name="T19" fmla="*/ 345 h 682"/>
                <a:gd name="T20" fmla="*/ 55 w 330"/>
                <a:gd name="T21" fmla="*/ 557 h 682"/>
                <a:gd name="T22" fmla="*/ 56 w 330"/>
                <a:gd name="T23" fmla="*/ 557 h 682"/>
                <a:gd name="T24" fmla="*/ 12 w 330"/>
                <a:gd name="T25" fmla="*/ 608 h 682"/>
                <a:gd name="T26" fmla="*/ 163 w 330"/>
                <a:gd name="T27" fmla="*/ 682 h 682"/>
                <a:gd name="T28" fmla="*/ 313 w 330"/>
                <a:gd name="T29" fmla="*/ 608 h 682"/>
                <a:gd name="T30" fmla="*/ 274 w 330"/>
                <a:gd name="T31" fmla="*/ 559 h 682"/>
                <a:gd name="T32" fmla="*/ 275 w 330"/>
                <a:gd name="T33" fmla="*/ 344 h 682"/>
                <a:gd name="T34" fmla="*/ 330 w 330"/>
                <a:gd name="T35" fmla="*/ 296 h 682"/>
                <a:gd name="T36" fmla="*/ 330 w 330"/>
                <a:gd name="T37" fmla="*/ 127 h 682"/>
                <a:gd name="T38" fmla="*/ 225 w 330"/>
                <a:gd name="T39" fmla="*/ 1 h 682"/>
                <a:gd name="T40" fmla="*/ 106 w 330"/>
                <a:gd name="T41" fmla="*/ 0 h 682"/>
                <a:gd name="T42" fmla="*/ 0 w 330"/>
                <a:gd name="T43" fmla="*/ 12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682">
                  <a:moveTo>
                    <a:pt x="142" y="372"/>
                  </a:moveTo>
                  <a:cubicBezTo>
                    <a:pt x="142" y="361"/>
                    <a:pt x="151" y="352"/>
                    <a:pt x="161" y="352"/>
                  </a:cubicBezTo>
                  <a:cubicBezTo>
                    <a:pt x="172" y="352"/>
                    <a:pt x="180" y="361"/>
                    <a:pt x="180" y="372"/>
                  </a:cubicBezTo>
                  <a:lnTo>
                    <a:pt x="180" y="536"/>
                  </a:lnTo>
                  <a:cubicBezTo>
                    <a:pt x="176" y="535"/>
                    <a:pt x="167" y="535"/>
                    <a:pt x="158" y="535"/>
                  </a:cubicBezTo>
                  <a:cubicBezTo>
                    <a:pt x="152" y="535"/>
                    <a:pt x="146" y="535"/>
                    <a:pt x="142" y="536"/>
                  </a:cubicBezTo>
                  <a:lnTo>
                    <a:pt x="142" y="372"/>
                  </a:lnTo>
                  <a:close/>
                  <a:moveTo>
                    <a:pt x="0" y="127"/>
                  </a:moveTo>
                  <a:lnTo>
                    <a:pt x="1" y="296"/>
                  </a:lnTo>
                  <a:cubicBezTo>
                    <a:pt x="1" y="323"/>
                    <a:pt x="25" y="345"/>
                    <a:pt x="55" y="345"/>
                  </a:cubicBezTo>
                  <a:lnTo>
                    <a:pt x="55" y="557"/>
                  </a:lnTo>
                  <a:lnTo>
                    <a:pt x="56" y="557"/>
                  </a:lnTo>
                  <a:cubicBezTo>
                    <a:pt x="29" y="570"/>
                    <a:pt x="12" y="588"/>
                    <a:pt x="12" y="608"/>
                  </a:cubicBezTo>
                  <a:cubicBezTo>
                    <a:pt x="12" y="649"/>
                    <a:pt x="80" y="682"/>
                    <a:pt x="163" y="682"/>
                  </a:cubicBezTo>
                  <a:cubicBezTo>
                    <a:pt x="246" y="682"/>
                    <a:pt x="313" y="649"/>
                    <a:pt x="313" y="608"/>
                  </a:cubicBezTo>
                  <a:cubicBezTo>
                    <a:pt x="313" y="589"/>
                    <a:pt x="298" y="572"/>
                    <a:pt x="274" y="559"/>
                  </a:cubicBezTo>
                  <a:lnTo>
                    <a:pt x="275" y="344"/>
                  </a:lnTo>
                  <a:cubicBezTo>
                    <a:pt x="311" y="344"/>
                    <a:pt x="330" y="323"/>
                    <a:pt x="330" y="296"/>
                  </a:cubicBezTo>
                  <a:lnTo>
                    <a:pt x="330" y="127"/>
                  </a:lnTo>
                  <a:cubicBezTo>
                    <a:pt x="330" y="42"/>
                    <a:pt x="294" y="6"/>
                    <a:pt x="225" y="1"/>
                  </a:cubicBezTo>
                  <a:lnTo>
                    <a:pt x="106" y="0"/>
                  </a:lnTo>
                  <a:cubicBezTo>
                    <a:pt x="37" y="6"/>
                    <a:pt x="0" y="41"/>
                    <a:pt x="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grpSp>
      <p:sp>
        <p:nvSpPr>
          <p:cNvPr id="73" name="World" descr="{&quot;Key&quot;:&quot;POWER_USER_SHAPE_ICON&quot;,&quot;Value&quot;:&quot;POWER_USER_SHAPE_ICON_STYLE_1&quot;}"/>
          <p:cNvSpPr>
            <a:spLocks noChangeAspect="1" noEditPoints="1"/>
          </p:cNvSpPr>
          <p:nvPr>
            <p:custDataLst>
              <p:tags r:id="rId3"/>
            </p:custDataLst>
          </p:nvPr>
        </p:nvSpPr>
        <p:spPr bwMode="auto">
          <a:xfrm>
            <a:off x="3750059" y="1642744"/>
            <a:ext cx="487451" cy="488458"/>
          </a:xfrm>
          <a:custGeom>
            <a:avLst/>
            <a:gdLst>
              <a:gd name="T0" fmla="*/ 591 w 733"/>
              <a:gd name="T1" fmla="*/ 273 h 733"/>
              <a:gd name="T2" fmla="*/ 446 w 733"/>
              <a:gd name="T3" fmla="*/ 402 h 733"/>
              <a:gd name="T4" fmla="*/ 589 w 733"/>
              <a:gd name="T5" fmla="*/ 479 h 733"/>
              <a:gd name="T6" fmla="*/ 608 w 733"/>
              <a:gd name="T7" fmla="*/ 600 h 733"/>
              <a:gd name="T8" fmla="*/ 232 w 733"/>
              <a:gd name="T9" fmla="*/ 675 h 733"/>
              <a:gd name="T10" fmla="*/ 283 w 733"/>
              <a:gd name="T11" fmla="*/ 601 h 733"/>
              <a:gd name="T12" fmla="*/ 327 w 733"/>
              <a:gd name="T13" fmla="*/ 501 h 733"/>
              <a:gd name="T14" fmla="*/ 169 w 733"/>
              <a:gd name="T15" fmla="*/ 400 h 733"/>
              <a:gd name="T16" fmla="*/ 100 w 733"/>
              <a:gd name="T17" fmla="*/ 308 h 733"/>
              <a:gd name="T18" fmla="*/ 107 w 733"/>
              <a:gd name="T19" fmla="*/ 251 h 733"/>
              <a:gd name="T20" fmla="*/ 140 w 733"/>
              <a:gd name="T21" fmla="*/ 297 h 733"/>
              <a:gd name="T22" fmla="*/ 184 w 733"/>
              <a:gd name="T23" fmla="*/ 213 h 733"/>
              <a:gd name="T24" fmla="*/ 244 w 733"/>
              <a:gd name="T25" fmla="*/ 191 h 733"/>
              <a:gd name="T26" fmla="*/ 275 w 733"/>
              <a:gd name="T27" fmla="*/ 132 h 733"/>
              <a:gd name="T28" fmla="*/ 218 w 733"/>
              <a:gd name="T29" fmla="*/ 108 h 733"/>
              <a:gd name="T30" fmla="*/ 300 w 733"/>
              <a:gd name="T31" fmla="*/ 74 h 733"/>
              <a:gd name="T32" fmla="*/ 248 w 733"/>
              <a:gd name="T33" fmla="*/ 52 h 733"/>
              <a:gd name="T34" fmla="*/ 486 w 733"/>
              <a:gd name="T35" fmla="*/ 53 h 733"/>
              <a:gd name="T36" fmla="*/ 468 w 733"/>
              <a:gd name="T37" fmla="*/ 93 h 733"/>
              <a:gd name="T38" fmla="*/ 524 w 733"/>
              <a:gd name="T39" fmla="*/ 155 h 733"/>
              <a:gd name="T40" fmla="*/ 490 w 733"/>
              <a:gd name="T41" fmla="*/ 193 h 733"/>
              <a:gd name="T42" fmla="*/ 475 w 733"/>
              <a:gd name="T43" fmla="*/ 245 h 733"/>
              <a:gd name="T44" fmla="*/ 545 w 733"/>
              <a:gd name="T45" fmla="*/ 203 h 733"/>
              <a:gd name="T46" fmla="*/ 604 w 733"/>
              <a:gd name="T47" fmla="*/ 208 h 733"/>
              <a:gd name="T48" fmla="*/ 30 w 733"/>
              <a:gd name="T49" fmla="*/ 367 h 733"/>
              <a:gd name="T50" fmla="*/ 58 w 733"/>
              <a:gd name="T51" fmla="*/ 289 h 733"/>
              <a:gd name="T52" fmla="*/ 110 w 733"/>
              <a:gd name="T53" fmla="*/ 423 h 733"/>
              <a:gd name="T54" fmla="*/ 162 w 733"/>
              <a:gd name="T55" fmla="*/ 580 h 733"/>
              <a:gd name="T56" fmla="*/ 197 w 733"/>
              <a:gd name="T57" fmla="*/ 657 h 733"/>
              <a:gd name="T58" fmla="*/ 366 w 733"/>
              <a:gd name="T59" fmla="*/ 0 h 733"/>
              <a:gd name="T60" fmla="*/ 366 w 733"/>
              <a:gd name="T61" fmla="*/ 733 h 733"/>
              <a:gd name="T62" fmla="*/ 366 w 733"/>
              <a:gd name="T63"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3" h="733">
                <a:moveTo>
                  <a:pt x="633" y="242"/>
                </a:moveTo>
                <a:cubicBezTo>
                  <a:pt x="601" y="266"/>
                  <a:pt x="606" y="276"/>
                  <a:pt x="591" y="273"/>
                </a:cubicBezTo>
                <a:cubicBezTo>
                  <a:pt x="575" y="270"/>
                  <a:pt x="506" y="255"/>
                  <a:pt x="490" y="294"/>
                </a:cubicBezTo>
                <a:cubicBezTo>
                  <a:pt x="474" y="333"/>
                  <a:pt x="415" y="364"/>
                  <a:pt x="446" y="402"/>
                </a:cubicBezTo>
                <a:cubicBezTo>
                  <a:pt x="476" y="440"/>
                  <a:pt x="469" y="467"/>
                  <a:pt x="512" y="473"/>
                </a:cubicBezTo>
                <a:cubicBezTo>
                  <a:pt x="556" y="479"/>
                  <a:pt x="578" y="459"/>
                  <a:pt x="589" y="479"/>
                </a:cubicBezTo>
                <a:cubicBezTo>
                  <a:pt x="600" y="499"/>
                  <a:pt x="591" y="501"/>
                  <a:pt x="592" y="532"/>
                </a:cubicBezTo>
                <a:cubicBezTo>
                  <a:pt x="592" y="547"/>
                  <a:pt x="600" y="575"/>
                  <a:pt x="608" y="600"/>
                </a:cubicBezTo>
                <a:cubicBezTo>
                  <a:pt x="547" y="663"/>
                  <a:pt x="461" y="703"/>
                  <a:pt x="366" y="703"/>
                </a:cubicBezTo>
                <a:cubicBezTo>
                  <a:pt x="319" y="703"/>
                  <a:pt x="273" y="693"/>
                  <a:pt x="232" y="675"/>
                </a:cubicBezTo>
                <a:cubicBezTo>
                  <a:pt x="233" y="670"/>
                  <a:pt x="234" y="666"/>
                  <a:pt x="233" y="665"/>
                </a:cubicBezTo>
                <a:cubicBezTo>
                  <a:pt x="232" y="658"/>
                  <a:pt x="235" y="618"/>
                  <a:pt x="283" y="601"/>
                </a:cubicBezTo>
                <a:cubicBezTo>
                  <a:pt x="331" y="585"/>
                  <a:pt x="323" y="564"/>
                  <a:pt x="337" y="544"/>
                </a:cubicBezTo>
                <a:cubicBezTo>
                  <a:pt x="352" y="523"/>
                  <a:pt x="355" y="508"/>
                  <a:pt x="327" y="501"/>
                </a:cubicBezTo>
                <a:cubicBezTo>
                  <a:pt x="300" y="495"/>
                  <a:pt x="271" y="491"/>
                  <a:pt x="247" y="452"/>
                </a:cubicBezTo>
                <a:cubicBezTo>
                  <a:pt x="222" y="413"/>
                  <a:pt x="188" y="412"/>
                  <a:pt x="169" y="400"/>
                </a:cubicBezTo>
                <a:cubicBezTo>
                  <a:pt x="151" y="388"/>
                  <a:pt x="136" y="390"/>
                  <a:pt x="114" y="387"/>
                </a:cubicBezTo>
                <a:cubicBezTo>
                  <a:pt x="91" y="384"/>
                  <a:pt x="99" y="322"/>
                  <a:pt x="100" y="308"/>
                </a:cubicBezTo>
                <a:cubicBezTo>
                  <a:pt x="101" y="294"/>
                  <a:pt x="86" y="313"/>
                  <a:pt x="75" y="303"/>
                </a:cubicBezTo>
                <a:cubicBezTo>
                  <a:pt x="65" y="294"/>
                  <a:pt x="86" y="249"/>
                  <a:pt x="107" y="251"/>
                </a:cubicBezTo>
                <a:cubicBezTo>
                  <a:pt x="128" y="253"/>
                  <a:pt x="123" y="263"/>
                  <a:pt x="127" y="286"/>
                </a:cubicBezTo>
                <a:cubicBezTo>
                  <a:pt x="131" y="310"/>
                  <a:pt x="138" y="304"/>
                  <a:pt x="140" y="297"/>
                </a:cubicBezTo>
                <a:cubicBezTo>
                  <a:pt x="142" y="289"/>
                  <a:pt x="143" y="258"/>
                  <a:pt x="150" y="248"/>
                </a:cubicBezTo>
                <a:cubicBezTo>
                  <a:pt x="158" y="238"/>
                  <a:pt x="160" y="212"/>
                  <a:pt x="184" y="213"/>
                </a:cubicBezTo>
                <a:cubicBezTo>
                  <a:pt x="208" y="214"/>
                  <a:pt x="207" y="191"/>
                  <a:pt x="225" y="199"/>
                </a:cubicBezTo>
                <a:cubicBezTo>
                  <a:pt x="243" y="206"/>
                  <a:pt x="255" y="201"/>
                  <a:pt x="244" y="191"/>
                </a:cubicBezTo>
                <a:cubicBezTo>
                  <a:pt x="232" y="181"/>
                  <a:pt x="239" y="171"/>
                  <a:pt x="258" y="178"/>
                </a:cubicBezTo>
                <a:cubicBezTo>
                  <a:pt x="277" y="184"/>
                  <a:pt x="279" y="150"/>
                  <a:pt x="275" y="132"/>
                </a:cubicBezTo>
                <a:cubicBezTo>
                  <a:pt x="272" y="114"/>
                  <a:pt x="257" y="109"/>
                  <a:pt x="240" y="120"/>
                </a:cubicBezTo>
                <a:cubicBezTo>
                  <a:pt x="222" y="131"/>
                  <a:pt x="209" y="126"/>
                  <a:pt x="218" y="108"/>
                </a:cubicBezTo>
                <a:cubicBezTo>
                  <a:pt x="227" y="90"/>
                  <a:pt x="263" y="105"/>
                  <a:pt x="285" y="114"/>
                </a:cubicBezTo>
                <a:cubicBezTo>
                  <a:pt x="307" y="123"/>
                  <a:pt x="312" y="90"/>
                  <a:pt x="300" y="74"/>
                </a:cubicBezTo>
                <a:cubicBezTo>
                  <a:pt x="288" y="58"/>
                  <a:pt x="288" y="66"/>
                  <a:pt x="253" y="68"/>
                </a:cubicBezTo>
                <a:cubicBezTo>
                  <a:pt x="240" y="69"/>
                  <a:pt x="241" y="61"/>
                  <a:pt x="248" y="52"/>
                </a:cubicBezTo>
                <a:cubicBezTo>
                  <a:pt x="285" y="38"/>
                  <a:pt x="325" y="31"/>
                  <a:pt x="366" y="31"/>
                </a:cubicBezTo>
                <a:cubicBezTo>
                  <a:pt x="409" y="31"/>
                  <a:pt x="449" y="38"/>
                  <a:pt x="486" y="53"/>
                </a:cubicBezTo>
                <a:cubicBezTo>
                  <a:pt x="491" y="59"/>
                  <a:pt x="493" y="64"/>
                  <a:pt x="490" y="67"/>
                </a:cubicBezTo>
                <a:cubicBezTo>
                  <a:pt x="476" y="76"/>
                  <a:pt x="464" y="68"/>
                  <a:pt x="468" y="93"/>
                </a:cubicBezTo>
                <a:cubicBezTo>
                  <a:pt x="472" y="119"/>
                  <a:pt x="491" y="149"/>
                  <a:pt x="506" y="139"/>
                </a:cubicBezTo>
                <a:cubicBezTo>
                  <a:pt x="520" y="129"/>
                  <a:pt x="546" y="142"/>
                  <a:pt x="524" y="155"/>
                </a:cubicBezTo>
                <a:cubicBezTo>
                  <a:pt x="502" y="169"/>
                  <a:pt x="495" y="168"/>
                  <a:pt x="485" y="177"/>
                </a:cubicBezTo>
                <a:cubicBezTo>
                  <a:pt x="475" y="186"/>
                  <a:pt x="479" y="182"/>
                  <a:pt x="490" y="193"/>
                </a:cubicBezTo>
                <a:cubicBezTo>
                  <a:pt x="500" y="205"/>
                  <a:pt x="499" y="207"/>
                  <a:pt x="484" y="213"/>
                </a:cubicBezTo>
                <a:cubicBezTo>
                  <a:pt x="470" y="218"/>
                  <a:pt x="462" y="231"/>
                  <a:pt x="475" y="245"/>
                </a:cubicBezTo>
                <a:cubicBezTo>
                  <a:pt x="489" y="259"/>
                  <a:pt x="498" y="271"/>
                  <a:pt x="514" y="245"/>
                </a:cubicBezTo>
                <a:cubicBezTo>
                  <a:pt x="529" y="219"/>
                  <a:pt x="532" y="196"/>
                  <a:pt x="545" y="203"/>
                </a:cubicBezTo>
                <a:cubicBezTo>
                  <a:pt x="558" y="210"/>
                  <a:pt x="573" y="231"/>
                  <a:pt x="583" y="219"/>
                </a:cubicBezTo>
                <a:cubicBezTo>
                  <a:pt x="593" y="207"/>
                  <a:pt x="591" y="199"/>
                  <a:pt x="604" y="208"/>
                </a:cubicBezTo>
                <a:cubicBezTo>
                  <a:pt x="617" y="217"/>
                  <a:pt x="666" y="218"/>
                  <a:pt x="633" y="242"/>
                </a:cubicBezTo>
                <a:close/>
                <a:moveTo>
                  <a:pt x="30" y="367"/>
                </a:moveTo>
                <a:cubicBezTo>
                  <a:pt x="30" y="312"/>
                  <a:pt x="44" y="260"/>
                  <a:pt x="67" y="214"/>
                </a:cubicBezTo>
                <a:cubicBezTo>
                  <a:pt x="71" y="228"/>
                  <a:pt x="64" y="253"/>
                  <a:pt x="58" y="289"/>
                </a:cubicBezTo>
                <a:cubicBezTo>
                  <a:pt x="52" y="332"/>
                  <a:pt x="86" y="322"/>
                  <a:pt x="85" y="362"/>
                </a:cubicBezTo>
                <a:cubicBezTo>
                  <a:pt x="83" y="402"/>
                  <a:pt x="114" y="419"/>
                  <a:pt x="110" y="423"/>
                </a:cubicBezTo>
                <a:cubicBezTo>
                  <a:pt x="106" y="427"/>
                  <a:pt x="90" y="433"/>
                  <a:pt x="114" y="485"/>
                </a:cubicBezTo>
                <a:cubicBezTo>
                  <a:pt x="138" y="537"/>
                  <a:pt x="159" y="552"/>
                  <a:pt x="162" y="580"/>
                </a:cubicBezTo>
                <a:cubicBezTo>
                  <a:pt x="165" y="608"/>
                  <a:pt x="196" y="650"/>
                  <a:pt x="196" y="650"/>
                </a:cubicBezTo>
                <a:lnTo>
                  <a:pt x="197" y="657"/>
                </a:lnTo>
                <a:cubicBezTo>
                  <a:pt x="97" y="599"/>
                  <a:pt x="30" y="491"/>
                  <a:pt x="30" y="367"/>
                </a:cubicBezTo>
                <a:close/>
                <a:moveTo>
                  <a:pt x="366" y="0"/>
                </a:moveTo>
                <a:cubicBezTo>
                  <a:pt x="164" y="0"/>
                  <a:pt x="0" y="164"/>
                  <a:pt x="0" y="367"/>
                </a:cubicBezTo>
                <a:cubicBezTo>
                  <a:pt x="0" y="569"/>
                  <a:pt x="164" y="733"/>
                  <a:pt x="366" y="733"/>
                </a:cubicBezTo>
                <a:cubicBezTo>
                  <a:pt x="569" y="733"/>
                  <a:pt x="733" y="569"/>
                  <a:pt x="733" y="367"/>
                </a:cubicBezTo>
                <a:cubicBezTo>
                  <a:pt x="733" y="164"/>
                  <a:pt x="569" y="0"/>
                  <a:pt x="36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4" name="Drilling5" descr="{&quot;Key&quot;:&quot;POWER_USER_SHAPE_ICON&quot;,&quot;Value&quot;:&quot;POWER_USER_SHAPE_ICON_STYLE_1&quot;}"/>
          <p:cNvGrpSpPr>
            <a:grpSpLocks noChangeAspect="1"/>
          </p:cNvGrpSpPr>
          <p:nvPr>
            <p:custDataLst>
              <p:tags r:id="rId4"/>
            </p:custDataLst>
          </p:nvPr>
        </p:nvGrpSpPr>
        <p:grpSpPr>
          <a:xfrm>
            <a:off x="4754692" y="1650399"/>
            <a:ext cx="568608" cy="518134"/>
            <a:chOff x="8564563" y="3087687"/>
            <a:chExt cx="876300" cy="798513"/>
          </a:xfrm>
          <a:solidFill>
            <a:schemeClr val="bg1"/>
          </a:solidFill>
        </p:grpSpPr>
        <p:sp>
          <p:nvSpPr>
            <p:cNvPr id="75" name="Freeform 99"/>
            <p:cNvSpPr>
              <a:spLocks/>
            </p:cNvSpPr>
            <p:nvPr/>
          </p:nvSpPr>
          <p:spPr bwMode="auto">
            <a:xfrm>
              <a:off x="8564563" y="3087687"/>
              <a:ext cx="447675" cy="492125"/>
            </a:xfrm>
            <a:custGeom>
              <a:avLst/>
              <a:gdLst>
                <a:gd name="T0" fmla="*/ 175 w 588"/>
                <a:gd name="T1" fmla="*/ 371 h 644"/>
                <a:gd name="T2" fmla="*/ 480 w 588"/>
                <a:gd name="T3" fmla="*/ 153 h 644"/>
                <a:gd name="T4" fmla="*/ 540 w 588"/>
                <a:gd name="T5" fmla="*/ 196 h 644"/>
                <a:gd name="T6" fmla="*/ 564 w 588"/>
                <a:gd name="T7" fmla="*/ 115 h 644"/>
                <a:gd name="T8" fmla="*/ 588 w 588"/>
                <a:gd name="T9" fmla="*/ 77 h 644"/>
                <a:gd name="T10" fmla="*/ 480 w 588"/>
                <a:gd name="T11" fmla="*/ 0 h 644"/>
                <a:gd name="T12" fmla="*/ 308 w 588"/>
                <a:gd name="T13" fmla="*/ 122 h 644"/>
                <a:gd name="T14" fmla="*/ 308 w 588"/>
                <a:gd name="T15" fmla="*/ 69 h 644"/>
                <a:gd name="T16" fmla="*/ 154 w 588"/>
                <a:gd name="T17" fmla="*/ 69 h 644"/>
                <a:gd name="T18" fmla="*/ 154 w 588"/>
                <a:gd name="T19" fmla="*/ 232 h 644"/>
                <a:gd name="T20" fmla="*/ 0 w 588"/>
                <a:gd name="T21" fmla="*/ 341 h 644"/>
                <a:gd name="T22" fmla="*/ 67 w 588"/>
                <a:gd name="T23" fmla="*/ 447 h 644"/>
                <a:gd name="T24" fmla="*/ 119 w 588"/>
                <a:gd name="T25" fmla="*/ 410 h 644"/>
                <a:gd name="T26" fmla="*/ 119 w 588"/>
                <a:gd name="T27" fmla="*/ 644 h 644"/>
                <a:gd name="T28" fmla="*/ 175 w 588"/>
                <a:gd name="T29" fmla="*/ 644 h 644"/>
                <a:gd name="T30" fmla="*/ 175 w 588"/>
                <a:gd name="T31" fmla="*/ 37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644">
                  <a:moveTo>
                    <a:pt x="175" y="371"/>
                  </a:moveTo>
                  <a:lnTo>
                    <a:pt x="480" y="153"/>
                  </a:lnTo>
                  <a:lnTo>
                    <a:pt x="540" y="196"/>
                  </a:lnTo>
                  <a:cubicBezTo>
                    <a:pt x="543" y="168"/>
                    <a:pt x="551" y="140"/>
                    <a:pt x="564" y="115"/>
                  </a:cubicBezTo>
                  <a:cubicBezTo>
                    <a:pt x="571" y="101"/>
                    <a:pt x="579" y="88"/>
                    <a:pt x="588" y="77"/>
                  </a:cubicBezTo>
                  <a:lnTo>
                    <a:pt x="480" y="0"/>
                  </a:lnTo>
                  <a:lnTo>
                    <a:pt x="308" y="122"/>
                  </a:lnTo>
                  <a:lnTo>
                    <a:pt x="308" y="69"/>
                  </a:lnTo>
                  <a:lnTo>
                    <a:pt x="154" y="69"/>
                  </a:lnTo>
                  <a:lnTo>
                    <a:pt x="154" y="232"/>
                  </a:lnTo>
                  <a:lnTo>
                    <a:pt x="0" y="341"/>
                  </a:lnTo>
                  <a:lnTo>
                    <a:pt x="67" y="447"/>
                  </a:lnTo>
                  <a:lnTo>
                    <a:pt x="119" y="410"/>
                  </a:lnTo>
                  <a:lnTo>
                    <a:pt x="119" y="644"/>
                  </a:lnTo>
                  <a:lnTo>
                    <a:pt x="175" y="644"/>
                  </a:lnTo>
                  <a:lnTo>
                    <a:pt x="175" y="37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Rectangle 100"/>
            <p:cNvSpPr>
              <a:spLocks noChangeArrowheads="1"/>
            </p:cNvSpPr>
            <p:nvPr/>
          </p:nvSpPr>
          <p:spPr bwMode="auto">
            <a:xfrm>
              <a:off x="8774113" y="3376612"/>
              <a:ext cx="122238" cy="1222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01"/>
            <p:cNvSpPr>
              <a:spLocks/>
            </p:cNvSpPr>
            <p:nvPr/>
          </p:nvSpPr>
          <p:spPr bwMode="auto">
            <a:xfrm>
              <a:off x="8888413" y="3457575"/>
              <a:ext cx="552450" cy="361950"/>
            </a:xfrm>
            <a:custGeom>
              <a:avLst/>
              <a:gdLst>
                <a:gd name="T0" fmla="*/ 505 w 724"/>
                <a:gd name="T1" fmla="*/ 0 h 475"/>
                <a:gd name="T2" fmla="*/ 341 w 724"/>
                <a:gd name="T3" fmla="*/ 123 h 475"/>
                <a:gd name="T4" fmla="*/ 256 w 724"/>
                <a:gd name="T5" fmla="*/ 325 h 475"/>
                <a:gd name="T6" fmla="*/ 66 w 724"/>
                <a:gd name="T7" fmla="*/ 345 h 475"/>
                <a:gd name="T8" fmla="*/ 0 w 724"/>
                <a:gd name="T9" fmla="*/ 409 h 475"/>
                <a:gd name="T10" fmla="*/ 75 w 724"/>
                <a:gd name="T11" fmla="*/ 475 h 475"/>
                <a:gd name="T12" fmla="*/ 319 w 724"/>
                <a:gd name="T13" fmla="*/ 475 h 475"/>
                <a:gd name="T14" fmla="*/ 399 w 724"/>
                <a:gd name="T15" fmla="*/ 420 h 475"/>
                <a:gd name="T16" fmla="*/ 489 w 724"/>
                <a:gd name="T17" fmla="*/ 236 h 475"/>
                <a:gd name="T18" fmla="*/ 534 w 724"/>
                <a:gd name="T19" fmla="*/ 248 h 475"/>
                <a:gd name="T20" fmla="*/ 433 w 724"/>
                <a:gd name="T21" fmla="*/ 452 h 475"/>
                <a:gd name="T22" fmla="*/ 724 w 724"/>
                <a:gd name="T23" fmla="*/ 452 h 475"/>
                <a:gd name="T24" fmla="*/ 686 w 724"/>
                <a:gd name="T25" fmla="*/ 176 h 475"/>
                <a:gd name="T26" fmla="*/ 505 w 724"/>
                <a:gd name="T2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475">
                  <a:moveTo>
                    <a:pt x="505" y="0"/>
                  </a:moveTo>
                  <a:cubicBezTo>
                    <a:pt x="438" y="0"/>
                    <a:pt x="376" y="37"/>
                    <a:pt x="341" y="123"/>
                  </a:cubicBezTo>
                  <a:lnTo>
                    <a:pt x="256" y="325"/>
                  </a:lnTo>
                  <a:cubicBezTo>
                    <a:pt x="256" y="325"/>
                    <a:pt x="113" y="338"/>
                    <a:pt x="66" y="345"/>
                  </a:cubicBezTo>
                  <a:cubicBezTo>
                    <a:pt x="16" y="351"/>
                    <a:pt x="0" y="374"/>
                    <a:pt x="0" y="409"/>
                  </a:cubicBezTo>
                  <a:cubicBezTo>
                    <a:pt x="0" y="452"/>
                    <a:pt x="28" y="475"/>
                    <a:pt x="75" y="475"/>
                  </a:cubicBezTo>
                  <a:lnTo>
                    <a:pt x="319" y="475"/>
                  </a:lnTo>
                  <a:cubicBezTo>
                    <a:pt x="355" y="475"/>
                    <a:pt x="382" y="455"/>
                    <a:pt x="399" y="420"/>
                  </a:cubicBezTo>
                  <a:cubicBezTo>
                    <a:pt x="423" y="372"/>
                    <a:pt x="463" y="288"/>
                    <a:pt x="489" y="236"/>
                  </a:cubicBezTo>
                  <a:lnTo>
                    <a:pt x="534" y="248"/>
                  </a:lnTo>
                  <a:lnTo>
                    <a:pt x="433" y="452"/>
                  </a:lnTo>
                  <a:lnTo>
                    <a:pt x="724" y="452"/>
                  </a:lnTo>
                  <a:lnTo>
                    <a:pt x="686" y="176"/>
                  </a:lnTo>
                  <a:cubicBezTo>
                    <a:pt x="666" y="53"/>
                    <a:pt x="597" y="0"/>
                    <a:pt x="50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02"/>
            <p:cNvSpPr>
              <a:spLocks/>
            </p:cNvSpPr>
            <p:nvPr/>
          </p:nvSpPr>
          <p:spPr bwMode="auto">
            <a:xfrm>
              <a:off x="9059863" y="3300412"/>
              <a:ext cx="0" cy="1588"/>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lnTo>
                    <a:pt x="1" y="1"/>
                  </a:lnTo>
                  <a:cubicBezTo>
                    <a:pt x="1" y="0"/>
                    <a:pt x="0" y="0"/>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03"/>
            <p:cNvSpPr>
              <a:spLocks noEditPoints="1"/>
            </p:cNvSpPr>
            <p:nvPr/>
          </p:nvSpPr>
          <p:spPr bwMode="auto">
            <a:xfrm>
              <a:off x="8985251" y="3117850"/>
              <a:ext cx="327025" cy="330200"/>
            </a:xfrm>
            <a:custGeom>
              <a:avLst/>
              <a:gdLst>
                <a:gd name="T0" fmla="*/ 177 w 428"/>
                <a:gd name="T1" fmla="*/ 56 h 432"/>
                <a:gd name="T2" fmla="*/ 213 w 428"/>
                <a:gd name="T3" fmla="*/ 50 h 432"/>
                <a:gd name="T4" fmla="*/ 340 w 428"/>
                <a:gd name="T5" fmla="*/ 144 h 432"/>
                <a:gd name="T6" fmla="*/ 349 w 428"/>
                <a:gd name="T7" fmla="*/ 162 h 432"/>
                <a:gd name="T8" fmla="*/ 98 w 428"/>
                <a:gd name="T9" fmla="*/ 241 h 432"/>
                <a:gd name="T10" fmla="*/ 98 w 428"/>
                <a:gd name="T11" fmla="*/ 241 h 432"/>
                <a:gd name="T12" fmla="*/ 177 w 428"/>
                <a:gd name="T13" fmla="*/ 56 h 432"/>
                <a:gd name="T14" fmla="*/ 388 w 428"/>
                <a:gd name="T15" fmla="*/ 131 h 432"/>
                <a:gd name="T16" fmla="*/ 212 w 428"/>
                <a:gd name="T17" fmla="*/ 0 h 432"/>
                <a:gd name="T18" fmla="*/ 161 w 428"/>
                <a:gd name="T19" fmla="*/ 8 h 432"/>
                <a:gd name="T20" fmla="*/ 48 w 428"/>
                <a:gd name="T21" fmla="*/ 255 h 432"/>
                <a:gd name="T22" fmla="*/ 39 w 428"/>
                <a:gd name="T23" fmla="*/ 259 h 432"/>
                <a:gd name="T24" fmla="*/ 31 w 428"/>
                <a:gd name="T25" fmla="*/ 263 h 432"/>
                <a:gd name="T26" fmla="*/ 2 w 428"/>
                <a:gd name="T27" fmla="*/ 282 h 432"/>
                <a:gd name="T28" fmla="*/ 1 w 428"/>
                <a:gd name="T29" fmla="*/ 290 h 432"/>
                <a:gd name="T30" fmla="*/ 7 w 428"/>
                <a:gd name="T31" fmla="*/ 310 h 432"/>
                <a:gd name="T32" fmla="*/ 16 w 428"/>
                <a:gd name="T33" fmla="*/ 316 h 432"/>
                <a:gd name="T34" fmla="*/ 22 w 428"/>
                <a:gd name="T35" fmla="*/ 315 h 432"/>
                <a:gd name="T36" fmla="*/ 83 w 428"/>
                <a:gd name="T37" fmla="*/ 296 h 432"/>
                <a:gd name="T38" fmla="*/ 240 w 428"/>
                <a:gd name="T39" fmla="*/ 432 h 432"/>
                <a:gd name="T40" fmla="*/ 398 w 428"/>
                <a:gd name="T41" fmla="*/ 274 h 432"/>
                <a:gd name="T42" fmla="*/ 380 w 428"/>
                <a:gd name="T43" fmla="*/ 202 h 432"/>
                <a:gd name="T44" fmla="*/ 400 w 428"/>
                <a:gd name="T45" fmla="*/ 196 h 432"/>
                <a:gd name="T46" fmla="*/ 422 w 428"/>
                <a:gd name="T47" fmla="*/ 154 h 432"/>
                <a:gd name="T48" fmla="*/ 388 w 428"/>
                <a:gd name="T49" fmla="*/ 13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 h="432">
                  <a:moveTo>
                    <a:pt x="177" y="56"/>
                  </a:moveTo>
                  <a:cubicBezTo>
                    <a:pt x="188" y="52"/>
                    <a:pt x="201" y="50"/>
                    <a:pt x="213" y="50"/>
                  </a:cubicBezTo>
                  <a:cubicBezTo>
                    <a:pt x="275" y="50"/>
                    <a:pt x="327" y="98"/>
                    <a:pt x="340" y="144"/>
                  </a:cubicBezTo>
                  <a:cubicBezTo>
                    <a:pt x="341" y="151"/>
                    <a:pt x="345" y="157"/>
                    <a:pt x="349" y="162"/>
                  </a:cubicBezTo>
                  <a:lnTo>
                    <a:pt x="98" y="241"/>
                  </a:lnTo>
                  <a:cubicBezTo>
                    <a:pt x="98" y="241"/>
                    <a:pt x="98" y="241"/>
                    <a:pt x="98" y="241"/>
                  </a:cubicBezTo>
                  <a:cubicBezTo>
                    <a:pt x="79" y="200"/>
                    <a:pt x="76" y="90"/>
                    <a:pt x="177" y="56"/>
                  </a:cubicBezTo>
                  <a:close/>
                  <a:moveTo>
                    <a:pt x="388" y="131"/>
                  </a:moveTo>
                  <a:cubicBezTo>
                    <a:pt x="368" y="61"/>
                    <a:pt x="295" y="0"/>
                    <a:pt x="212" y="0"/>
                  </a:cubicBezTo>
                  <a:cubicBezTo>
                    <a:pt x="195" y="0"/>
                    <a:pt x="178" y="3"/>
                    <a:pt x="161" y="8"/>
                  </a:cubicBezTo>
                  <a:cubicBezTo>
                    <a:pt x="64" y="39"/>
                    <a:pt x="10" y="144"/>
                    <a:pt x="48" y="255"/>
                  </a:cubicBezTo>
                  <a:lnTo>
                    <a:pt x="39" y="259"/>
                  </a:lnTo>
                  <a:cubicBezTo>
                    <a:pt x="38" y="259"/>
                    <a:pt x="32" y="261"/>
                    <a:pt x="31" y="263"/>
                  </a:cubicBezTo>
                  <a:lnTo>
                    <a:pt x="2" y="282"/>
                  </a:lnTo>
                  <a:cubicBezTo>
                    <a:pt x="0" y="284"/>
                    <a:pt x="0" y="287"/>
                    <a:pt x="1" y="290"/>
                  </a:cubicBezTo>
                  <a:lnTo>
                    <a:pt x="7" y="310"/>
                  </a:lnTo>
                  <a:cubicBezTo>
                    <a:pt x="8" y="314"/>
                    <a:pt x="11" y="316"/>
                    <a:pt x="16" y="316"/>
                  </a:cubicBezTo>
                  <a:cubicBezTo>
                    <a:pt x="18" y="316"/>
                    <a:pt x="20" y="316"/>
                    <a:pt x="22" y="315"/>
                  </a:cubicBezTo>
                  <a:lnTo>
                    <a:pt x="83" y="296"/>
                  </a:lnTo>
                  <a:cubicBezTo>
                    <a:pt x="94" y="373"/>
                    <a:pt x="160" y="432"/>
                    <a:pt x="240" y="432"/>
                  </a:cubicBezTo>
                  <a:cubicBezTo>
                    <a:pt x="327" y="432"/>
                    <a:pt x="398" y="361"/>
                    <a:pt x="398" y="274"/>
                  </a:cubicBezTo>
                  <a:cubicBezTo>
                    <a:pt x="398" y="248"/>
                    <a:pt x="391" y="224"/>
                    <a:pt x="380" y="202"/>
                  </a:cubicBezTo>
                  <a:lnTo>
                    <a:pt x="400" y="196"/>
                  </a:lnTo>
                  <a:cubicBezTo>
                    <a:pt x="418" y="191"/>
                    <a:pt x="428" y="172"/>
                    <a:pt x="422" y="154"/>
                  </a:cubicBezTo>
                  <a:cubicBezTo>
                    <a:pt x="416" y="138"/>
                    <a:pt x="403" y="131"/>
                    <a:pt x="388" y="13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04"/>
            <p:cNvSpPr>
              <a:spLocks/>
            </p:cNvSpPr>
            <p:nvPr/>
          </p:nvSpPr>
          <p:spPr bwMode="auto">
            <a:xfrm>
              <a:off x="8591551" y="3617913"/>
              <a:ext cx="120650" cy="34925"/>
            </a:xfrm>
            <a:custGeom>
              <a:avLst/>
              <a:gdLst>
                <a:gd name="T0" fmla="*/ 0 w 158"/>
                <a:gd name="T1" fmla="*/ 23 h 46"/>
                <a:gd name="T2" fmla="*/ 23 w 158"/>
                <a:gd name="T3" fmla="*/ 46 h 46"/>
                <a:gd name="T4" fmla="*/ 158 w 158"/>
                <a:gd name="T5" fmla="*/ 46 h 46"/>
                <a:gd name="T6" fmla="*/ 158 w 158"/>
                <a:gd name="T7" fmla="*/ 0 h 46"/>
                <a:gd name="T8" fmla="*/ 23 w 158"/>
                <a:gd name="T9" fmla="*/ 0 h 46"/>
                <a:gd name="T10" fmla="*/ 0 w 158"/>
                <a:gd name="T11" fmla="*/ 23 h 46"/>
              </a:gdLst>
              <a:ahLst/>
              <a:cxnLst>
                <a:cxn ang="0">
                  <a:pos x="T0" y="T1"/>
                </a:cxn>
                <a:cxn ang="0">
                  <a:pos x="T2" y="T3"/>
                </a:cxn>
                <a:cxn ang="0">
                  <a:pos x="T4" y="T5"/>
                </a:cxn>
                <a:cxn ang="0">
                  <a:pos x="T6" y="T7"/>
                </a:cxn>
                <a:cxn ang="0">
                  <a:pos x="T8" y="T9"/>
                </a:cxn>
                <a:cxn ang="0">
                  <a:pos x="T10" y="T11"/>
                </a:cxn>
              </a:cxnLst>
              <a:rect l="0" t="0" r="r" b="b"/>
              <a:pathLst>
                <a:path w="158" h="46">
                  <a:moveTo>
                    <a:pt x="0" y="23"/>
                  </a:moveTo>
                  <a:cubicBezTo>
                    <a:pt x="0" y="35"/>
                    <a:pt x="10" y="46"/>
                    <a:pt x="23" y="46"/>
                  </a:cubicBezTo>
                  <a:lnTo>
                    <a:pt x="158" y="46"/>
                  </a:lnTo>
                  <a:lnTo>
                    <a:pt x="158" y="0"/>
                  </a:lnTo>
                  <a:lnTo>
                    <a:pt x="23" y="0"/>
                  </a:lnTo>
                  <a:cubicBezTo>
                    <a:pt x="10" y="0"/>
                    <a:pt x="0" y="10"/>
                    <a:pt x="0"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05"/>
            <p:cNvSpPr>
              <a:spLocks/>
            </p:cNvSpPr>
            <p:nvPr/>
          </p:nvSpPr>
          <p:spPr bwMode="auto">
            <a:xfrm>
              <a:off x="8836026" y="3706813"/>
              <a:ext cx="34925" cy="47625"/>
            </a:xfrm>
            <a:custGeom>
              <a:avLst/>
              <a:gdLst>
                <a:gd name="T0" fmla="*/ 40 w 45"/>
                <a:gd name="T1" fmla="*/ 0 h 62"/>
                <a:gd name="T2" fmla="*/ 0 w 45"/>
                <a:gd name="T3" fmla="*/ 0 h 62"/>
                <a:gd name="T4" fmla="*/ 3 w 45"/>
                <a:gd name="T5" fmla="*/ 52 h 62"/>
                <a:gd name="T6" fmla="*/ 12 w 45"/>
                <a:gd name="T7" fmla="*/ 62 h 62"/>
                <a:gd name="T8" fmla="*/ 35 w 45"/>
                <a:gd name="T9" fmla="*/ 59 h 62"/>
                <a:gd name="T10" fmla="*/ 45 w 45"/>
                <a:gd name="T11" fmla="*/ 29 h 62"/>
                <a:gd name="T12" fmla="*/ 40 w 45"/>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5" h="62">
                  <a:moveTo>
                    <a:pt x="40" y="0"/>
                  </a:moveTo>
                  <a:lnTo>
                    <a:pt x="0" y="0"/>
                  </a:lnTo>
                  <a:cubicBezTo>
                    <a:pt x="4" y="17"/>
                    <a:pt x="4" y="31"/>
                    <a:pt x="3" y="52"/>
                  </a:cubicBezTo>
                  <a:cubicBezTo>
                    <a:pt x="2" y="58"/>
                    <a:pt x="7" y="62"/>
                    <a:pt x="12" y="62"/>
                  </a:cubicBezTo>
                  <a:cubicBezTo>
                    <a:pt x="21" y="61"/>
                    <a:pt x="28" y="60"/>
                    <a:pt x="35" y="59"/>
                  </a:cubicBezTo>
                  <a:cubicBezTo>
                    <a:pt x="37" y="48"/>
                    <a:pt x="40" y="38"/>
                    <a:pt x="45" y="2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06"/>
            <p:cNvSpPr>
              <a:spLocks/>
            </p:cNvSpPr>
            <p:nvPr/>
          </p:nvSpPr>
          <p:spPr bwMode="auto">
            <a:xfrm>
              <a:off x="8897938" y="3835400"/>
              <a:ext cx="122238" cy="50800"/>
            </a:xfrm>
            <a:custGeom>
              <a:avLst/>
              <a:gdLst>
                <a:gd name="T0" fmla="*/ 0 w 162"/>
                <a:gd name="T1" fmla="*/ 0 h 66"/>
                <a:gd name="T2" fmla="*/ 8 w 162"/>
                <a:gd name="T3" fmla="*/ 48 h 66"/>
                <a:gd name="T4" fmla="*/ 26 w 162"/>
                <a:gd name="T5" fmla="*/ 66 h 66"/>
                <a:gd name="T6" fmla="*/ 144 w 162"/>
                <a:gd name="T7" fmla="*/ 66 h 66"/>
                <a:gd name="T8" fmla="*/ 162 w 162"/>
                <a:gd name="T9" fmla="*/ 48 h 66"/>
                <a:gd name="T10" fmla="*/ 162 w 162"/>
                <a:gd name="T11" fmla="*/ 15 h 66"/>
                <a:gd name="T12" fmla="*/ 64 w 162"/>
                <a:gd name="T13" fmla="*/ 15 h 66"/>
                <a:gd name="T14" fmla="*/ 0 w 16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66">
                  <a:moveTo>
                    <a:pt x="0" y="0"/>
                  </a:moveTo>
                  <a:lnTo>
                    <a:pt x="8" y="48"/>
                  </a:lnTo>
                  <a:cubicBezTo>
                    <a:pt x="8" y="58"/>
                    <a:pt x="16" y="66"/>
                    <a:pt x="26" y="66"/>
                  </a:cubicBezTo>
                  <a:lnTo>
                    <a:pt x="144" y="66"/>
                  </a:lnTo>
                  <a:cubicBezTo>
                    <a:pt x="154" y="66"/>
                    <a:pt x="162" y="58"/>
                    <a:pt x="162" y="48"/>
                  </a:cubicBezTo>
                  <a:lnTo>
                    <a:pt x="162" y="15"/>
                  </a:lnTo>
                  <a:lnTo>
                    <a:pt x="64" y="15"/>
                  </a:lnTo>
                  <a:cubicBezTo>
                    <a:pt x="39" y="15"/>
                    <a:pt x="18" y="1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07"/>
            <p:cNvSpPr>
              <a:spLocks/>
            </p:cNvSpPr>
            <p:nvPr/>
          </p:nvSpPr>
          <p:spPr bwMode="auto">
            <a:xfrm>
              <a:off x="8732838" y="3598863"/>
              <a:ext cx="42863" cy="73025"/>
            </a:xfrm>
            <a:custGeom>
              <a:avLst/>
              <a:gdLst>
                <a:gd name="T0" fmla="*/ 0 w 57"/>
                <a:gd name="T1" fmla="*/ 10 h 96"/>
                <a:gd name="T2" fmla="*/ 0 w 57"/>
                <a:gd name="T3" fmla="*/ 85 h 96"/>
                <a:gd name="T4" fmla="*/ 10 w 57"/>
                <a:gd name="T5" fmla="*/ 96 h 96"/>
                <a:gd name="T6" fmla="*/ 57 w 57"/>
                <a:gd name="T7" fmla="*/ 96 h 96"/>
                <a:gd name="T8" fmla="*/ 57 w 57"/>
                <a:gd name="T9" fmla="*/ 0 h 96"/>
                <a:gd name="T10" fmla="*/ 10 w 57"/>
                <a:gd name="T11" fmla="*/ 0 h 96"/>
                <a:gd name="T12" fmla="*/ 0 w 57"/>
                <a:gd name="T13" fmla="*/ 10 h 96"/>
              </a:gdLst>
              <a:ahLst/>
              <a:cxnLst>
                <a:cxn ang="0">
                  <a:pos x="T0" y="T1"/>
                </a:cxn>
                <a:cxn ang="0">
                  <a:pos x="T2" y="T3"/>
                </a:cxn>
                <a:cxn ang="0">
                  <a:pos x="T4" y="T5"/>
                </a:cxn>
                <a:cxn ang="0">
                  <a:pos x="T6" y="T7"/>
                </a:cxn>
                <a:cxn ang="0">
                  <a:pos x="T8" y="T9"/>
                </a:cxn>
                <a:cxn ang="0">
                  <a:pos x="T10" y="T11"/>
                </a:cxn>
                <a:cxn ang="0">
                  <a:pos x="T12" y="T13"/>
                </a:cxn>
              </a:cxnLst>
              <a:rect l="0" t="0" r="r" b="b"/>
              <a:pathLst>
                <a:path w="57" h="96">
                  <a:moveTo>
                    <a:pt x="0" y="10"/>
                  </a:moveTo>
                  <a:lnTo>
                    <a:pt x="0" y="85"/>
                  </a:lnTo>
                  <a:cubicBezTo>
                    <a:pt x="0" y="91"/>
                    <a:pt x="5" y="96"/>
                    <a:pt x="10" y="96"/>
                  </a:cubicBezTo>
                  <a:lnTo>
                    <a:pt x="57" y="96"/>
                  </a:lnTo>
                  <a:lnTo>
                    <a:pt x="57" y="0"/>
                  </a:lnTo>
                  <a:lnTo>
                    <a:pt x="10" y="0"/>
                  </a:lnTo>
                  <a:cubicBezTo>
                    <a:pt x="5" y="0"/>
                    <a:pt x="0" y="4"/>
                    <a:pt x="0"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08"/>
            <p:cNvSpPr>
              <a:spLocks noEditPoints="1"/>
            </p:cNvSpPr>
            <p:nvPr/>
          </p:nvSpPr>
          <p:spPr bwMode="auto">
            <a:xfrm>
              <a:off x="8796338" y="3582988"/>
              <a:ext cx="211138" cy="128588"/>
            </a:xfrm>
            <a:custGeom>
              <a:avLst/>
              <a:gdLst>
                <a:gd name="T0" fmla="*/ 193 w 277"/>
                <a:gd name="T1" fmla="*/ 75 h 170"/>
                <a:gd name="T2" fmla="*/ 241 w 277"/>
                <a:gd name="T3" fmla="*/ 75 h 170"/>
                <a:gd name="T4" fmla="*/ 254 w 277"/>
                <a:gd name="T5" fmla="*/ 88 h 170"/>
                <a:gd name="T6" fmla="*/ 241 w 277"/>
                <a:gd name="T7" fmla="*/ 101 h 170"/>
                <a:gd name="T8" fmla="*/ 193 w 277"/>
                <a:gd name="T9" fmla="*/ 101 h 170"/>
                <a:gd name="T10" fmla="*/ 180 w 277"/>
                <a:gd name="T11" fmla="*/ 88 h 170"/>
                <a:gd name="T12" fmla="*/ 193 w 277"/>
                <a:gd name="T13" fmla="*/ 75 h 170"/>
                <a:gd name="T14" fmla="*/ 193 w 277"/>
                <a:gd name="T15" fmla="*/ 27 h 170"/>
                <a:gd name="T16" fmla="*/ 241 w 277"/>
                <a:gd name="T17" fmla="*/ 27 h 170"/>
                <a:gd name="T18" fmla="*/ 254 w 277"/>
                <a:gd name="T19" fmla="*/ 40 h 170"/>
                <a:gd name="T20" fmla="*/ 241 w 277"/>
                <a:gd name="T21" fmla="*/ 53 h 170"/>
                <a:gd name="T22" fmla="*/ 193 w 277"/>
                <a:gd name="T23" fmla="*/ 53 h 170"/>
                <a:gd name="T24" fmla="*/ 180 w 277"/>
                <a:gd name="T25" fmla="*/ 40 h 170"/>
                <a:gd name="T26" fmla="*/ 193 w 277"/>
                <a:gd name="T27" fmla="*/ 27 h 170"/>
                <a:gd name="T28" fmla="*/ 269 w 277"/>
                <a:gd name="T29" fmla="*/ 134 h 170"/>
                <a:gd name="T30" fmla="*/ 277 w 277"/>
                <a:gd name="T31" fmla="*/ 119 h 170"/>
                <a:gd name="T32" fmla="*/ 277 w 277"/>
                <a:gd name="T33" fmla="*/ 18 h 170"/>
                <a:gd name="T34" fmla="*/ 259 w 277"/>
                <a:gd name="T35" fmla="*/ 0 h 170"/>
                <a:gd name="T36" fmla="*/ 18 w 277"/>
                <a:gd name="T37" fmla="*/ 0 h 170"/>
                <a:gd name="T38" fmla="*/ 0 w 277"/>
                <a:gd name="T39" fmla="*/ 18 h 170"/>
                <a:gd name="T40" fmla="*/ 0 w 277"/>
                <a:gd name="T41" fmla="*/ 119 h 170"/>
                <a:gd name="T42" fmla="*/ 18 w 277"/>
                <a:gd name="T43" fmla="*/ 138 h 170"/>
                <a:gd name="T44" fmla="*/ 108 w 277"/>
                <a:gd name="T45" fmla="*/ 138 h 170"/>
                <a:gd name="T46" fmla="*/ 114 w 277"/>
                <a:gd name="T47" fmla="*/ 170 h 170"/>
                <a:gd name="T48" fmla="*/ 160 w 277"/>
                <a:gd name="T49" fmla="*/ 146 h 170"/>
                <a:gd name="T50" fmla="*/ 269 w 277"/>
                <a:gd name="T51"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170">
                  <a:moveTo>
                    <a:pt x="193" y="75"/>
                  </a:moveTo>
                  <a:lnTo>
                    <a:pt x="241" y="75"/>
                  </a:lnTo>
                  <a:cubicBezTo>
                    <a:pt x="248" y="75"/>
                    <a:pt x="254" y="81"/>
                    <a:pt x="254" y="88"/>
                  </a:cubicBezTo>
                  <a:cubicBezTo>
                    <a:pt x="254" y="95"/>
                    <a:pt x="248" y="101"/>
                    <a:pt x="241" y="101"/>
                  </a:cubicBezTo>
                  <a:lnTo>
                    <a:pt x="193" y="101"/>
                  </a:lnTo>
                  <a:cubicBezTo>
                    <a:pt x="186" y="101"/>
                    <a:pt x="180" y="95"/>
                    <a:pt x="180" y="88"/>
                  </a:cubicBezTo>
                  <a:cubicBezTo>
                    <a:pt x="180" y="81"/>
                    <a:pt x="186" y="75"/>
                    <a:pt x="193" y="75"/>
                  </a:cubicBezTo>
                  <a:close/>
                  <a:moveTo>
                    <a:pt x="193" y="27"/>
                  </a:moveTo>
                  <a:lnTo>
                    <a:pt x="241" y="27"/>
                  </a:lnTo>
                  <a:cubicBezTo>
                    <a:pt x="248" y="27"/>
                    <a:pt x="254" y="33"/>
                    <a:pt x="254" y="40"/>
                  </a:cubicBezTo>
                  <a:cubicBezTo>
                    <a:pt x="254" y="47"/>
                    <a:pt x="248" y="53"/>
                    <a:pt x="241" y="53"/>
                  </a:cubicBezTo>
                  <a:lnTo>
                    <a:pt x="193" y="53"/>
                  </a:lnTo>
                  <a:cubicBezTo>
                    <a:pt x="186" y="53"/>
                    <a:pt x="180" y="47"/>
                    <a:pt x="180" y="40"/>
                  </a:cubicBezTo>
                  <a:cubicBezTo>
                    <a:pt x="180" y="33"/>
                    <a:pt x="186" y="27"/>
                    <a:pt x="193" y="27"/>
                  </a:cubicBezTo>
                  <a:close/>
                  <a:moveTo>
                    <a:pt x="269" y="134"/>
                  </a:moveTo>
                  <a:cubicBezTo>
                    <a:pt x="275" y="133"/>
                    <a:pt x="277" y="125"/>
                    <a:pt x="277" y="119"/>
                  </a:cubicBezTo>
                  <a:lnTo>
                    <a:pt x="277" y="18"/>
                  </a:lnTo>
                  <a:cubicBezTo>
                    <a:pt x="277" y="8"/>
                    <a:pt x="269" y="0"/>
                    <a:pt x="259" y="0"/>
                  </a:cubicBezTo>
                  <a:lnTo>
                    <a:pt x="18" y="0"/>
                  </a:lnTo>
                  <a:cubicBezTo>
                    <a:pt x="8" y="0"/>
                    <a:pt x="0" y="8"/>
                    <a:pt x="0" y="18"/>
                  </a:cubicBezTo>
                  <a:lnTo>
                    <a:pt x="0" y="119"/>
                  </a:lnTo>
                  <a:cubicBezTo>
                    <a:pt x="0" y="129"/>
                    <a:pt x="8" y="138"/>
                    <a:pt x="18" y="138"/>
                  </a:cubicBezTo>
                  <a:lnTo>
                    <a:pt x="108" y="138"/>
                  </a:lnTo>
                  <a:lnTo>
                    <a:pt x="114" y="170"/>
                  </a:lnTo>
                  <a:cubicBezTo>
                    <a:pt x="126" y="158"/>
                    <a:pt x="147" y="148"/>
                    <a:pt x="160" y="146"/>
                  </a:cubicBezTo>
                  <a:cubicBezTo>
                    <a:pt x="188" y="143"/>
                    <a:pt x="232" y="138"/>
                    <a:pt x="269"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5" name="Seed" descr="{&quot;Key&quot;:&quot;POWER_USER_SHAPE_ICON&quot;,&quot;Value&quot;:&quot;POWER_USER_SHAPE_ICON_STYLE_1&quot;}"/>
          <p:cNvSpPr>
            <a:spLocks noChangeAspect="1" noEditPoints="1"/>
          </p:cNvSpPr>
          <p:nvPr>
            <p:custDataLst>
              <p:tags r:id="rId5"/>
            </p:custDataLst>
          </p:nvPr>
        </p:nvSpPr>
        <p:spPr bwMode="auto">
          <a:xfrm>
            <a:off x="5315439" y="2496610"/>
            <a:ext cx="612765" cy="542925"/>
          </a:xfrm>
          <a:custGeom>
            <a:avLst/>
            <a:gdLst>
              <a:gd name="T0" fmla="*/ 6744 w 11364"/>
              <a:gd name="T1" fmla="*/ 3564 h 10067"/>
              <a:gd name="T2" fmla="*/ 7042 w 11364"/>
              <a:gd name="T3" fmla="*/ 3354 h 10067"/>
              <a:gd name="T4" fmla="*/ 4139 w 11364"/>
              <a:gd name="T5" fmla="*/ 214 h 10067"/>
              <a:gd name="T6" fmla="*/ 5282 w 11364"/>
              <a:gd name="T7" fmla="*/ 2733 h 10067"/>
              <a:gd name="T8" fmla="*/ 10245 w 11364"/>
              <a:gd name="T9" fmla="*/ 7311 h 10067"/>
              <a:gd name="T10" fmla="*/ 7950 w 11364"/>
              <a:gd name="T11" fmla="*/ 5369 h 10067"/>
              <a:gd name="T12" fmla="*/ 7665 w 11364"/>
              <a:gd name="T13" fmla="*/ 5315 h 10067"/>
              <a:gd name="T14" fmla="*/ 7626 w 11364"/>
              <a:gd name="T15" fmla="*/ 5310 h 10067"/>
              <a:gd name="T16" fmla="*/ 7637 w 11364"/>
              <a:gd name="T17" fmla="*/ 4576 h 10067"/>
              <a:gd name="T18" fmla="*/ 7646 w 11364"/>
              <a:gd name="T19" fmla="*/ 4476 h 10067"/>
              <a:gd name="T20" fmla="*/ 7673 w 11364"/>
              <a:gd name="T21" fmla="*/ 4234 h 10067"/>
              <a:gd name="T22" fmla="*/ 8068 w 11364"/>
              <a:gd name="T23" fmla="*/ 4029 h 10067"/>
              <a:gd name="T24" fmla="*/ 11244 w 11364"/>
              <a:gd name="T25" fmla="*/ 0 h 10067"/>
              <a:gd name="T26" fmla="*/ 7516 w 11364"/>
              <a:gd name="T27" fmla="*/ 2618 h 10067"/>
              <a:gd name="T28" fmla="*/ 7233 w 11364"/>
              <a:gd name="T29" fmla="*/ 4214 h 10067"/>
              <a:gd name="T30" fmla="*/ 7224 w 11364"/>
              <a:gd name="T31" fmla="*/ 5280 h 10067"/>
              <a:gd name="T32" fmla="*/ 7082 w 11364"/>
              <a:gd name="T33" fmla="*/ 5277 h 10067"/>
              <a:gd name="T34" fmla="*/ 5070 w 11364"/>
              <a:gd name="T35" fmla="*/ 6113 h 10067"/>
              <a:gd name="T36" fmla="*/ 2454 w 11364"/>
              <a:gd name="T37" fmla="*/ 5748 h 10067"/>
              <a:gd name="T38" fmla="*/ 1979 w 11364"/>
              <a:gd name="T39" fmla="*/ 5775 h 10067"/>
              <a:gd name="T40" fmla="*/ 2514 w 11364"/>
              <a:gd name="T41" fmla="*/ 6100 h 10067"/>
              <a:gd name="T42" fmla="*/ 4816 w 11364"/>
              <a:gd name="T43" fmla="*/ 6387 h 10067"/>
              <a:gd name="T44" fmla="*/ 6145 w 11364"/>
              <a:gd name="T45" fmla="*/ 6987 h 10067"/>
              <a:gd name="T46" fmla="*/ 8301 w 11364"/>
              <a:gd name="T47" fmla="*/ 7145 h 10067"/>
              <a:gd name="T48" fmla="*/ 8758 w 11364"/>
              <a:gd name="T49" fmla="*/ 7918 h 10067"/>
              <a:gd name="T50" fmla="*/ 8461 w 11364"/>
              <a:gd name="T51" fmla="*/ 8153 h 10067"/>
              <a:gd name="T52" fmla="*/ 7099 w 11364"/>
              <a:gd name="T53" fmla="*/ 8176 h 10067"/>
              <a:gd name="T54" fmla="*/ 6945 w 11364"/>
              <a:gd name="T55" fmla="*/ 8155 h 10067"/>
              <a:gd name="T56" fmla="*/ 6316 w 11364"/>
              <a:gd name="T57" fmla="*/ 8035 h 10067"/>
              <a:gd name="T58" fmla="*/ 6020 w 11364"/>
              <a:gd name="T59" fmla="*/ 7984 h 10067"/>
              <a:gd name="T60" fmla="*/ 4994 w 11364"/>
              <a:gd name="T61" fmla="*/ 8127 h 10067"/>
              <a:gd name="T62" fmla="*/ 4903 w 11364"/>
              <a:gd name="T63" fmla="*/ 8363 h 10067"/>
              <a:gd name="T64" fmla="*/ 6233 w 11364"/>
              <a:gd name="T65" fmla="*/ 8382 h 10067"/>
              <a:gd name="T66" fmla="*/ 8735 w 11364"/>
              <a:gd name="T67" fmla="*/ 8429 h 10067"/>
              <a:gd name="T68" fmla="*/ 9563 w 11364"/>
              <a:gd name="T69" fmla="*/ 8061 h 10067"/>
              <a:gd name="T70" fmla="*/ 10404 w 11364"/>
              <a:gd name="T71" fmla="*/ 7630 h 10067"/>
              <a:gd name="T72" fmla="*/ 10935 w 11364"/>
              <a:gd name="T73" fmla="*/ 7937 h 10067"/>
              <a:gd name="T74" fmla="*/ 10018 w 11364"/>
              <a:gd name="T75" fmla="*/ 8647 h 10067"/>
              <a:gd name="T76" fmla="*/ 9086 w 11364"/>
              <a:gd name="T77" fmla="*/ 9020 h 10067"/>
              <a:gd name="T78" fmla="*/ 6547 w 11364"/>
              <a:gd name="T79" fmla="*/ 9626 h 10067"/>
              <a:gd name="T80" fmla="*/ 2148 w 11364"/>
              <a:gd name="T81" fmla="*/ 8613 h 10067"/>
              <a:gd name="T82" fmla="*/ 1979 w 11364"/>
              <a:gd name="T83" fmla="*/ 8970 h 10067"/>
              <a:gd name="T84" fmla="*/ 5139 w 11364"/>
              <a:gd name="T85" fmla="*/ 9875 h 10067"/>
              <a:gd name="T86" fmla="*/ 6619 w 11364"/>
              <a:gd name="T87" fmla="*/ 9976 h 10067"/>
              <a:gd name="T88" fmla="*/ 9235 w 11364"/>
              <a:gd name="T89" fmla="*/ 9344 h 10067"/>
              <a:gd name="T90" fmla="*/ 10176 w 11364"/>
              <a:gd name="T91" fmla="*/ 8967 h 10067"/>
              <a:gd name="T92" fmla="*/ 11194 w 11364"/>
              <a:gd name="T93" fmla="*/ 8190 h 10067"/>
              <a:gd name="T94" fmla="*/ 0 w 11364"/>
              <a:gd name="T95" fmla="*/ 9309 h 10067"/>
              <a:gd name="T96" fmla="*/ 1630 w 11364"/>
              <a:gd name="T97" fmla="*/ 5351 h 10067"/>
              <a:gd name="T98" fmla="*/ 0 w 11364"/>
              <a:gd name="T99" fmla="*/ 9309 h 10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64" h="10067">
                <a:moveTo>
                  <a:pt x="5282" y="2733"/>
                </a:moveTo>
                <a:cubicBezTo>
                  <a:pt x="5856" y="3288"/>
                  <a:pt x="6390" y="3439"/>
                  <a:pt x="6744" y="3564"/>
                </a:cubicBezTo>
                <a:cubicBezTo>
                  <a:pt x="6525" y="2306"/>
                  <a:pt x="5827" y="1150"/>
                  <a:pt x="4589" y="609"/>
                </a:cubicBezTo>
                <a:cubicBezTo>
                  <a:pt x="5820" y="997"/>
                  <a:pt x="6676" y="2123"/>
                  <a:pt x="7042" y="3354"/>
                </a:cubicBezTo>
                <a:cubicBezTo>
                  <a:pt x="7112" y="2949"/>
                  <a:pt x="7216" y="2574"/>
                  <a:pt x="7358" y="2233"/>
                </a:cubicBezTo>
                <a:cubicBezTo>
                  <a:pt x="7006" y="1054"/>
                  <a:pt x="5918" y="214"/>
                  <a:pt x="4139" y="214"/>
                </a:cubicBezTo>
                <a:cubicBezTo>
                  <a:pt x="3920" y="214"/>
                  <a:pt x="3690" y="227"/>
                  <a:pt x="3450" y="253"/>
                </a:cubicBezTo>
                <a:cubicBezTo>
                  <a:pt x="4708" y="954"/>
                  <a:pt x="4033" y="1529"/>
                  <a:pt x="5282" y="2733"/>
                </a:cubicBezTo>
                <a:close/>
                <a:moveTo>
                  <a:pt x="11174" y="7560"/>
                </a:moveTo>
                <a:cubicBezTo>
                  <a:pt x="11020" y="7299"/>
                  <a:pt x="10696" y="7094"/>
                  <a:pt x="10245" y="7311"/>
                </a:cubicBezTo>
                <a:lnTo>
                  <a:pt x="10145" y="7362"/>
                </a:lnTo>
                <a:cubicBezTo>
                  <a:pt x="9750" y="6361"/>
                  <a:pt x="9011" y="5620"/>
                  <a:pt x="7950" y="5369"/>
                </a:cubicBezTo>
                <a:cubicBezTo>
                  <a:pt x="7904" y="5358"/>
                  <a:pt x="7855" y="5350"/>
                  <a:pt x="7807" y="5341"/>
                </a:cubicBezTo>
                <a:cubicBezTo>
                  <a:pt x="7760" y="5332"/>
                  <a:pt x="7713" y="5323"/>
                  <a:pt x="7665" y="5315"/>
                </a:cubicBezTo>
                <a:lnTo>
                  <a:pt x="7665" y="5310"/>
                </a:lnTo>
                <a:lnTo>
                  <a:pt x="7626" y="5310"/>
                </a:lnTo>
                <a:cubicBezTo>
                  <a:pt x="7615" y="5095"/>
                  <a:pt x="7617" y="4877"/>
                  <a:pt x="7630" y="4658"/>
                </a:cubicBezTo>
                <a:cubicBezTo>
                  <a:pt x="7632" y="4631"/>
                  <a:pt x="7635" y="4603"/>
                  <a:pt x="7637" y="4576"/>
                </a:cubicBezTo>
                <a:cubicBezTo>
                  <a:pt x="7639" y="4548"/>
                  <a:pt x="7642" y="4521"/>
                  <a:pt x="7645" y="4493"/>
                </a:cubicBezTo>
                <a:cubicBezTo>
                  <a:pt x="7645" y="4487"/>
                  <a:pt x="7646" y="4482"/>
                  <a:pt x="7646" y="4476"/>
                </a:cubicBezTo>
                <a:cubicBezTo>
                  <a:pt x="7650" y="4440"/>
                  <a:pt x="7653" y="4405"/>
                  <a:pt x="7657" y="4369"/>
                </a:cubicBezTo>
                <a:cubicBezTo>
                  <a:pt x="7662" y="4324"/>
                  <a:pt x="7667" y="4279"/>
                  <a:pt x="7673" y="4234"/>
                </a:cubicBezTo>
                <a:cubicBezTo>
                  <a:pt x="7872" y="2771"/>
                  <a:pt x="8628" y="1348"/>
                  <a:pt x="9939" y="657"/>
                </a:cubicBezTo>
                <a:cubicBezTo>
                  <a:pt x="8766" y="1446"/>
                  <a:pt x="8183" y="2704"/>
                  <a:pt x="8068" y="4029"/>
                </a:cubicBezTo>
                <a:cubicBezTo>
                  <a:pt x="8412" y="3957"/>
                  <a:pt x="8947" y="3834"/>
                  <a:pt x="9555" y="3096"/>
                </a:cubicBezTo>
                <a:cubicBezTo>
                  <a:pt x="10606" y="1820"/>
                  <a:pt x="10037" y="1108"/>
                  <a:pt x="11244" y="0"/>
                </a:cubicBezTo>
                <a:cubicBezTo>
                  <a:pt x="9086" y="152"/>
                  <a:pt x="8041" y="1219"/>
                  <a:pt x="7569" y="2470"/>
                </a:cubicBezTo>
                <a:cubicBezTo>
                  <a:pt x="7551" y="2519"/>
                  <a:pt x="7533" y="2568"/>
                  <a:pt x="7516" y="2618"/>
                </a:cubicBezTo>
                <a:cubicBezTo>
                  <a:pt x="7499" y="2670"/>
                  <a:pt x="7482" y="2723"/>
                  <a:pt x="7466" y="2776"/>
                </a:cubicBezTo>
                <a:cubicBezTo>
                  <a:pt x="7324" y="3251"/>
                  <a:pt x="7255" y="3743"/>
                  <a:pt x="7233" y="4214"/>
                </a:cubicBezTo>
                <a:cubicBezTo>
                  <a:pt x="7227" y="4337"/>
                  <a:pt x="7224" y="4458"/>
                  <a:pt x="7224" y="4577"/>
                </a:cubicBezTo>
                <a:lnTo>
                  <a:pt x="7224" y="5280"/>
                </a:lnTo>
                <a:cubicBezTo>
                  <a:pt x="7190" y="5279"/>
                  <a:pt x="7156" y="5276"/>
                  <a:pt x="7121" y="5276"/>
                </a:cubicBezTo>
                <a:cubicBezTo>
                  <a:pt x="7107" y="5276"/>
                  <a:pt x="7095" y="5277"/>
                  <a:pt x="7082" y="5277"/>
                </a:cubicBezTo>
                <a:cubicBezTo>
                  <a:pt x="7033" y="5278"/>
                  <a:pt x="6986" y="5280"/>
                  <a:pt x="6939" y="5283"/>
                </a:cubicBezTo>
                <a:cubicBezTo>
                  <a:pt x="6217" y="5326"/>
                  <a:pt x="5581" y="5623"/>
                  <a:pt x="5070" y="6113"/>
                </a:cubicBezTo>
                <a:cubicBezTo>
                  <a:pt x="4740" y="5948"/>
                  <a:pt x="4382" y="5797"/>
                  <a:pt x="4006" y="5741"/>
                </a:cubicBezTo>
                <a:cubicBezTo>
                  <a:pt x="3196" y="5621"/>
                  <a:pt x="2767" y="5694"/>
                  <a:pt x="2454" y="5748"/>
                </a:cubicBezTo>
                <a:cubicBezTo>
                  <a:pt x="2277" y="5778"/>
                  <a:pt x="2149" y="5801"/>
                  <a:pt x="2006" y="5779"/>
                </a:cubicBezTo>
                <a:lnTo>
                  <a:pt x="1979" y="5775"/>
                </a:lnTo>
                <a:lnTo>
                  <a:pt x="1979" y="6135"/>
                </a:lnTo>
                <a:cubicBezTo>
                  <a:pt x="2167" y="6158"/>
                  <a:pt x="2329" y="6132"/>
                  <a:pt x="2514" y="6100"/>
                </a:cubicBezTo>
                <a:cubicBezTo>
                  <a:pt x="2820" y="6048"/>
                  <a:pt x="3200" y="5983"/>
                  <a:pt x="3953" y="6094"/>
                </a:cubicBezTo>
                <a:cubicBezTo>
                  <a:pt x="4247" y="6138"/>
                  <a:pt x="4539" y="6254"/>
                  <a:pt x="4816" y="6387"/>
                </a:cubicBezTo>
                <a:cubicBezTo>
                  <a:pt x="4964" y="6458"/>
                  <a:pt x="5108" y="6534"/>
                  <a:pt x="5246" y="6607"/>
                </a:cubicBezTo>
                <a:cubicBezTo>
                  <a:pt x="5584" y="6786"/>
                  <a:pt x="5875" y="6940"/>
                  <a:pt x="6145" y="6987"/>
                </a:cubicBezTo>
                <a:cubicBezTo>
                  <a:pt x="6374" y="7027"/>
                  <a:pt x="6617" y="7019"/>
                  <a:pt x="6873" y="7011"/>
                </a:cubicBezTo>
                <a:cubicBezTo>
                  <a:pt x="7279" y="6999"/>
                  <a:pt x="7740" y="6985"/>
                  <a:pt x="8301" y="7145"/>
                </a:cubicBezTo>
                <a:cubicBezTo>
                  <a:pt x="8622" y="7237"/>
                  <a:pt x="8803" y="7401"/>
                  <a:pt x="8825" y="7618"/>
                </a:cubicBezTo>
                <a:cubicBezTo>
                  <a:pt x="8835" y="7725"/>
                  <a:pt x="8806" y="7830"/>
                  <a:pt x="8758" y="7918"/>
                </a:cubicBezTo>
                <a:cubicBezTo>
                  <a:pt x="8709" y="8005"/>
                  <a:pt x="8640" y="8076"/>
                  <a:pt x="8571" y="8111"/>
                </a:cubicBezTo>
                <a:cubicBezTo>
                  <a:pt x="8540" y="8127"/>
                  <a:pt x="8502" y="8141"/>
                  <a:pt x="8461" y="8153"/>
                </a:cubicBezTo>
                <a:cubicBezTo>
                  <a:pt x="8371" y="8180"/>
                  <a:pt x="8259" y="8200"/>
                  <a:pt x="8128" y="8211"/>
                </a:cubicBezTo>
                <a:cubicBezTo>
                  <a:pt x="7846" y="8235"/>
                  <a:pt x="7483" y="8223"/>
                  <a:pt x="7099" y="8176"/>
                </a:cubicBezTo>
                <a:cubicBezTo>
                  <a:pt x="7067" y="8172"/>
                  <a:pt x="7035" y="8168"/>
                  <a:pt x="7003" y="8164"/>
                </a:cubicBezTo>
                <a:cubicBezTo>
                  <a:pt x="6984" y="8161"/>
                  <a:pt x="6965" y="8158"/>
                  <a:pt x="6945" y="8155"/>
                </a:cubicBezTo>
                <a:cubicBezTo>
                  <a:pt x="6790" y="8133"/>
                  <a:pt x="6633" y="8105"/>
                  <a:pt x="6477" y="8071"/>
                </a:cubicBezTo>
                <a:cubicBezTo>
                  <a:pt x="6423" y="8060"/>
                  <a:pt x="6370" y="8048"/>
                  <a:pt x="6316" y="8035"/>
                </a:cubicBezTo>
                <a:cubicBezTo>
                  <a:pt x="6270" y="8024"/>
                  <a:pt x="6226" y="8017"/>
                  <a:pt x="6181" y="8008"/>
                </a:cubicBezTo>
                <a:cubicBezTo>
                  <a:pt x="6126" y="7998"/>
                  <a:pt x="6072" y="7990"/>
                  <a:pt x="6020" y="7984"/>
                </a:cubicBezTo>
                <a:cubicBezTo>
                  <a:pt x="5990" y="7981"/>
                  <a:pt x="5960" y="7977"/>
                  <a:pt x="5931" y="7975"/>
                </a:cubicBezTo>
                <a:cubicBezTo>
                  <a:pt x="5524" y="7946"/>
                  <a:pt x="5206" y="8034"/>
                  <a:pt x="4994" y="8127"/>
                </a:cubicBezTo>
                <a:cubicBezTo>
                  <a:pt x="4960" y="8142"/>
                  <a:pt x="4936" y="8168"/>
                  <a:pt x="4918" y="8197"/>
                </a:cubicBezTo>
                <a:cubicBezTo>
                  <a:pt x="4888" y="8246"/>
                  <a:pt x="4878" y="8306"/>
                  <a:pt x="4903" y="8363"/>
                </a:cubicBezTo>
                <a:cubicBezTo>
                  <a:pt x="4943" y="8452"/>
                  <a:pt x="5048" y="8493"/>
                  <a:pt x="5138" y="8454"/>
                </a:cubicBezTo>
                <a:cubicBezTo>
                  <a:pt x="5465" y="8310"/>
                  <a:pt x="5833" y="8286"/>
                  <a:pt x="6233" y="8382"/>
                </a:cubicBezTo>
                <a:cubicBezTo>
                  <a:pt x="6732" y="8503"/>
                  <a:pt x="7317" y="8582"/>
                  <a:pt x="7817" y="8582"/>
                </a:cubicBezTo>
                <a:cubicBezTo>
                  <a:pt x="8196" y="8582"/>
                  <a:pt x="8527" y="8536"/>
                  <a:pt x="8735" y="8429"/>
                </a:cubicBezTo>
                <a:cubicBezTo>
                  <a:pt x="8828" y="8381"/>
                  <a:pt x="8910" y="8308"/>
                  <a:pt x="8978" y="8223"/>
                </a:cubicBezTo>
                <a:cubicBezTo>
                  <a:pt x="9279" y="8130"/>
                  <a:pt x="9558" y="8062"/>
                  <a:pt x="9563" y="8061"/>
                </a:cubicBezTo>
                <a:cubicBezTo>
                  <a:pt x="9577" y="8057"/>
                  <a:pt x="9590" y="8052"/>
                  <a:pt x="9603" y="8045"/>
                </a:cubicBezTo>
                <a:lnTo>
                  <a:pt x="10404" y="7630"/>
                </a:lnTo>
                <a:cubicBezTo>
                  <a:pt x="10627" y="7523"/>
                  <a:pt x="10731" y="7601"/>
                  <a:pt x="10766" y="7626"/>
                </a:cubicBezTo>
                <a:cubicBezTo>
                  <a:pt x="10877" y="7708"/>
                  <a:pt x="10927" y="7862"/>
                  <a:pt x="10935" y="7937"/>
                </a:cubicBezTo>
                <a:cubicBezTo>
                  <a:pt x="10867" y="7990"/>
                  <a:pt x="10749" y="8081"/>
                  <a:pt x="10619" y="8183"/>
                </a:cubicBezTo>
                <a:cubicBezTo>
                  <a:pt x="10396" y="8357"/>
                  <a:pt x="10058" y="8621"/>
                  <a:pt x="10018" y="8647"/>
                </a:cubicBezTo>
                <a:cubicBezTo>
                  <a:pt x="9989" y="8661"/>
                  <a:pt x="9867" y="8708"/>
                  <a:pt x="9720" y="8765"/>
                </a:cubicBezTo>
                <a:cubicBezTo>
                  <a:pt x="9489" y="8855"/>
                  <a:pt x="9201" y="8966"/>
                  <a:pt x="9086" y="9020"/>
                </a:cubicBezTo>
                <a:cubicBezTo>
                  <a:pt x="8816" y="9144"/>
                  <a:pt x="8300" y="9346"/>
                  <a:pt x="8196" y="9349"/>
                </a:cubicBezTo>
                <a:cubicBezTo>
                  <a:pt x="8024" y="9349"/>
                  <a:pt x="7346" y="9463"/>
                  <a:pt x="6547" y="9626"/>
                </a:cubicBezTo>
                <a:cubicBezTo>
                  <a:pt x="5919" y="9754"/>
                  <a:pt x="5696" y="9741"/>
                  <a:pt x="5291" y="9552"/>
                </a:cubicBezTo>
                <a:cubicBezTo>
                  <a:pt x="4872" y="9356"/>
                  <a:pt x="2441" y="8613"/>
                  <a:pt x="2148" y="8613"/>
                </a:cubicBezTo>
                <a:lnTo>
                  <a:pt x="1979" y="8613"/>
                </a:lnTo>
                <a:lnTo>
                  <a:pt x="1979" y="8970"/>
                </a:lnTo>
                <a:lnTo>
                  <a:pt x="2146" y="8970"/>
                </a:lnTo>
                <a:cubicBezTo>
                  <a:pt x="2378" y="8981"/>
                  <a:pt x="4685" y="9662"/>
                  <a:pt x="5139" y="9875"/>
                </a:cubicBezTo>
                <a:cubicBezTo>
                  <a:pt x="5427" y="10010"/>
                  <a:pt x="5655" y="10067"/>
                  <a:pt x="5917" y="10067"/>
                </a:cubicBezTo>
                <a:cubicBezTo>
                  <a:pt x="6117" y="10067"/>
                  <a:pt x="6337" y="10034"/>
                  <a:pt x="6619" y="9976"/>
                </a:cubicBezTo>
                <a:cubicBezTo>
                  <a:pt x="7530" y="9790"/>
                  <a:pt x="8089" y="9706"/>
                  <a:pt x="8196" y="9706"/>
                </a:cubicBezTo>
                <a:cubicBezTo>
                  <a:pt x="8437" y="9706"/>
                  <a:pt x="9228" y="9348"/>
                  <a:pt x="9235" y="9344"/>
                </a:cubicBezTo>
                <a:cubicBezTo>
                  <a:pt x="9341" y="9296"/>
                  <a:pt x="9635" y="9181"/>
                  <a:pt x="9849" y="9098"/>
                </a:cubicBezTo>
                <a:cubicBezTo>
                  <a:pt x="10069" y="9013"/>
                  <a:pt x="10148" y="8982"/>
                  <a:pt x="10176" y="8967"/>
                </a:cubicBezTo>
                <a:cubicBezTo>
                  <a:pt x="10216" y="8947"/>
                  <a:pt x="10303" y="8883"/>
                  <a:pt x="10839" y="8464"/>
                </a:cubicBezTo>
                <a:cubicBezTo>
                  <a:pt x="11008" y="8332"/>
                  <a:pt x="11155" y="8217"/>
                  <a:pt x="11194" y="8190"/>
                </a:cubicBezTo>
                <a:cubicBezTo>
                  <a:pt x="11364" y="8068"/>
                  <a:pt x="11285" y="7748"/>
                  <a:pt x="11174" y="7560"/>
                </a:cubicBezTo>
                <a:close/>
                <a:moveTo>
                  <a:pt x="0" y="9309"/>
                </a:moveTo>
                <a:lnTo>
                  <a:pt x="1630" y="9309"/>
                </a:lnTo>
                <a:lnTo>
                  <a:pt x="1630" y="5351"/>
                </a:lnTo>
                <a:lnTo>
                  <a:pt x="0" y="5351"/>
                </a:lnTo>
                <a:lnTo>
                  <a:pt x="0" y="930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6" name="Service" descr="{&quot;Key&quot;:&quot;POWER_USER_SHAPE_ICON&quot;,&quot;Value&quot;:&quot;POWER_USER_SHAPE_ICON_STYLE_1&quot;}"/>
          <p:cNvGrpSpPr>
            <a:grpSpLocks noChangeAspect="1"/>
          </p:cNvGrpSpPr>
          <p:nvPr>
            <p:custDataLst>
              <p:tags r:id="rId6"/>
            </p:custDataLst>
          </p:nvPr>
        </p:nvGrpSpPr>
        <p:grpSpPr>
          <a:xfrm>
            <a:off x="4818314" y="3435384"/>
            <a:ext cx="537004" cy="496833"/>
            <a:chOff x="-4159014" y="1147887"/>
            <a:chExt cx="3700334" cy="3423521"/>
          </a:xfrm>
          <a:solidFill>
            <a:schemeClr val="bg1"/>
          </a:solidFill>
        </p:grpSpPr>
        <p:grpSp>
          <p:nvGrpSpPr>
            <p:cNvPr id="87" name="Group 86">
              <a:extLst>
                <a:ext uri="{FF2B5EF4-FFF2-40B4-BE49-F238E27FC236}">
                  <a16:creationId xmlns:a16="http://schemas.microsoft.com/office/drawing/2014/main" xmlns="" id="{611A40EC-E95C-4F45-A519-F264F3D0A7CC}"/>
                </a:ext>
              </a:extLst>
            </p:cNvPr>
            <p:cNvGrpSpPr>
              <a:grpSpLocks noChangeAspect="1"/>
            </p:cNvGrpSpPr>
            <p:nvPr/>
          </p:nvGrpSpPr>
          <p:grpSpPr>
            <a:xfrm>
              <a:off x="-4159014" y="2624784"/>
              <a:ext cx="1541299" cy="1946624"/>
              <a:chOff x="4140749" y="3095294"/>
              <a:chExt cx="1541299" cy="1946624"/>
            </a:xfrm>
            <a:grpFill/>
          </p:grpSpPr>
          <p:sp>
            <p:nvSpPr>
              <p:cNvPr id="103" name="Freeform: Shape 214">
                <a:extLst>
                  <a:ext uri="{FF2B5EF4-FFF2-40B4-BE49-F238E27FC236}">
                    <a16:creationId xmlns:a16="http://schemas.microsoft.com/office/drawing/2014/main" xmlns="" id="{E001A030-1F6F-43DB-A38B-D0BA04012692}"/>
                  </a:ext>
                </a:extLst>
              </p:cNvPr>
              <p:cNvSpPr>
                <a:spLocks/>
              </p:cNvSpPr>
              <p:nvPr/>
            </p:nvSpPr>
            <p:spPr bwMode="auto">
              <a:xfrm>
                <a:off x="4140749" y="4100899"/>
                <a:ext cx="1541299" cy="941019"/>
              </a:xfrm>
              <a:custGeom>
                <a:avLst/>
                <a:gdLst>
                  <a:gd name="connsiteX0" fmla="*/ 970259 w 1541299"/>
                  <a:gd name="connsiteY0" fmla="*/ 0 h 941019"/>
                  <a:gd name="connsiteX1" fmla="*/ 1111756 w 1541299"/>
                  <a:gd name="connsiteY1" fmla="*/ 27163 h 941019"/>
                  <a:gd name="connsiteX2" fmla="*/ 1541299 w 1541299"/>
                  <a:gd name="connsiteY2" fmla="*/ 523841 h 941019"/>
                  <a:gd name="connsiteX3" fmla="*/ 1541299 w 1541299"/>
                  <a:gd name="connsiteY3" fmla="*/ 941019 h 941019"/>
                  <a:gd name="connsiteX4" fmla="*/ 1260599 w 1541299"/>
                  <a:gd name="connsiteY4" fmla="*/ 941019 h 941019"/>
                  <a:gd name="connsiteX5" fmla="*/ 1245288 w 1541299"/>
                  <a:gd name="connsiteY5" fmla="*/ 633895 h 941019"/>
                  <a:gd name="connsiteX6" fmla="*/ 1153423 w 1541299"/>
                  <a:gd name="connsiteY6" fmla="*/ 633895 h 941019"/>
                  <a:gd name="connsiteX7" fmla="*/ 1153423 w 1541299"/>
                  <a:gd name="connsiteY7" fmla="*/ 941019 h 941019"/>
                  <a:gd name="connsiteX8" fmla="*/ 387877 w 1541299"/>
                  <a:gd name="connsiteY8" fmla="*/ 941019 h 941019"/>
                  <a:gd name="connsiteX9" fmla="*/ 387877 w 1541299"/>
                  <a:gd name="connsiteY9" fmla="*/ 633895 h 941019"/>
                  <a:gd name="connsiteX10" fmla="*/ 298563 w 1541299"/>
                  <a:gd name="connsiteY10" fmla="*/ 633895 h 941019"/>
                  <a:gd name="connsiteX11" fmla="*/ 280700 w 1541299"/>
                  <a:gd name="connsiteY11" fmla="*/ 941019 h 941019"/>
                  <a:gd name="connsiteX12" fmla="*/ 0 w 1541299"/>
                  <a:gd name="connsiteY12" fmla="*/ 941019 h 941019"/>
                  <a:gd name="connsiteX13" fmla="*/ 0 w 1541299"/>
                  <a:gd name="connsiteY13" fmla="*/ 523841 h 941019"/>
                  <a:gd name="connsiteX14" fmla="*/ 429543 w 1541299"/>
                  <a:gd name="connsiteY14" fmla="*/ 27523 h 941019"/>
                  <a:gd name="connsiteX15" fmla="*/ 571132 w 1541299"/>
                  <a:gd name="connsiteY15" fmla="*/ 114 h 941019"/>
                  <a:gd name="connsiteX16" fmla="*/ 770651 w 1541299"/>
                  <a:gd name="connsiteY16" fmla="*/ 255088 h 9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299" h="941019">
                    <a:moveTo>
                      <a:pt x="970259" y="0"/>
                    </a:moveTo>
                    <a:lnTo>
                      <a:pt x="1111756" y="27163"/>
                    </a:lnTo>
                    <a:cubicBezTo>
                      <a:pt x="1402066" y="106344"/>
                      <a:pt x="1541299" y="293498"/>
                      <a:pt x="1541299" y="523841"/>
                    </a:cubicBezTo>
                    <a:lnTo>
                      <a:pt x="1541299" y="941019"/>
                    </a:lnTo>
                    <a:lnTo>
                      <a:pt x="1260599" y="941019"/>
                    </a:lnTo>
                    <a:lnTo>
                      <a:pt x="1245288" y="633895"/>
                    </a:lnTo>
                    <a:lnTo>
                      <a:pt x="1153423" y="633895"/>
                    </a:lnTo>
                    <a:lnTo>
                      <a:pt x="1153423" y="941019"/>
                    </a:lnTo>
                    <a:lnTo>
                      <a:pt x="387877" y="941019"/>
                    </a:lnTo>
                    <a:lnTo>
                      <a:pt x="387877" y="633895"/>
                    </a:lnTo>
                    <a:lnTo>
                      <a:pt x="298563" y="633895"/>
                    </a:lnTo>
                    <a:lnTo>
                      <a:pt x="280700" y="941019"/>
                    </a:lnTo>
                    <a:lnTo>
                      <a:pt x="0" y="941019"/>
                    </a:lnTo>
                    <a:lnTo>
                      <a:pt x="0" y="523841"/>
                    </a:lnTo>
                    <a:cubicBezTo>
                      <a:pt x="0" y="295418"/>
                      <a:pt x="139234" y="107304"/>
                      <a:pt x="429543" y="27523"/>
                    </a:cubicBezTo>
                    <a:lnTo>
                      <a:pt x="571132" y="114"/>
                    </a:lnTo>
                    <a:lnTo>
                      <a:pt x="770651" y="255088"/>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val 215"/>
              <p:cNvSpPr>
                <a:spLocks noChangeArrowheads="1"/>
              </p:cNvSpPr>
              <p:nvPr/>
            </p:nvSpPr>
            <p:spPr bwMode="auto">
              <a:xfrm>
                <a:off x="4466076" y="3095294"/>
                <a:ext cx="890648" cy="89064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8" name="Creativity"/>
            <p:cNvGrpSpPr>
              <a:grpSpLocks noChangeAspect="1"/>
            </p:cNvGrpSpPr>
            <p:nvPr>
              <p:custDataLst>
                <p:tags r:id="rId7"/>
              </p:custDataLst>
            </p:nvPr>
          </p:nvGrpSpPr>
          <p:grpSpPr>
            <a:xfrm>
              <a:off x="-2697174" y="2641802"/>
              <a:ext cx="2238494" cy="1886179"/>
              <a:chOff x="8248651" y="3332163"/>
              <a:chExt cx="827087" cy="696912"/>
            </a:xfrm>
            <a:grpFill/>
          </p:grpSpPr>
          <p:sp>
            <p:nvSpPr>
              <p:cNvPr id="96" name="Freeform 183"/>
              <p:cNvSpPr>
                <a:spLocks/>
              </p:cNvSpPr>
              <p:nvPr/>
            </p:nvSpPr>
            <p:spPr bwMode="auto">
              <a:xfrm>
                <a:off x="8504238" y="3644900"/>
                <a:ext cx="571500" cy="384175"/>
              </a:xfrm>
              <a:custGeom>
                <a:avLst/>
                <a:gdLst>
                  <a:gd name="T0" fmla="*/ 47 w 751"/>
                  <a:gd name="T1" fmla="*/ 0 h 504"/>
                  <a:gd name="T2" fmla="*/ 268 w 751"/>
                  <a:gd name="T3" fmla="*/ 25 h 504"/>
                  <a:gd name="T4" fmla="*/ 365 w 751"/>
                  <a:gd name="T5" fmla="*/ 147 h 504"/>
                  <a:gd name="T6" fmla="*/ 529 w 751"/>
                  <a:gd name="T7" fmla="*/ 58 h 504"/>
                  <a:gd name="T8" fmla="*/ 749 w 751"/>
                  <a:gd name="T9" fmla="*/ 320 h 504"/>
                  <a:gd name="T10" fmla="*/ 751 w 751"/>
                  <a:gd name="T11" fmla="*/ 504 h 504"/>
                  <a:gd name="T12" fmla="*/ 568 w 751"/>
                  <a:gd name="T13" fmla="*/ 504 h 504"/>
                  <a:gd name="T14" fmla="*/ 555 w 751"/>
                  <a:gd name="T15" fmla="*/ 347 h 504"/>
                  <a:gd name="T16" fmla="*/ 520 w 751"/>
                  <a:gd name="T17" fmla="*/ 347 h 504"/>
                  <a:gd name="T18" fmla="*/ 510 w 751"/>
                  <a:gd name="T19" fmla="*/ 504 h 504"/>
                  <a:gd name="T20" fmla="*/ 166 w 751"/>
                  <a:gd name="T21" fmla="*/ 504 h 504"/>
                  <a:gd name="T22" fmla="*/ 166 w 751"/>
                  <a:gd name="T23" fmla="*/ 209 h 504"/>
                  <a:gd name="T24" fmla="*/ 0 w 751"/>
                  <a:gd name="T25" fmla="*/ 184 h 504"/>
                  <a:gd name="T26" fmla="*/ 47 w 75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1" h="504">
                    <a:moveTo>
                      <a:pt x="47" y="0"/>
                    </a:moveTo>
                    <a:cubicBezTo>
                      <a:pt x="109" y="7"/>
                      <a:pt x="191" y="16"/>
                      <a:pt x="268" y="25"/>
                    </a:cubicBezTo>
                    <a:lnTo>
                      <a:pt x="365" y="147"/>
                    </a:lnTo>
                    <a:lnTo>
                      <a:pt x="529" y="58"/>
                    </a:lnTo>
                    <a:cubicBezTo>
                      <a:pt x="673" y="79"/>
                      <a:pt x="745" y="159"/>
                      <a:pt x="749" y="320"/>
                    </a:cubicBezTo>
                    <a:lnTo>
                      <a:pt x="751" y="504"/>
                    </a:lnTo>
                    <a:lnTo>
                      <a:pt x="568" y="504"/>
                    </a:lnTo>
                    <a:lnTo>
                      <a:pt x="555" y="347"/>
                    </a:lnTo>
                    <a:lnTo>
                      <a:pt x="520" y="347"/>
                    </a:lnTo>
                    <a:lnTo>
                      <a:pt x="510" y="504"/>
                    </a:lnTo>
                    <a:lnTo>
                      <a:pt x="166" y="504"/>
                    </a:lnTo>
                    <a:lnTo>
                      <a:pt x="166" y="209"/>
                    </a:lnTo>
                    <a:lnTo>
                      <a:pt x="0" y="184"/>
                    </a:lnTo>
                    <a:cubicBezTo>
                      <a:pt x="42" y="165"/>
                      <a:pt x="28" y="73"/>
                      <a:pt x="4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val 184"/>
              <p:cNvSpPr>
                <a:spLocks noChangeArrowheads="1"/>
              </p:cNvSpPr>
              <p:nvPr/>
            </p:nvSpPr>
            <p:spPr bwMode="auto">
              <a:xfrm>
                <a:off x="8683626" y="3332163"/>
                <a:ext cx="320675" cy="3143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90"/>
              <p:cNvSpPr>
                <a:spLocks/>
              </p:cNvSpPr>
              <p:nvPr/>
            </p:nvSpPr>
            <p:spPr bwMode="auto">
              <a:xfrm>
                <a:off x="8583613"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2" y="0"/>
                      <a:pt x="0"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191"/>
              <p:cNvSpPr>
                <a:spLocks/>
              </p:cNvSpPr>
              <p:nvPr/>
            </p:nvSpPr>
            <p:spPr bwMode="auto">
              <a:xfrm>
                <a:off x="85915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0" y="0"/>
                      <a:pt x="3"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93"/>
              <p:cNvSpPr>
                <a:spLocks/>
              </p:cNvSpPr>
              <p:nvPr/>
            </p:nvSpPr>
            <p:spPr bwMode="auto">
              <a:xfrm>
                <a:off x="8293101" y="3593000"/>
                <a:ext cx="144463" cy="176213"/>
              </a:xfrm>
              <a:custGeom>
                <a:avLst/>
                <a:gdLst>
                  <a:gd name="T0" fmla="*/ 85 w 188"/>
                  <a:gd name="T1" fmla="*/ 230 h 233"/>
                  <a:gd name="T2" fmla="*/ 187 w 188"/>
                  <a:gd name="T3" fmla="*/ 124 h 233"/>
                  <a:gd name="T4" fmla="*/ 105 w 188"/>
                  <a:gd name="T5" fmla="*/ 3 h 233"/>
                  <a:gd name="T6" fmla="*/ 59 w 188"/>
                  <a:gd name="T7" fmla="*/ 3 h 233"/>
                  <a:gd name="T8" fmla="*/ 1 w 188"/>
                  <a:gd name="T9" fmla="*/ 112 h 233"/>
                  <a:gd name="T10" fmla="*/ 16 w 188"/>
                  <a:gd name="T11" fmla="*/ 212 h 233"/>
                  <a:gd name="T12" fmla="*/ 85 w 188"/>
                  <a:gd name="T13" fmla="*/ 230 h 233"/>
                </a:gdLst>
                <a:ahLst/>
                <a:cxnLst>
                  <a:cxn ang="0">
                    <a:pos x="T0" y="T1"/>
                  </a:cxn>
                  <a:cxn ang="0">
                    <a:pos x="T2" y="T3"/>
                  </a:cxn>
                  <a:cxn ang="0">
                    <a:pos x="T4" y="T5"/>
                  </a:cxn>
                  <a:cxn ang="0">
                    <a:pos x="T6" y="T7"/>
                  </a:cxn>
                  <a:cxn ang="0">
                    <a:pos x="T8" y="T9"/>
                  </a:cxn>
                  <a:cxn ang="0">
                    <a:pos x="T10" y="T11"/>
                  </a:cxn>
                  <a:cxn ang="0">
                    <a:pos x="T12" y="T13"/>
                  </a:cxn>
                </a:cxnLst>
                <a:rect l="0" t="0" r="r" b="b"/>
                <a:pathLst>
                  <a:path w="188" h="233">
                    <a:moveTo>
                      <a:pt x="85" y="230"/>
                    </a:moveTo>
                    <a:cubicBezTo>
                      <a:pt x="141" y="224"/>
                      <a:pt x="186" y="185"/>
                      <a:pt x="187" y="124"/>
                    </a:cubicBezTo>
                    <a:cubicBezTo>
                      <a:pt x="188" y="66"/>
                      <a:pt x="149" y="16"/>
                      <a:pt x="105" y="3"/>
                    </a:cubicBezTo>
                    <a:cubicBezTo>
                      <a:pt x="91" y="0"/>
                      <a:pt x="68" y="2"/>
                      <a:pt x="59" y="3"/>
                    </a:cubicBezTo>
                    <a:cubicBezTo>
                      <a:pt x="1" y="10"/>
                      <a:pt x="2" y="50"/>
                      <a:pt x="1" y="112"/>
                    </a:cubicBezTo>
                    <a:cubicBezTo>
                      <a:pt x="0" y="152"/>
                      <a:pt x="0" y="190"/>
                      <a:pt x="16" y="212"/>
                    </a:cubicBezTo>
                    <a:cubicBezTo>
                      <a:pt x="30" y="231"/>
                      <a:pt x="47" y="233"/>
                      <a:pt x="85"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94"/>
              <p:cNvSpPr>
                <a:spLocks/>
              </p:cNvSpPr>
              <p:nvPr/>
            </p:nvSpPr>
            <p:spPr bwMode="auto">
              <a:xfrm>
                <a:off x="8256588"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0" y="0"/>
                      <a:pt x="2"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95"/>
              <p:cNvSpPr>
                <a:spLocks/>
              </p:cNvSpPr>
              <p:nvPr/>
            </p:nvSpPr>
            <p:spPr bwMode="auto">
              <a:xfrm>
                <a:off x="82486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3" y="0"/>
                      <a:pt x="0"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9" name="Umbrella3"/>
            <p:cNvGrpSpPr>
              <a:grpSpLocks noChangeAspect="1"/>
            </p:cNvGrpSpPr>
            <p:nvPr>
              <p:custDataLst>
                <p:tags r:id="rId8"/>
              </p:custDataLst>
            </p:nvPr>
          </p:nvGrpSpPr>
          <p:grpSpPr bwMode="auto">
            <a:xfrm>
              <a:off x="-3699202" y="1147887"/>
              <a:ext cx="2467145" cy="1402139"/>
              <a:chOff x="2283" y="529"/>
              <a:chExt cx="3037" cy="1726"/>
            </a:xfrm>
            <a:grpFill/>
          </p:grpSpPr>
          <p:sp>
            <p:nvSpPr>
              <p:cNvPr id="92" name="Freeform 231"/>
              <p:cNvSpPr>
                <a:spLocks/>
              </p:cNvSpPr>
              <p:nvPr/>
            </p:nvSpPr>
            <p:spPr bwMode="auto">
              <a:xfrm>
                <a:off x="2283" y="752"/>
                <a:ext cx="1255" cy="1400"/>
              </a:xfrm>
              <a:custGeom>
                <a:avLst/>
                <a:gdLst>
                  <a:gd name="T0" fmla="*/ 159 w 316"/>
                  <a:gd name="T1" fmla="*/ 283 h 352"/>
                  <a:gd name="T2" fmla="*/ 162 w 316"/>
                  <a:gd name="T3" fmla="*/ 269 h 352"/>
                  <a:gd name="T4" fmla="*/ 162 w 316"/>
                  <a:gd name="T5" fmla="*/ 268 h 352"/>
                  <a:gd name="T6" fmla="*/ 169 w 316"/>
                  <a:gd name="T7" fmla="*/ 240 h 352"/>
                  <a:gd name="T8" fmla="*/ 170 w 316"/>
                  <a:gd name="T9" fmla="*/ 238 h 352"/>
                  <a:gd name="T10" fmla="*/ 173 w 316"/>
                  <a:gd name="T11" fmla="*/ 226 h 352"/>
                  <a:gd name="T12" fmla="*/ 175 w 316"/>
                  <a:gd name="T13" fmla="*/ 219 h 352"/>
                  <a:gd name="T14" fmla="*/ 177 w 316"/>
                  <a:gd name="T15" fmla="*/ 212 h 352"/>
                  <a:gd name="T16" fmla="*/ 178 w 316"/>
                  <a:gd name="T17" fmla="*/ 209 h 352"/>
                  <a:gd name="T18" fmla="*/ 188 w 316"/>
                  <a:gd name="T19" fmla="*/ 183 h 352"/>
                  <a:gd name="T20" fmla="*/ 190 w 316"/>
                  <a:gd name="T21" fmla="*/ 176 h 352"/>
                  <a:gd name="T22" fmla="*/ 201 w 316"/>
                  <a:gd name="T23" fmla="*/ 150 h 352"/>
                  <a:gd name="T24" fmla="*/ 204 w 316"/>
                  <a:gd name="T25" fmla="*/ 145 h 352"/>
                  <a:gd name="T26" fmla="*/ 218 w 316"/>
                  <a:gd name="T27" fmla="*/ 118 h 352"/>
                  <a:gd name="T28" fmla="*/ 218 w 316"/>
                  <a:gd name="T29" fmla="*/ 118 h 352"/>
                  <a:gd name="T30" fmla="*/ 316 w 316"/>
                  <a:gd name="T31" fmla="*/ 0 h 352"/>
                  <a:gd name="T32" fmla="*/ 0 w 316"/>
                  <a:gd name="T33" fmla="*/ 349 h 352"/>
                  <a:gd name="T34" fmla="*/ 67 w 316"/>
                  <a:gd name="T35" fmla="*/ 336 h 352"/>
                  <a:gd name="T36" fmla="*/ 149 w 316"/>
                  <a:gd name="T37" fmla="*/ 352 h 352"/>
                  <a:gd name="T38" fmla="*/ 159 w 316"/>
                  <a:gd name="T39" fmla="*/ 284 h 352"/>
                  <a:gd name="T40" fmla="*/ 159 w 316"/>
                  <a:gd name="T41" fmla="*/ 2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159" y="283"/>
                    </a:moveTo>
                    <a:cubicBezTo>
                      <a:pt x="160" y="278"/>
                      <a:pt x="161" y="274"/>
                      <a:pt x="162" y="269"/>
                    </a:cubicBezTo>
                    <a:cubicBezTo>
                      <a:pt x="162" y="269"/>
                      <a:pt x="162" y="268"/>
                      <a:pt x="162" y="268"/>
                    </a:cubicBezTo>
                    <a:cubicBezTo>
                      <a:pt x="164" y="259"/>
                      <a:pt x="166" y="250"/>
                      <a:pt x="169" y="240"/>
                    </a:cubicBezTo>
                    <a:cubicBezTo>
                      <a:pt x="169" y="240"/>
                      <a:pt x="169" y="239"/>
                      <a:pt x="170" y="238"/>
                    </a:cubicBezTo>
                    <a:cubicBezTo>
                      <a:pt x="171" y="234"/>
                      <a:pt x="172" y="230"/>
                      <a:pt x="173" y="226"/>
                    </a:cubicBezTo>
                    <a:cubicBezTo>
                      <a:pt x="174" y="224"/>
                      <a:pt x="174" y="222"/>
                      <a:pt x="175" y="219"/>
                    </a:cubicBezTo>
                    <a:cubicBezTo>
                      <a:pt x="176" y="217"/>
                      <a:pt x="176" y="215"/>
                      <a:pt x="177" y="212"/>
                    </a:cubicBezTo>
                    <a:cubicBezTo>
                      <a:pt x="178" y="211"/>
                      <a:pt x="178" y="210"/>
                      <a:pt x="178" y="209"/>
                    </a:cubicBezTo>
                    <a:cubicBezTo>
                      <a:pt x="181" y="200"/>
                      <a:pt x="184" y="192"/>
                      <a:pt x="188" y="183"/>
                    </a:cubicBezTo>
                    <a:cubicBezTo>
                      <a:pt x="189" y="181"/>
                      <a:pt x="189" y="178"/>
                      <a:pt x="190" y="176"/>
                    </a:cubicBezTo>
                    <a:cubicBezTo>
                      <a:pt x="194" y="167"/>
                      <a:pt x="197" y="159"/>
                      <a:pt x="201" y="150"/>
                    </a:cubicBezTo>
                    <a:cubicBezTo>
                      <a:pt x="202" y="148"/>
                      <a:pt x="203" y="147"/>
                      <a:pt x="204" y="145"/>
                    </a:cubicBezTo>
                    <a:cubicBezTo>
                      <a:pt x="208" y="136"/>
                      <a:pt x="213" y="127"/>
                      <a:pt x="218" y="118"/>
                    </a:cubicBezTo>
                    <a:cubicBezTo>
                      <a:pt x="218" y="118"/>
                      <a:pt x="218" y="118"/>
                      <a:pt x="218" y="118"/>
                    </a:cubicBezTo>
                    <a:cubicBezTo>
                      <a:pt x="241" y="75"/>
                      <a:pt x="273" y="34"/>
                      <a:pt x="316" y="0"/>
                    </a:cubicBezTo>
                    <a:cubicBezTo>
                      <a:pt x="145" y="30"/>
                      <a:pt x="13" y="173"/>
                      <a:pt x="0" y="349"/>
                    </a:cubicBezTo>
                    <a:cubicBezTo>
                      <a:pt x="21" y="340"/>
                      <a:pt x="43" y="336"/>
                      <a:pt x="67" y="336"/>
                    </a:cubicBezTo>
                    <a:cubicBezTo>
                      <a:pt x="100" y="336"/>
                      <a:pt x="130" y="345"/>
                      <a:pt x="149" y="352"/>
                    </a:cubicBezTo>
                    <a:cubicBezTo>
                      <a:pt x="150" y="336"/>
                      <a:pt x="153" y="312"/>
                      <a:pt x="159" y="284"/>
                    </a:cubicBezTo>
                    <a:cubicBezTo>
                      <a:pt x="159" y="284"/>
                      <a:pt x="159" y="283"/>
                      <a:pt x="159" y="2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233"/>
              <p:cNvSpPr>
                <a:spLocks/>
              </p:cNvSpPr>
              <p:nvPr/>
            </p:nvSpPr>
            <p:spPr bwMode="auto">
              <a:xfrm>
                <a:off x="4066" y="752"/>
                <a:ext cx="1254" cy="1400"/>
              </a:xfrm>
              <a:custGeom>
                <a:avLst/>
                <a:gdLst>
                  <a:gd name="T0" fmla="*/ 0 w 316"/>
                  <a:gd name="T1" fmla="*/ 0 h 352"/>
                  <a:gd name="T2" fmla="*/ 98 w 316"/>
                  <a:gd name="T3" fmla="*/ 118 h 352"/>
                  <a:gd name="T4" fmla="*/ 98 w 316"/>
                  <a:gd name="T5" fmla="*/ 118 h 352"/>
                  <a:gd name="T6" fmla="*/ 112 w 316"/>
                  <a:gd name="T7" fmla="*/ 145 h 352"/>
                  <a:gd name="T8" fmla="*/ 114 w 316"/>
                  <a:gd name="T9" fmla="*/ 150 h 352"/>
                  <a:gd name="T10" fmla="*/ 125 w 316"/>
                  <a:gd name="T11" fmla="*/ 176 h 352"/>
                  <a:gd name="T12" fmla="*/ 128 w 316"/>
                  <a:gd name="T13" fmla="*/ 183 h 352"/>
                  <a:gd name="T14" fmla="*/ 137 w 316"/>
                  <a:gd name="T15" fmla="*/ 209 h 352"/>
                  <a:gd name="T16" fmla="*/ 138 w 316"/>
                  <a:gd name="T17" fmla="*/ 212 h 352"/>
                  <a:gd name="T18" fmla="*/ 141 w 316"/>
                  <a:gd name="T19" fmla="*/ 219 h 352"/>
                  <a:gd name="T20" fmla="*/ 143 w 316"/>
                  <a:gd name="T21" fmla="*/ 226 h 352"/>
                  <a:gd name="T22" fmla="*/ 146 w 316"/>
                  <a:gd name="T23" fmla="*/ 238 h 352"/>
                  <a:gd name="T24" fmla="*/ 147 w 316"/>
                  <a:gd name="T25" fmla="*/ 241 h 352"/>
                  <a:gd name="T26" fmla="*/ 153 w 316"/>
                  <a:gd name="T27" fmla="*/ 268 h 352"/>
                  <a:gd name="T28" fmla="*/ 154 w 316"/>
                  <a:gd name="T29" fmla="*/ 269 h 352"/>
                  <a:gd name="T30" fmla="*/ 157 w 316"/>
                  <a:gd name="T31" fmla="*/ 283 h 352"/>
                  <a:gd name="T32" fmla="*/ 157 w 316"/>
                  <a:gd name="T33" fmla="*/ 284 h 352"/>
                  <a:gd name="T34" fmla="*/ 167 w 316"/>
                  <a:gd name="T35" fmla="*/ 352 h 352"/>
                  <a:gd name="T36" fmla="*/ 248 w 316"/>
                  <a:gd name="T37" fmla="*/ 336 h 352"/>
                  <a:gd name="T38" fmla="*/ 316 w 316"/>
                  <a:gd name="T39" fmla="*/ 349 h 352"/>
                  <a:gd name="T40" fmla="*/ 0 w 316"/>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0" y="0"/>
                    </a:moveTo>
                    <a:cubicBezTo>
                      <a:pt x="42" y="34"/>
                      <a:pt x="74" y="75"/>
                      <a:pt x="98" y="118"/>
                    </a:cubicBezTo>
                    <a:cubicBezTo>
                      <a:pt x="98" y="118"/>
                      <a:pt x="98" y="118"/>
                      <a:pt x="98" y="118"/>
                    </a:cubicBezTo>
                    <a:cubicBezTo>
                      <a:pt x="103" y="127"/>
                      <a:pt x="108" y="136"/>
                      <a:pt x="112" y="145"/>
                    </a:cubicBezTo>
                    <a:cubicBezTo>
                      <a:pt x="113" y="147"/>
                      <a:pt x="113" y="148"/>
                      <a:pt x="114" y="150"/>
                    </a:cubicBezTo>
                    <a:cubicBezTo>
                      <a:pt x="118" y="159"/>
                      <a:pt x="122" y="167"/>
                      <a:pt x="125" y="176"/>
                    </a:cubicBezTo>
                    <a:cubicBezTo>
                      <a:pt x="126" y="178"/>
                      <a:pt x="127" y="181"/>
                      <a:pt x="128" y="183"/>
                    </a:cubicBezTo>
                    <a:cubicBezTo>
                      <a:pt x="131" y="192"/>
                      <a:pt x="134" y="200"/>
                      <a:pt x="137" y="209"/>
                    </a:cubicBezTo>
                    <a:cubicBezTo>
                      <a:pt x="138" y="210"/>
                      <a:pt x="138" y="211"/>
                      <a:pt x="138" y="212"/>
                    </a:cubicBezTo>
                    <a:cubicBezTo>
                      <a:pt x="139" y="215"/>
                      <a:pt x="140" y="217"/>
                      <a:pt x="141" y="219"/>
                    </a:cubicBezTo>
                    <a:cubicBezTo>
                      <a:pt x="141" y="221"/>
                      <a:pt x="142" y="224"/>
                      <a:pt x="143" y="226"/>
                    </a:cubicBezTo>
                    <a:cubicBezTo>
                      <a:pt x="144" y="230"/>
                      <a:pt x="145" y="234"/>
                      <a:pt x="146" y="238"/>
                    </a:cubicBezTo>
                    <a:cubicBezTo>
                      <a:pt x="146" y="239"/>
                      <a:pt x="147" y="240"/>
                      <a:pt x="147" y="241"/>
                    </a:cubicBezTo>
                    <a:cubicBezTo>
                      <a:pt x="149" y="250"/>
                      <a:pt x="151" y="259"/>
                      <a:pt x="153" y="268"/>
                    </a:cubicBezTo>
                    <a:cubicBezTo>
                      <a:pt x="153" y="268"/>
                      <a:pt x="154" y="269"/>
                      <a:pt x="154" y="269"/>
                    </a:cubicBezTo>
                    <a:cubicBezTo>
                      <a:pt x="155" y="274"/>
                      <a:pt x="156" y="278"/>
                      <a:pt x="157" y="283"/>
                    </a:cubicBezTo>
                    <a:cubicBezTo>
                      <a:pt x="157" y="283"/>
                      <a:pt x="157" y="284"/>
                      <a:pt x="157" y="284"/>
                    </a:cubicBezTo>
                    <a:cubicBezTo>
                      <a:pt x="162" y="312"/>
                      <a:pt x="165" y="336"/>
                      <a:pt x="167" y="352"/>
                    </a:cubicBezTo>
                    <a:cubicBezTo>
                      <a:pt x="186" y="345"/>
                      <a:pt x="215" y="336"/>
                      <a:pt x="248" y="336"/>
                    </a:cubicBezTo>
                    <a:cubicBezTo>
                      <a:pt x="272" y="336"/>
                      <a:pt x="295" y="340"/>
                      <a:pt x="316" y="349"/>
                    </a:cubicBezTo>
                    <a:cubicBezTo>
                      <a:pt x="303" y="173"/>
                      <a:pt x="170" y="3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234"/>
              <p:cNvSpPr>
                <a:spLocks/>
              </p:cNvSpPr>
              <p:nvPr/>
            </p:nvSpPr>
            <p:spPr bwMode="auto">
              <a:xfrm>
                <a:off x="4665" y="2255"/>
                <a:ext cx="4"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235"/>
              <p:cNvSpPr>
                <a:spLocks/>
              </p:cNvSpPr>
              <p:nvPr/>
            </p:nvSpPr>
            <p:spPr bwMode="auto">
              <a:xfrm>
                <a:off x="3014" y="529"/>
                <a:ext cx="1576" cy="1579"/>
              </a:xfrm>
              <a:custGeom>
                <a:avLst/>
                <a:gdLst>
                  <a:gd name="T0" fmla="*/ 226 w 397"/>
                  <a:gd name="T1" fmla="*/ 69 h 397"/>
                  <a:gd name="T2" fmla="*/ 232 w 397"/>
                  <a:gd name="T3" fmla="*/ 50 h 397"/>
                  <a:gd name="T4" fmla="*/ 232 w 397"/>
                  <a:gd name="T5" fmla="*/ 34 h 397"/>
                  <a:gd name="T6" fmla="*/ 198 w 397"/>
                  <a:gd name="T7" fmla="*/ 0 h 397"/>
                  <a:gd name="T8" fmla="*/ 165 w 397"/>
                  <a:gd name="T9" fmla="*/ 34 h 397"/>
                  <a:gd name="T10" fmla="*/ 165 w 397"/>
                  <a:gd name="T11" fmla="*/ 50 h 397"/>
                  <a:gd name="T12" fmla="*/ 171 w 397"/>
                  <a:gd name="T13" fmla="*/ 69 h 397"/>
                  <a:gd name="T14" fmla="*/ 0 w 397"/>
                  <a:gd name="T15" fmla="*/ 397 h 397"/>
                  <a:gd name="T16" fmla="*/ 198 w 397"/>
                  <a:gd name="T17" fmla="*/ 362 h 397"/>
                  <a:gd name="T18" fmla="*/ 397 w 397"/>
                  <a:gd name="T19" fmla="*/ 397 h 397"/>
                  <a:gd name="T20" fmla="*/ 226 w 397"/>
                  <a:gd name="T21" fmla="*/ 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97">
                    <a:moveTo>
                      <a:pt x="226" y="69"/>
                    </a:moveTo>
                    <a:cubicBezTo>
                      <a:pt x="230" y="64"/>
                      <a:pt x="232" y="57"/>
                      <a:pt x="232" y="50"/>
                    </a:cubicBezTo>
                    <a:lnTo>
                      <a:pt x="232" y="34"/>
                    </a:lnTo>
                    <a:cubicBezTo>
                      <a:pt x="232" y="15"/>
                      <a:pt x="217" y="0"/>
                      <a:pt x="198" y="0"/>
                    </a:cubicBezTo>
                    <a:cubicBezTo>
                      <a:pt x="180" y="0"/>
                      <a:pt x="165" y="15"/>
                      <a:pt x="165" y="34"/>
                    </a:cubicBezTo>
                    <a:lnTo>
                      <a:pt x="165" y="50"/>
                    </a:lnTo>
                    <a:cubicBezTo>
                      <a:pt x="165" y="57"/>
                      <a:pt x="167" y="64"/>
                      <a:pt x="171" y="69"/>
                    </a:cubicBezTo>
                    <a:cubicBezTo>
                      <a:pt x="41" y="156"/>
                      <a:pt x="8" y="323"/>
                      <a:pt x="0" y="397"/>
                    </a:cubicBezTo>
                    <a:cubicBezTo>
                      <a:pt x="47" y="375"/>
                      <a:pt x="132" y="362"/>
                      <a:pt x="198" y="362"/>
                    </a:cubicBezTo>
                    <a:cubicBezTo>
                      <a:pt x="265" y="362"/>
                      <a:pt x="350" y="375"/>
                      <a:pt x="397" y="397"/>
                    </a:cubicBezTo>
                    <a:cubicBezTo>
                      <a:pt x="389" y="323"/>
                      <a:pt x="356" y="156"/>
                      <a:pt x="226" y="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Rectangle 89"/>
            <p:cNvSpPr/>
            <p:nvPr/>
          </p:nvSpPr>
          <p:spPr>
            <a:xfrm>
              <a:off x="-2481403" y="2207630"/>
              <a:ext cx="146880" cy="1351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rapezoid 90"/>
            <p:cNvSpPr/>
            <p:nvPr/>
          </p:nvSpPr>
          <p:spPr>
            <a:xfrm rot="16581379">
              <a:off x="-2304525" y="3463893"/>
              <a:ext cx="399385" cy="398775"/>
            </a:xfrm>
            <a:prstGeom prst="trapezoid">
              <a:avLst>
                <a:gd name="adj" fmla="val 83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p:cNvSpPr/>
          <p:nvPr/>
        </p:nvSpPr>
        <p:spPr>
          <a:xfrm>
            <a:off x="5735088" y="4445447"/>
            <a:ext cx="3248005" cy="276999"/>
          </a:xfrm>
          <a:prstGeom prst="rect">
            <a:avLst/>
          </a:prstGeom>
        </p:spPr>
        <p:txBody>
          <a:bodyPr wrap="none">
            <a:spAutoFit/>
          </a:bodyPr>
          <a:lstStyle/>
          <a:p>
            <a:pPr marL="180340" indent="-180340" algn="just">
              <a:spcAft>
                <a:spcPts val="0"/>
              </a:spcAft>
            </a:pPr>
            <a:r>
              <a:rPr lang="en-IN" sz="1200" dirty="0">
                <a:ea typeface="Times New Roman" panose="02020603050405020304" pitchFamily="18" charset="0"/>
              </a:rPr>
              <a:t>For more information visit : </a:t>
            </a:r>
            <a:r>
              <a:rPr lang="en-US" sz="1200" u="sng" dirty="0">
                <a:solidFill>
                  <a:srgbClr val="002060"/>
                </a:solidFill>
                <a:ea typeface="Times New Roman" panose="02020603050405020304" pitchFamily="18" charset="0"/>
                <a:hlinkClick r:id="rId12"/>
              </a:rPr>
              <a:t>https://pmjdy.gov.in/</a:t>
            </a:r>
            <a:endParaRPr lang="en-IN" sz="1200" dirty="0">
              <a:solidFill>
                <a:srgbClr val="002060"/>
              </a:solidFill>
              <a:ea typeface="Times New Roman" panose="02020603050405020304" pitchFamily="18" charset="0"/>
            </a:endParaRPr>
          </a:p>
        </p:txBody>
      </p:sp>
    </p:spTree>
    <p:extLst>
      <p:ext uri="{BB962C8B-B14F-4D97-AF65-F5344CB8AC3E}">
        <p14:creationId xmlns:p14="http://schemas.microsoft.com/office/powerpoint/2010/main" val="67947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365266" y="0"/>
            <a:ext cx="4778734" cy="900211"/>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365266" y="900212"/>
            <a:ext cx="4778734" cy="3731880"/>
          </a:xfrm>
          <a:prstGeom prst="rect">
            <a:avLst/>
          </a:prstGeom>
        </p:spPr>
      </p:pic>
      <p:sp>
        <p:nvSpPr>
          <p:cNvPr id="8" name="Rectangle 7"/>
          <p:cNvSpPr/>
          <p:nvPr/>
        </p:nvSpPr>
        <p:spPr>
          <a:xfrm>
            <a:off x="83489" y="214078"/>
            <a:ext cx="4218167" cy="2129494"/>
          </a:xfrm>
          <a:prstGeom prst="rect">
            <a:avLst/>
          </a:prstGeom>
        </p:spPr>
        <p:txBody>
          <a:bodyPr wrap="square">
            <a:spAutoFit/>
          </a:bodyPr>
          <a:lstStyle/>
          <a:p>
            <a:pPr algn="just">
              <a:lnSpc>
                <a:spcPct val="123000"/>
              </a:lnSpc>
              <a:spcAft>
                <a:spcPts val="0"/>
              </a:spcAft>
            </a:pPr>
            <a:r>
              <a:rPr lang="en-US" sz="1600" b="1" dirty="0">
                <a:solidFill>
                  <a:srgbClr val="002060"/>
                </a:solidFill>
                <a:latin typeface="Georgia" panose="02040502050405020303" pitchFamily="18" charset="0"/>
                <a:ea typeface="Arial" panose="020B0604020202020204" pitchFamily="34" charset="0"/>
              </a:rPr>
              <a:t>Credit and Debt Management</a:t>
            </a:r>
            <a:endParaRPr lang="en-IN" sz="1600" dirty="0">
              <a:solidFill>
                <a:srgbClr val="002060"/>
              </a:solidFill>
              <a:latin typeface="Georgia" panose="02040502050405020303" pitchFamily="18" charset="0"/>
              <a:ea typeface="Times New Roman" panose="02020603050405020304" pitchFamily="18" charset="0"/>
            </a:endParaRPr>
          </a:p>
          <a:p>
            <a:pPr algn="just">
              <a:lnSpc>
                <a:spcPct val="115000"/>
              </a:lnSpc>
              <a:spcAft>
                <a:spcPts val="0"/>
              </a:spcAft>
            </a:pPr>
            <a:r>
              <a:rPr lang="en-US" sz="1400" dirty="0" smtClean="0">
                <a:ea typeface="Arial" panose="020B0604020202020204" pitchFamily="34" charset="0"/>
              </a:rPr>
              <a:t>People </a:t>
            </a:r>
            <a:r>
              <a:rPr lang="en-US" sz="1400" dirty="0">
                <a:ea typeface="Arial" panose="020B0604020202020204" pitchFamily="34" charset="0"/>
              </a:rPr>
              <a:t>need to borrow money for buying a house, car or children’s education. This is called credit. </a:t>
            </a:r>
            <a:endParaRPr lang="en-US" sz="1400" dirty="0" smtClean="0">
              <a:ea typeface="Arial" panose="020B0604020202020204" pitchFamily="34" charset="0"/>
            </a:endParaRPr>
          </a:p>
          <a:p>
            <a:pPr algn="just">
              <a:lnSpc>
                <a:spcPct val="115000"/>
              </a:lnSpc>
              <a:spcAft>
                <a:spcPts val="0"/>
              </a:spcAft>
            </a:pPr>
            <a:r>
              <a:rPr lang="en-US" sz="1400" b="1" dirty="0" smtClean="0">
                <a:solidFill>
                  <a:srgbClr val="00B050"/>
                </a:solidFill>
                <a:ea typeface="Arial" panose="020B0604020202020204" pitchFamily="34" charset="0"/>
              </a:rPr>
              <a:t>Good vs Bad Debt</a:t>
            </a:r>
          </a:p>
          <a:p>
            <a:pPr algn="just">
              <a:lnSpc>
                <a:spcPct val="115000"/>
              </a:lnSpc>
              <a:spcAft>
                <a:spcPts val="0"/>
              </a:spcAft>
            </a:pPr>
            <a:r>
              <a:rPr lang="en-US" sz="1400" dirty="0" smtClean="0">
                <a:ea typeface="Arial" panose="020B0604020202020204" pitchFamily="34" charset="0"/>
              </a:rPr>
              <a:t>Good </a:t>
            </a:r>
            <a:r>
              <a:rPr lang="en-US" sz="1400" dirty="0">
                <a:ea typeface="Arial" panose="020B0604020202020204" pitchFamily="34" charset="0"/>
              </a:rPr>
              <a:t>debt is an investment in something that creates value or produces more wealth in the long run. Bad debt is debt taken to buy something that immediately goes down in value.</a:t>
            </a:r>
            <a:endParaRPr lang="en-IN" sz="1400" dirty="0">
              <a:effectLst/>
              <a:ea typeface="Times New Roman" panose="02020603050405020304" pitchFamily="18" charset="0"/>
            </a:endParaRPr>
          </a:p>
        </p:txBody>
      </p:sp>
      <p:sp>
        <p:nvSpPr>
          <p:cNvPr id="10" name="Left-Right Arrow Callout 9"/>
          <p:cNvSpPr/>
          <p:nvPr/>
        </p:nvSpPr>
        <p:spPr>
          <a:xfrm>
            <a:off x="1568642" y="2334167"/>
            <a:ext cx="1079142" cy="2186609"/>
          </a:xfrm>
          <a:prstGeom prst="leftRightArrowCallout">
            <a:avLst>
              <a:gd name="adj1" fmla="val 0"/>
              <a:gd name="adj2" fmla="val 48578"/>
              <a:gd name="adj3" fmla="val 25000"/>
              <a:gd name="adj4" fmla="val 481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83489" y="2846542"/>
            <a:ext cx="1486894" cy="1161857"/>
          </a:xfrm>
          <a:prstGeom prst="rect">
            <a:avLst/>
          </a:prstGeom>
          <a:noFill/>
        </p:spPr>
        <p:txBody>
          <a:bodyPr wrap="square" rtlCol="0">
            <a:spAutoFit/>
          </a:bodyPr>
          <a:lstStyle/>
          <a:p>
            <a:pPr algn="just"/>
            <a:r>
              <a:rPr lang="en-IN" sz="1400" b="1" dirty="0" smtClean="0"/>
              <a:t>Medium/Long term Credit</a:t>
            </a:r>
            <a:endParaRPr lang="en-IN" sz="1400" dirty="0" smtClean="0"/>
          </a:p>
          <a:p>
            <a:pPr algn="just"/>
            <a:r>
              <a:rPr lang="en-IN" sz="1400" dirty="0" smtClean="0"/>
              <a:t>Ex: Housing loan, industrial loan</a:t>
            </a:r>
          </a:p>
          <a:p>
            <a:endParaRPr lang="en-IN" dirty="0"/>
          </a:p>
        </p:txBody>
      </p:sp>
      <p:sp>
        <p:nvSpPr>
          <p:cNvPr id="13" name="TextBox 12"/>
          <p:cNvSpPr txBox="1"/>
          <p:nvPr/>
        </p:nvSpPr>
        <p:spPr>
          <a:xfrm>
            <a:off x="2671639" y="2876479"/>
            <a:ext cx="1486894" cy="1161857"/>
          </a:xfrm>
          <a:prstGeom prst="rect">
            <a:avLst/>
          </a:prstGeom>
          <a:noFill/>
        </p:spPr>
        <p:txBody>
          <a:bodyPr wrap="square" rtlCol="0">
            <a:spAutoFit/>
          </a:bodyPr>
          <a:lstStyle/>
          <a:p>
            <a:pPr algn="just"/>
            <a:r>
              <a:rPr lang="en-IN" sz="1400" b="1" dirty="0" smtClean="0"/>
              <a:t>Medium/Long term Credit</a:t>
            </a:r>
            <a:endParaRPr lang="en-IN" sz="1400" dirty="0" smtClean="0"/>
          </a:p>
          <a:p>
            <a:pPr algn="just"/>
            <a:r>
              <a:rPr lang="en-IN" sz="1400" dirty="0" smtClean="0"/>
              <a:t>Ex: Housing loan, industrial loan</a:t>
            </a:r>
          </a:p>
          <a:p>
            <a:endParaRPr lang="en-IN" dirty="0"/>
          </a:p>
        </p:txBody>
      </p:sp>
      <p:sp>
        <p:nvSpPr>
          <p:cNvPr id="14" name="Text Box 203"/>
          <p:cNvSpPr txBox="1"/>
          <p:nvPr/>
        </p:nvSpPr>
        <p:spPr>
          <a:xfrm>
            <a:off x="1828554" y="2766152"/>
            <a:ext cx="331470" cy="1211580"/>
          </a:xfrm>
          <a:prstGeom prst="rect">
            <a:avLst/>
          </a:prstGeom>
          <a:no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gn="ctr">
              <a:spcAft>
                <a:spcPts val="0"/>
              </a:spcAft>
            </a:pPr>
            <a:r>
              <a:rPr lang="en-IN" sz="2400" b="1" dirty="0">
                <a:effectLst/>
                <a:ea typeface="Times New Roman" panose="02020603050405020304" pitchFamily="18" charset="0"/>
              </a:rPr>
              <a:t>CREDIT</a:t>
            </a:r>
            <a:endParaRPr lang="en-IN" sz="2400" dirty="0">
              <a:effectLst/>
              <a:ea typeface="Times New Roman" panose="02020603050405020304" pitchFamily="18" charset="0"/>
            </a:endParaRPr>
          </a:p>
        </p:txBody>
      </p:sp>
    </p:spTree>
    <p:extLst>
      <p:ext uri="{BB962C8B-B14F-4D97-AF65-F5344CB8AC3E}">
        <p14:creationId xmlns:p14="http://schemas.microsoft.com/office/powerpoint/2010/main" val="257760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593035" y="374853"/>
            <a:ext cx="8364274" cy="4149438"/>
          </a:xfrm>
          <a:prstGeom prst="round2Diag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9" name="Text Box 37"/>
          <p:cNvSpPr txBox="1"/>
          <p:nvPr/>
        </p:nvSpPr>
        <p:spPr>
          <a:xfrm>
            <a:off x="903417" y="440974"/>
            <a:ext cx="7611932" cy="3885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400" b="1" u="sng" dirty="0">
                <a:solidFill>
                  <a:srgbClr val="002060"/>
                </a:solidFill>
                <a:effectLst/>
                <a:ea typeface="Times New Roman" panose="02020603050405020304" pitchFamily="18" charset="0"/>
              </a:rPr>
              <a:t>Examples of Government Credit Schemes</a:t>
            </a:r>
            <a:endParaRPr lang="en-IN" sz="1400" dirty="0">
              <a:solidFill>
                <a:srgbClr val="002060"/>
              </a:solidFill>
              <a:effectLst/>
              <a:ea typeface="Times New Roman" panose="02020603050405020304" pitchFamily="18" charset="0"/>
            </a:endParaRPr>
          </a:p>
          <a:p>
            <a:pPr algn="ctr">
              <a:spcAft>
                <a:spcPts val="0"/>
              </a:spcAft>
            </a:pPr>
            <a:r>
              <a:rPr lang="en-US" sz="400" b="1" u="none" strike="noStrike" dirty="0">
                <a:effectLst/>
                <a:latin typeface="Arial" panose="020B0604020202020204" pitchFamily="34" charset="0"/>
                <a:ea typeface="Times New Roman" panose="02020603050405020304" pitchFamily="18" charset="0"/>
              </a:rPr>
              <a:t> </a:t>
            </a:r>
            <a:endParaRPr lang="en-IN" sz="1100" dirty="0">
              <a:effectLst/>
              <a:latin typeface="Times New Roman" panose="02020603050405020304" pitchFamily="18" charset="0"/>
              <a:ea typeface="Times New Roman" panose="02020603050405020304" pitchFamily="18" charset="0"/>
            </a:endParaRPr>
          </a:p>
          <a:p>
            <a:pPr algn="just">
              <a:spcAft>
                <a:spcPts val="0"/>
              </a:spcAft>
            </a:pPr>
            <a:r>
              <a:rPr lang="en-US" sz="1400" b="1" dirty="0">
                <a:effectLst/>
                <a:ea typeface="Times New Roman" panose="02020603050405020304" pitchFamily="18" charset="0"/>
              </a:rPr>
              <a:t>Educational Loans through </a:t>
            </a:r>
            <a:r>
              <a:rPr lang="en-US" sz="1400" b="1" dirty="0" err="1">
                <a:effectLst/>
                <a:ea typeface="Times New Roman" panose="02020603050405020304" pitchFamily="18" charset="0"/>
              </a:rPr>
              <a:t>Vidyalakshmi</a:t>
            </a:r>
            <a:r>
              <a:rPr lang="en-US" sz="1400" b="1" dirty="0">
                <a:effectLst/>
                <a:ea typeface="Times New Roman" panose="02020603050405020304" pitchFamily="18" charset="0"/>
              </a:rPr>
              <a:t> </a:t>
            </a:r>
            <a:r>
              <a:rPr lang="en-US" sz="1400" b="1" dirty="0" smtClean="0">
                <a:effectLst/>
                <a:ea typeface="Times New Roman" panose="02020603050405020304" pitchFamily="18" charset="0"/>
              </a:rPr>
              <a:t>Portal</a:t>
            </a:r>
            <a:endParaRPr lang="en-IN" sz="1400" dirty="0" smtClean="0">
              <a:effectLst/>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smtClean="0">
                <a:effectLst/>
                <a:ea typeface="Times New Roman" panose="02020603050405020304" pitchFamily="18" charset="0"/>
              </a:rPr>
              <a:t>Easy and effective system of getting educational loans so that no student leaves his/her education    mid-way due to lack of funds</a:t>
            </a:r>
            <a:endParaRPr lang="en-IN" sz="1400" dirty="0" smtClean="0">
              <a:effectLst/>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smtClean="0">
                <a:effectLst/>
                <a:ea typeface="Times New Roman" panose="02020603050405020304" pitchFamily="18" charset="0"/>
              </a:rPr>
              <a:t>Common </a:t>
            </a:r>
            <a:r>
              <a:rPr lang="en-US" sz="1400" dirty="0">
                <a:effectLst/>
                <a:ea typeface="Times New Roman" panose="02020603050405020304" pitchFamily="18" charset="0"/>
              </a:rPr>
              <a:t>education loan application form is available for students. Visit: </a:t>
            </a:r>
            <a:r>
              <a:rPr lang="en-US" sz="1400" u="sng" dirty="0" smtClean="0">
                <a:solidFill>
                  <a:srgbClr val="0563C1"/>
                </a:solidFill>
                <a:effectLst/>
                <a:ea typeface="Times New Roman" panose="02020603050405020304" pitchFamily="18" charset="0"/>
                <a:hlinkClick r:id="rId2"/>
              </a:rPr>
              <a:t>www.vidyalakshmi.co.in</a:t>
            </a:r>
            <a:endParaRPr lang="en-US" sz="1400" u="sng" dirty="0" smtClean="0">
              <a:solidFill>
                <a:srgbClr val="0563C1"/>
              </a:solidFill>
              <a:effectLst/>
              <a:ea typeface="Times New Roman" panose="02020603050405020304" pitchFamily="18" charset="0"/>
            </a:endParaRPr>
          </a:p>
          <a:p>
            <a:pPr algn="just">
              <a:spcAft>
                <a:spcPts val="0"/>
              </a:spcAft>
            </a:pPr>
            <a:endParaRPr lang="en-IN" sz="700" dirty="0">
              <a:effectLst/>
              <a:ea typeface="Times New Roman" panose="02020603050405020304" pitchFamily="18" charset="0"/>
            </a:endParaRPr>
          </a:p>
          <a:p>
            <a:pPr algn="just">
              <a:spcAft>
                <a:spcPts val="0"/>
              </a:spcAft>
            </a:pPr>
            <a:r>
              <a:rPr lang="en-US" sz="1400" b="1" dirty="0">
                <a:effectLst/>
                <a:ea typeface="Times New Roman" panose="02020603050405020304" pitchFamily="18" charset="0"/>
              </a:rPr>
              <a:t>Pradhan Mantri </a:t>
            </a:r>
            <a:r>
              <a:rPr lang="en-US" sz="1400" b="1" dirty="0" err="1">
                <a:effectLst/>
                <a:ea typeface="Times New Roman" panose="02020603050405020304" pitchFamily="18" charset="0"/>
              </a:rPr>
              <a:t>Awas</a:t>
            </a:r>
            <a:r>
              <a:rPr lang="en-US" sz="1400" b="1" dirty="0">
                <a:effectLst/>
                <a:ea typeface="Times New Roman" panose="02020603050405020304" pitchFamily="18" charset="0"/>
              </a:rPr>
              <a:t> </a:t>
            </a:r>
            <a:r>
              <a:rPr lang="en-US" sz="1400" b="1" dirty="0" err="1">
                <a:effectLst/>
                <a:ea typeface="Times New Roman" panose="02020603050405020304" pitchFamily="18" charset="0"/>
              </a:rPr>
              <a:t>Yojana</a:t>
            </a:r>
            <a:r>
              <a:rPr lang="en-US" sz="1400" b="1" dirty="0">
                <a:effectLst/>
                <a:ea typeface="Times New Roman" panose="02020603050405020304" pitchFamily="18" charset="0"/>
              </a:rPr>
              <a:t> (PMAY)</a:t>
            </a:r>
            <a:endParaRPr lang="en-IN" sz="1400" dirty="0">
              <a:effectLst/>
              <a:ea typeface="Times New Roman" panose="02020603050405020304" pitchFamily="18" charset="0"/>
            </a:endParaRPr>
          </a:p>
          <a:p>
            <a:pPr marL="285750" indent="-285750" algn="just">
              <a:buFont typeface="Wingdings" panose="05000000000000000000" pitchFamily="2" charset="2"/>
              <a:buChar char="v"/>
            </a:pPr>
            <a:r>
              <a:rPr lang="en-US" sz="1400" dirty="0">
                <a:ea typeface="Times New Roman" panose="02020603050405020304" pitchFamily="18" charset="0"/>
              </a:rPr>
              <a:t>Credit Linked Subsidy Scheme for Lower Income Group/ Economically Weaker section and middle income group.</a:t>
            </a:r>
            <a:endParaRPr lang="en-IN" sz="1400" dirty="0">
              <a:ea typeface="Times New Roman" panose="02020603050405020304" pitchFamily="18" charset="0"/>
            </a:endParaRPr>
          </a:p>
          <a:p>
            <a:pPr marL="285750" indent="-285750" algn="just">
              <a:buFont typeface="Wingdings" panose="05000000000000000000" pitchFamily="2" charset="2"/>
              <a:buChar char="v"/>
            </a:pPr>
            <a:r>
              <a:rPr lang="en-US" sz="1400" dirty="0">
                <a:ea typeface="Times New Roman" panose="02020603050405020304" pitchFamily="18" charset="0"/>
              </a:rPr>
              <a:t>Individuals are eligible to avail subsidy when they are purchasing their first house or it is a new </a:t>
            </a:r>
            <a:r>
              <a:rPr lang="en-US" sz="1400" dirty="0" smtClean="0">
                <a:ea typeface="Times New Roman" panose="02020603050405020304" pitchFamily="18" charset="0"/>
              </a:rPr>
              <a:t>construction</a:t>
            </a:r>
            <a:r>
              <a:rPr lang="en-IN" sz="1400" dirty="0">
                <a:ea typeface="Times New Roman" panose="02020603050405020304" pitchFamily="18" charset="0"/>
              </a:rPr>
              <a:t> </a:t>
            </a:r>
          </a:p>
          <a:p>
            <a:pPr marL="285750" indent="-285750" algn="just">
              <a:buFont typeface="Wingdings" panose="05000000000000000000" pitchFamily="2" charset="2"/>
              <a:buChar char="v"/>
            </a:pPr>
            <a:r>
              <a:rPr lang="en-US" sz="1400" dirty="0" smtClean="0">
                <a:ea typeface="Times New Roman" panose="02020603050405020304" pitchFamily="18" charset="0"/>
              </a:rPr>
              <a:t>Visit</a:t>
            </a:r>
            <a:r>
              <a:rPr lang="en-US" sz="1400" dirty="0">
                <a:ea typeface="Times New Roman" panose="02020603050405020304" pitchFamily="18" charset="0"/>
              </a:rPr>
              <a:t>: </a:t>
            </a:r>
            <a:r>
              <a:rPr lang="en-US" sz="1400" dirty="0">
                <a:ea typeface="Times New Roman" panose="02020603050405020304" pitchFamily="18" charset="0"/>
                <a:hlinkClick r:id="rId3"/>
              </a:rPr>
              <a:t>https://</a:t>
            </a:r>
            <a:r>
              <a:rPr lang="en-US" sz="1400" dirty="0" smtClean="0">
                <a:ea typeface="Times New Roman" panose="02020603050405020304" pitchFamily="18" charset="0"/>
                <a:hlinkClick r:id="rId3"/>
              </a:rPr>
              <a:t>pmaymis.gov.in</a:t>
            </a:r>
            <a:endParaRPr lang="en-IN" sz="1400" dirty="0">
              <a:ea typeface="Times New Roman" panose="02020603050405020304" pitchFamily="18" charset="0"/>
            </a:endParaRPr>
          </a:p>
          <a:p>
            <a:pPr algn="just">
              <a:spcAft>
                <a:spcPts val="0"/>
              </a:spcAft>
            </a:pPr>
            <a:endParaRPr lang="en-IN" sz="700" dirty="0">
              <a:ea typeface="Times New Roman" panose="02020603050405020304" pitchFamily="18" charset="0"/>
            </a:endParaRPr>
          </a:p>
          <a:p>
            <a:pPr algn="just">
              <a:spcAft>
                <a:spcPts val="0"/>
              </a:spcAft>
            </a:pPr>
            <a:r>
              <a:rPr lang="en-US" sz="1400" b="1" dirty="0" smtClean="0">
                <a:effectLst/>
                <a:ea typeface="Times New Roman" panose="02020603050405020304" pitchFamily="18" charset="0"/>
              </a:rPr>
              <a:t>Pradhan </a:t>
            </a:r>
            <a:r>
              <a:rPr lang="en-US" sz="1400" b="1" dirty="0">
                <a:effectLst/>
                <a:ea typeface="Times New Roman" panose="02020603050405020304" pitchFamily="18" charset="0"/>
              </a:rPr>
              <a:t>Mantri Mudra </a:t>
            </a:r>
            <a:r>
              <a:rPr lang="en-US" sz="1400" b="1" dirty="0" err="1">
                <a:effectLst/>
                <a:ea typeface="Times New Roman" panose="02020603050405020304" pitchFamily="18" charset="0"/>
              </a:rPr>
              <a:t>Yojana</a:t>
            </a:r>
            <a:r>
              <a:rPr lang="en-US" sz="1400" b="1" dirty="0">
                <a:effectLst/>
                <a:ea typeface="Times New Roman" panose="02020603050405020304" pitchFamily="18" charset="0"/>
              </a:rPr>
              <a:t> (PMMY)</a:t>
            </a:r>
            <a:endParaRPr lang="en-IN" sz="1400" dirty="0">
              <a:effectLst/>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Government Scheme that offers business loans to proprietors or entrepreneurs of small &amp; medium enterprises</a:t>
            </a:r>
            <a:endParaRPr lang="en-IN" sz="1400" dirty="0">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Loans offered: SHISHU, KISHOR and TARUN depending up on the amount of loan availed</a:t>
            </a:r>
            <a:endParaRPr lang="en-IN" sz="1400" dirty="0">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Key documents required: proof of identity, quotation of items purchased and category certificates</a:t>
            </a:r>
            <a:endParaRPr lang="en-IN" sz="1400" dirty="0">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Visit: </a:t>
            </a:r>
            <a:r>
              <a:rPr lang="en-US" sz="1400" dirty="0">
                <a:ea typeface="Times New Roman" panose="02020603050405020304" pitchFamily="18" charset="0"/>
                <a:hlinkClick r:id="rId4"/>
              </a:rPr>
              <a:t>https://www.mudra.org.in</a:t>
            </a:r>
            <a:endParaRPr lang="en-IN" sz="1400" dirty="0">
              <a:ea typeface="Times New Roman" panose="02020603050405020304" pitchFamily="18" charset="0"/>
            </a:endParaRPr>
          </a:p>
        </p:txBody>
      </p:sp>
    </p:spTree>
    <p:extLst>
      <p:ext uri="{BB962C8B-B14F-4D97-AF65-F5344CB8AC3E}">
        <p14:creationId xmlns:p14="http://schemas.microsoft.com/office/powerpoint/2010/main" val="211551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22403"/>
            <a:ext cx="7886700" cy="490841"/>
          </a:xfrm>
        </p:spPr>
        <p:txBody>
          <a:bodyPr/>
          <a:lstStyle/>
          <a:p>
            <a:pPr algn="ctr"/>
            <a:r>
              <a:rPr lang="en-IN" dirty="0" smtClean="0">
                <a:solidFill>
                  <a:srgbClr val="002060"/>
                </a:solidFill>
                <a:latin typeface="Georgia" panose="02040502050405020303" pitchFamily="18" charset="0"/>
              </a:rPr>
              <a:t>DIGITAL PAYMENTS</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167474" y="510795"/>
            <a:ext cx="6908965" cy="2035533"/>
          </a:xfrm>
        </p:spPr>
        <p:txBody>
          <a:bodyPr>
            <a:normAutofit/>
          </a:bodyPr>
          <a:lstStyle/>
          <a:p>
            <a:pPr algn="just" defTabSz="514350"/>
            <a:r>
              <a:rPr lang="en-US" sz="1400" dirty="0"/>
              <a:t>Digital payments are those payments in which the payer and the payee both use electronic modes to send and receive money.</a:t>
            </a:r>
            <a:endParaRPr lang="en-IN" sz="1400" dirty="0"/>
          </a:p>
        </p:txBody>
      </p:sp>
      <p:pic>
        <p:nvPicPr>
          <p:cNvPr id="9" name="Picture 8"/>
          <p:cNvPicPr/>
          <p:nvPr/>
        </p:nvPicPr>
        <p:blipFill>
          <a:blip r:embed="rId2" cstate="print">
            <a:clrChange>
              <a:clrFrom>
                <a:srgbClr val="F7FCFF"/>
              </a:clrFrom>
              <a:clrTo>
                <a:srgbClr val="F7FCFF">
                  <a:alpha val="0"/>
                </a:srgbClr>
              </a:clrTo>
            </a:clrChange>
            <a:extLst>
              <a:ext uri="{28A0092B-C50C-407E-A947-70E740481C1C}">
                <a14:useLocalDpi xmlns:a14="http://schemas.microsoft.com/office/drawing/2010/main" val="0"/>
              </a:ext>
            </a:extLst>
          </a:blip>
          <a:stretch>
            <a:fillRect/>
          </a:stretch>
        </p:blipFill>
        <p:spPr>
          <a:xfrm>
            <a:off x="7076439" y="501888"/>
            <a:ext cx="1900085" cy="798018"/>
          </a:xfrm>
          <a:prstGeom prst="rect">
            <a:avLst/>
          </a:prstGeom>
        </p:spPr>
      </p:pic>
      <p:sp>
        <p:nvSpPr>
          <p:cNvPr id="8" name="Rectangle 7"/>
          <p:cNvSpPr/>
          <p:nvPr/>
        </p:nvSpPr>
        <p:spPr>
          <a:xfrm>
            <a:off x="167474" y="936726"/>
            <a:ext cx="4572000" cy="1669368"/>
          </a:xfrm>
          <a:prstGeom prst="rect">
            <a:avLst/>
          </a:prstGeom>
        </p:spPr>
        <p:txBody>
          <a:bodyPr>
            <a:spAutoFit/>
          </a:bodyPr>
          <a:lstStyle/>
          <a:p>
            <a:pPr algn="just">
              <a:lnSpc>
                <a:spcPct val="132000"/>
              </a:lnSpc>
              <a:spcAft>
                <a:spcPts val="0"/>
              </a:spcAft>
            </a:pPr>
            <a:r>
              <a:rPr lang="en-US" sz="1400" b="1" dirty="0">
                <a:solidFill>
                  <a:srgbClr val="5B9BD5"/>
                </a:solidFill>
                <a:ea typeface="Arial" panose="020B0604020202020204" pitchFamily="34" charset="0"/>
              </a:rPr>
              <a:t>Advantages of Digital Payments</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Fast, Easy and Convenient.</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Economical and less transaction fee.</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Provides a digital record of transactions that customers can track.</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Gives a one stop solution for any type of payments.</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Helps in keeping a control on black money</a:t>
            </a:r>
            <a:r>
              <a:rPr lang="en-US" sz="1400" dirty="0">
                <a:latin typeface="Arial" panose="020B0604020202020204" pitchFamily="34" charset="0"/>
                <a:ea typeface="Arial" panose="020B0604020202020204" pitchFamily="34" charset="0"/>
              </a:rPr>
              <a:t>.</a:t>
            </a:r>
            <a:endParaRPr lang="en-IN" sz="18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39388452"/>
              </p:ext>
            </p:extLst>
          </p:nvPr>
        </p:nvGraphicFramePr>
        <p:xfrm>
          <a:off x="4739475" y="1359672"/>
          <a:ext cx="4237050" cy="3299791"/>
        </p:xfrm>
        <a:graphic>
          <a:graphicData uri="http://schemas.openxmlformats.org/drawingml/2006/table">
            <a:tbl>
              <a:tblPr firstRow="1" firstCol="1" bandRow="1">
                <a:tableStyleId>{46F890A9-2807-4EBB-B81D-B2AA78EC7F39}</a:tableStyleId>
              </a:tblPr>
              <a:tblGrid>
                <a:gridCol w="2055334">
                  <a:extLst>
                    <a:ext uri="{9D8B030D-6E8A-4147-A177-3AD203B41FA5}">
                      <a16:colId xmlns:a16="http://schemas.microsoft.com/office/drawing/2014/main" xmlns="" val="1205544297"/>
                    </a:ext>
                  </a:extLst>
                </a:gridCol>
                <a:gridCol w="2181716">
                  <a:extLst>
                    <a:ext uri="{9D8B030D-6E8A-4147-A177-3AD203B41FA5}">
                      <a16:colId xmlns:a16="http://schemas.microsoft.com/office/drawing/2014/main" xmlns="" val="1163987505"/>
                    </a:ext>
                  </a:extLst>
                </a:gridCol>
              </a:tblGrid>
              <a:tr h="188294">
                <a:tc>
                  <a:txBody>
                    <a:bodyPr/>
                    <a:lstStyle/>
                    <a:p>
                      <a:pPr algn="ctr">
                        <a:lnSpc>
                          <a:spcPct val="132000"/>
                        </a:lnSpc>
                        <a:spcAft>
                          <a:spcPts val="0"/>
                        </a:spcAft>
                      </a:pPr>
                      <a:r>
                        <a:rPr lang="en-US" sz="900">
                          <a:effectLst/>
                        </a:rPr>
                        <a:t>Do’s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ctr">
                        <a:lnSpc>
                          <a:spcPct val="132000"/>
                        </a:lnSpc>
                        <a:spcAft>
                          <a:spcPts val="0"/>
                        </a:spcAft>
                      </a:pPr>
                      <a:r>
                        <a:rPr lang="en-US" sz="900">
                          <a:effectLst/>
                        </a:rPr>
                        <a:t>Don’ts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2414404006"/>
                  </a:ext>
                </a:extLst>
              </a:tr>
              <a:tr h="906561">
                <a:tc>
                  <a:txBody>
                    <a:bodyPr/>
                    <a:lstStyle/>
                    <a:p>
                      <a:pPr algn="just">
                        <a:lnSpc>
                          <a:spcPct val="132000"/>
                        </a:lnSpc>
                        <a:spcAft>
                          <a:spcPts val="0"/>
                        </a:spcAft>
                      </a:pPr>
                      <a:r>
                        <a:rPr lang="en-US" sz="900" b="0" dirty="0">
                          <a:effectLst/>
                        </a:rPr>
                        <a:t>Use password for your Mobile and Computer so that no one else can access your systems.</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a:effectLst/>
                        </a:rPr>
                        <a:t>Never save your mobile banking login and password on the phone. Either memorize it or write it down somewhere else.</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2339643769"/>
                  </a:ext>
                </a:extLst>
              </a:tr>
              <a:tr h="543937">
                <a:tc>
                  <a:txBody>
                    <a:bodyPr/>
                    <a:lstStyle/>
                    <a:p>
                      <a:pPr algn="just">
                        <a:lnSpc>
                          <a:spcPct val="132000"/>
                        </a:lnSpc>
                        <a:spcAft>
                          <a:spcPts val="0"/>
                        </a:spcAft>
                      </a:pPr>
                      <a:r>
                        <a:rPr lang="en-US" sz="900" b="0" dirty="0">
                          <a:effectLst/>
                        </a:rPr>
                        <a:t>Always visit your bank’s secured internet Banking site regularly</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dirty="0">
                          <a:effectLst/>
                        </a:rPr>
                        <a:t>Never Leave your handset unattended and logged into a mobile banking app.</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3720856941"/>
                  </a:ext>
                </a:extLst>
              </a:tr>
              <a:tr h="725249">
                <a:tc>
                  <a:txBody>
                    <a:bodyPr/>
                    <a:lstStyle/>
                    <a:p>
                      <a:pPr algn="just">
                        <a:lnSpc>
                          <a:spcPct val="132000"/>
                        </a:lnSpc>
                        <a:spcAft>
                          <a:spcPts val="0"/>
                        </a:spcAft>
                      </a:pPr>
                      <a:r>
                        <a:rPr lang="en-US" sz="900" b="0" dirty="0">
                          <a:effectLst/>
                        </a:rPr>
                        <a:t>Log out of your internet banking immediately after you have completed your transaction</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a:effectLst/>
                        </a:rPr>
                        <a:t>Never leave your phone un-attended while carrying out financial transactions through mobile</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1727249536"/>
                  </a:ext>
                </a:extLst>
              </a:tr>
              <a:tr h="935750">
                <a:tc>
                  <a:txBody>
                    <a:bodyPr/>
                    <a:lstStyle/>
                    <a:p>
                      <a:pPr algn="just">
                        <a:lnSpc>
                          <a:spcPct val="132000"/>
                        </a:lnSpc>
                        <a:spcAft>
                          <a:spcPts val="0"/>
                        </a:spcAft>
                      </a:pPr>
                      <a:r>
                        <a:rPr lang="en-US" sz="900" b="0" dirty="0">
                          <a:effectLst/>
                        </a:rPr>
                        <a:t>If you suspect unauthorized transactions in your account, report it to your bank immediately</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dirty="0">
                          <a:effectLst/>
                        </a:rPr>
                        <a:t>Never download apps from untrustworthy and dubious sources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2448083257"/>
                  </a:ext>
                </a:extLst>
              </a:tr>
            </a:tbl>
          </a:graphicData>
        </a:graphic>
      </p:graphicFrame>
      <p:sp>
        <p:nvSpPr>
          <p:cNvPr id="12" name="Rectangle 11"/>
          <p:cNvSpPr/>
          <p:nvPr/>
        </p:nvSpPr>
        <p:spPr>
          <a:xfrm>
            <a:off x="167469" y="2574412"/>
            <a:ext cx="4476092" cy="2069477"/>
          </a:xfrm>
          <a:prstGeom prst="rect">
            <a:avLst/>
          </a:prstGeom>
          <a:solidFill>
            <a:schemeClr val="bg1">
              <a:lumMod val="75000"/>
            </a:schemeClr>
          </a:solidFill>
        </p:spPr>
        <p:txBody>
          <a:bodyPr wrap="square">
            <a:spAutoFit/>
          </a:bodyPr>
          <a:lstStyle/>
          <a:p>
            <a:pPr algn="just">
              <a:lnSpc>
                <a:spcPct val="132000"/>
              </a:lnSpc>
            </a:pPr>
            <a:r>
              <a:rPr lang="en-IN" sz="1400" b="1" dirty="0" smtClean="0">
                <a:solidFill>
                  <a:srgbClr val="5B9BD5"/>
                </a:solidFill>
                <a:ea typeface="Arial" panose="020B0604020202020204" pitchFamily="34" charset="0"/>
              </a:rPr>
              <a:t>Digital Payment Methods</a:t>
            </a:r>
            <a:endParaRPr lang="en-IN" sz="1400" b="1" dirty="0">
              <a:solidFill>
                <a:srgbClr val="5B9BD5"/>
              </a:solidFill>
              <a:ea typeface="Arial" panose="020B0604020202020204" pitchFamily="34" charset="0"/>
            </a:endParaRPr>
          </a:p>
          <a:p>
            <a:pPr marL="342900" lvl="0" indent="-342900">
              <a:spcAft>
                <a:spcPts val="0"/>
              </a:spcAft>
              <a:buFont typeface="Wingdings" panose="05000000000000000000" pitchFamily="2" charset="2"/>
              <a:buChar char="v"/>
              <a:tabLst>
                <a:tab pos="180340" algn="l"/>
              </a:tabLst>
            </a:pPr>
            <a:r>
              <a:rPr lang="en-US" sz="1400" dirty="0" smtClean="0">
                <a:ea typeface="Arial" panose="020B0604020202020204" pitchFamily="34" charset="0"/>
              </a:rPr>
              <a:t>Banking cards</a:t>
            </a:r>
          </a:p>
          <a:p>
            <a:pPr marL="342900" lvl="0" indent="-342900">
              <a:spcAft>
                <a:spcPts val="0"/>
              </a:spcAft>
              <a:buFont typeface="Wingdings" panose="05000000000000000000" pitchFamily="2" charset="2"/>
              <a:buChar char="v"/>
              <a:tabLst>
                <a:tab pos="180340" algn="l"/>
              </a:tabLst>
            </a:pPr>
            <a:r>
              <a:rPr lang="en-US" sz="1400" dirty="0" smtClean="0">
                <a:ea typeface="Times New Roman" panose="02020603050405020304" pitchFamily="18" charset="0"/>
              </a:rPr>
              <a:t>Bank prepaid cards</a:t>
            </a:r>
          </a:p>
          <a:p>
            <a:pPr marL="342900" lvl="0" indent="-342900">
              <a:spcAft>
                <a:spcPts val="0"/>
              </a:spcAft>
              <a:buFont typeface="Wingdings" panose="05000000000000000000" pitchFamily="2" charset="2"/>
              <a:buChar char="v"/>
              <a:tabLst>
                <a:tab pos="180340" algn="l"/>
              </a:tabLst>
            </a:pPr>
            <a:r>
              <a:rPr lang="en-US" sz="1400" dirty="0" smtClean="0">
                <a:ea typeface="Times New Roman" panose="02020603050405020304" pitchFamily="18" charset="0"/>
              </a:rPr>
              <a:t>Internet banking, mobile banking</a:t>
            </a:r>
          </a:p>
          <a:p>
            <a:pPr marL="342900" lvl="0" indent="-342900">
              <a:spcAft>
                <a:spcPts val="0"/>
              </a:spcAft>
              <a:buFont typeface="Wingdings" panose="05000000000000000000" pitchFamily="2" charset="2"/>
              <a:buChar char="v"/>
              <a:tabLst>
                <a:tab pos="180340" algn="l"/>
              </a:tabLst>
            </a:pPr>
            <a:r>
              <a:rPr lang="en-US" sz="1400" dirty="0" smtClean="0">
                <a:ea typeface="Times New Roman" panose="02020603050405020304" pitchFamily="18" charset="0"/>
              </a:rPr>
              <a:t>Point of sale, Micro ATMs</a:t>
            </a:r>
          </a:p>
          <a:p>
            <a:pPr marL="342900" lvl="0" indent="-342900">
              <a:spcAft>
                <a:spcPts val="0"/>
              </a:spcAft>
              <a:buFont typeface="Wingdings" panose="05000000000000000000" pitchFamily="2" charset="2"/>
              <a:buChar char="v"/>
              <a:tabLst>
                <a:tab pos="180340" algn="l"/>
              </a:tabLst>
            </a:pPr>
            <a:r>
              <a:rPr lang="en-US" dirty="0"/>
              <a:t>Unstructured Supplementary Service Data (USSD</a:t>
            </a:r>
            <a:r>
              <a:rPr lang="en-US" dirty="0" smtClean="0"/>
              <a:t>)</a:t>
            </a:r>
          </a:p>
          <a:p>
            <a:pPr marL="342900" lvl="0" indent="-342900">
              <a:spcAft>
                <a:spcPts val="0"/>
              </a:spcAft>
              <a:buFont typeface="Wingdings" panose="05000000000000000000" pitchFamily="2" charset="2"/>
              <a:buChar char="v"/>
              <a:tabLst>
                <a:tab pos="180340" algn="l"/>
              </a:tabLst>
            </a:pPr>
            <a:r>
              <a:rPr lang="en-US" dirty="0" err="1"/>
              <a:t>Aadhaar</a:t>
            </a:r>
            <a:r>
              <a:rPr lang="en-US" dirty="0"/>
              <a:t> Enabled Payment System (</a:t>
            </a:r>
            <a:r>
              <a:rPr lang="en-US" dirty="0" smtClean="0"/>
              <a:t>AEPS</a:t>
            </a:r>
          </a:p>
          <a:p>
            <a:pPr marL="342900" lvl="0" indent="-342900">
              <a:spcAft>
                <a:spcPts val="0"/>
              </a:spcAft>
              <a:buFont typeface="Wingdings" panose="05000000000000000000" pitchFamily="2" charset="2"/>
              <a:buChar char="v"/>
              <a:tabLst>
                <a:tab pos="180340" algn="l"/>
              </a:tabLst>
            </a:pPr>
            <a:r>
              <a:rPr lang="en-US" dirty="0" smtClean="0"/>
              <a:t>Mobile wallets</a:t>
            </a:r>
          </a:p>
          <a:p>
            <a:pPr marL="342900" lvl="0" indent="-342900">
              <a:spcAft>
                <a:spcPts val="0"/>
              </a:spcAft>
              <a:buFont typeface="Wingdings" panose="05000000000000000000" pitchFamily="2" charset="2"/>
              <a:buChar char="v"/>
              <a:tabLst>
                <a:tab pos="180340" algn="l"/>
              </a:tabLst>
            </a:pPr>
            <a:r>
              <a:rPr lang="en-US" dirty="0" smtClean="0"/>
              <a:t>Unified Payment Interface (UPI)</a:t>
            </a:r>
            <a:endParaRPr lang="en-US" sz="1400" dirty="0" smtClean="0">
              <a:ea typeface="Times New Roman" panose="02020603050405020304" pitchFamily="18" charset="0"/>
            </a:endParaRPr>
          </a:p>
        </p:txBody>
      </p:sp>
    </p:spTree>
    <p:extLst>
      <p:ext uri="{BB962C8B-B14F-4D97-AF65-F5344CB8AC3E}">
        <p14:creationId xmlns:p14="http://schemas.microsoft.com/office/powerpoint/2010/main" val="992315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71563" y="101009"/>
            <a:ext cx="8324518" cy="490841"/>
          </a:xfrm>
        </p:spPr>
        <p:txBody>
          <a:bodyPr/>
          <a:lstStyle/>
          <a:p>
            <a:pPr algn="ctr"/>
            <a:r>
              <a:rPr lang="en-IN" dirty="0" smtClean="0">
                <a:solidFill>
                  <a:srgbClr val="002060"/>
                </a:solidFill>
                <a:latin typeface="Georgia" panose="02040502050405020303" pitchFamily="18" charset="0"/>
              </a:rPr>
              <a:t>Internet Banking</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71563" y="591850"/>
            <a:ext cx="8945216" cy="4027858"/>
          </a:xfrm>
        </p:spPr>
        <p:txBody>
          <a:bodyPr>
            <a:normAutofit/>
          </a:bodyPr>
          <a:lstStyle/>
          <a:p>
            <a:pPr algn="just"/>
            <a:r>
              <a:rPr lang="en-US" sz="1400" dirty="0"/>
              <a:t>E</a:t>
            </a:r>
            <a:r>
              <a:rPr lang="en-US" sz="1400" dirty="0" smtClean="0"/>
              <a:t>lectronic </a:t>
            </a:r>
            <a:r>
              <a:rPr lang="en-US" sz="1400" dirty="0"/>
              <a:t>payment system that enables customers of a bank or other financial institution to conduct a range of financial transactions through the financial institution's website. </a:t>
            </a:r>
            <a:endParaRPr lang="en-IN" sz="1400" dirty="0"/>
          </a:p>
        </p:txBody>
      </p:sp>
      <p:graphicFrame>
        <p:nvGraphicFramePr>
          <p:cNvPr id="9" name="Diagram 8"/>
          <p:cNvGraphicFramePr/>
          <p:nvPr>
            <p:extLst>
              <p:ext uri="{D42A27DB-BD31-4B8C-83A1-F6EECF244321}">
                <p14:modId xmlns:p14="http://schemas.microsoft.com/office/powerpoint/2010/main" val="3915006686"/>
              </p:ext>
            </p:extLst>
          </p:nvPr>
        </p:nvGraphicFramePr>
        <p:xfrm>
          <a:off x="219985" y="1279221"/>
          <a:ext cx="8725231" cy="3340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518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30506" y="374853"/>
            <a:ext cx="8184843" cy="790908"/>
          </a:xfrm>
        </p:spPr>
        <p:txBody>
          <a:bodyPr/>
          <a:lstStyle/>
          <a:p>
            <a:pPr algn="ctr"/>
            <a:r>
              <a:rPr lang="en-US" b="0" dirty="0">
                <a:solidFill>
                  <a:schemeClr val="accent1">
                    <a:lumMod val="50000"/>
                  </a:schemeClr>
                </a:solidFill>
                <a:latin typeface="Georgia" pitchFamily="18" charset="0"/>
                <a:cs typeface="Arial" panose="020B0604020202020204" pitchFamily="34" charset="0"/>
              </a:rPr>
              <a:t>About NCFE</a:t>
            </a:r>
          </a:p>
        </p:txBody>
      </p:sp>
      <p:sp>
        <p:nvSpPr>
          <p:cNvPr id="6" name="Content Placeholder 5"/>
          <p:cNvSpPr>
            <a:spLocks noGrp="1"/>
          </p:cNvSpPr>
          <p:nvPr>
            <p:ph idx="1"/>
          </p:nvPr>
        </p:nvSpPr>
        <p:spPr>
          <a:xfrm>
            <a:off x="628650" y="1165761"/>
            <a:ext cx="8129868" cy="3378247"/>
          </a:xfrm>
        </p:spPr>
        <p:txBody>
          <a:bodyPr>
            <a:normAutofit/>
          </a:bodyPr>
          <a:lstStyle/>
          <a:p>
            <a:pPr algn="just">
              <a:lnSpc>
                <a:spcPct val="100000"/>
              </a:lnSpc>
            </a:pPr>
            <a:endParaRPr lang="en-IN" sz="1600" dirty="0">
              <a:latin typeface="Arial" panose="020B0604020202020204" pitchFamily="34" charset="0"/>
              <a:cs typeface="Arial" panose="020B0604020202020204" pitchFamily="34" charset="0"/>
              <a:sym typeface="Nixie One"/>
            </a:endParaRPr>
          </a:p>
          <a:p>
            <a:pPr algn="just">
              <a:lnSpc>
                <a:spcPct val="100000"/>
              </a:lnSpc>
            </a:pPr>
            <a:endParaRPr lang="en-US" sz="1600" dirty="0">
              <a:latin typeface="Georgia" pitchFamily="18" charset="0"/>
              <a:cs typeface="Arial" panose="020B0604020202020204" pitchFamily="34" charset="0"/>
            </a:endParaRPr>
          </a:p>
        </p:txBody>
      </p:sp>
      <p:sp>
        <p:nvSpPr>
          <p:cNvPr id="7" name="TextBox 6"/>
          <p:cNvSpPr txBox="1"/>
          <p:nvPr/>
        </p:nvSpPr>
        <p:spPr>
          <a:xfrm>
            <a:off x="881351" y="2418560"/>
            <a:ext cx="3690651" cy="807913"/>
          </a:xfrm>
          <a:prstGeom prst="rect">
            <a:avLst/>
          </a:prstGeom>
          <a:noFill/>
        </p:spPr>
        <p:txBody>
          <a:bodyPr wrap="square" rtlCol="0">
            <a:spAutoFit/>
          </a:bodyPr>
          <a:lstStyle/>
          <a:p>
            <a:pPr lvl="0">
              <a:spcBef>
                <a:spcPts val="600"/>
              </a:spcBef>
            </a:pPr>
            <a:r>
              <a:rPr lang="en" sz="1400" b="1" dirty="0">
                <a:latin typeface="Georgia" pitchFamily="18" charset="0"/>
                <a:sym typeface="Nixie One"/>
              </a:rPr>
              <a:t>VISION</a:t>
            </a:r>
          </a:p>
          <a:p>
            <a:pPr lvl="0" algn="just">
              <a:spcBef>
                <a:spcPts val="600"/>
              </a:spcBef>
            </a:pPr>
            <a:r>
              <a:rPr lang="en-US" sz="1400" dirty="0">
                <a:solidFill>
                  <a:srgbClr val="114454"/>
                </a:solidFill>
                <a:latin typeface="Georgia" pitchFamily="18" charset="0"/>
                <a:ea typeface="Roboto Slab" charset="0"/>
                <a:cs typeface="Nixie One"/>
                <a:sym typeface="Nixie One"/>
              </a:rPr>
              <a:t>A financially aware and empowered India.</a:t>
            </a:r>
            <a:endParaRPr lang="en" sz="1400" dirty="0">
              <a:solidFill>
                <a:srgbClr val="114454"/>
              </a:solidFill>
              <a:latin typeface="Georgia" pitchFamily="18" charset="0"/>
              <a:ea typeface="Roboto Slab" charset="0"/>
              <a:cs typeface="Nixie One"/>
              <a:sym typeface="Nixie One"/>
            </a:endParaRPr>
          </a:p>
          <a:p>
            <a:endParaRPr lang="en-US" dirty="0"/>
          </a:p>
        </p:txBody>
      </p:sp>
      <p:sp>
        <p:nvSpPr>
          <p:cNvPr id="8" name="Shape 121"/>
          <p:cNvSpPr txBox="1"/>
          <p:nvPr/>
        </p:nvSpPr>
        <p:spPr>
          <a:xfrm>
            <a:off x="4450812" y="2293378"/>
            <a:ext cx="3894271" cy="1913699"/>
          </a:xfrm>
          <a:prstGeom prst="rect">
            <a:avLst/>
          </a:prstGeom>
          <a:noFill/>
          <a:ln>
            <a:noFill/>
          </a:ln>
        </p:spPr>
        <p:txBody>
          <a:bodyPr lIns="91425" tIns="91425" rIns="91425" bIns="91425" anchor="t" anchorCtr="0">
            <a:noAutofit/>
          </a:bodyPr>
          <a:lstStyle/>
          <a:p>
            <a:pPr lvl="0" rtl="0">
              <a:spcBef>
                <a:spcPts val="600"/>
              </a:spcBef>
              <a:buNone/>
            </a:pPr>
            <a:r>
              <a:rPr lang="en" sz="1400" b="1" dirty="0">
                <a:latin typeface="Georgia" pitchFamily="18" charset="0"/>
                <a:sym typeface="Nixie One"/>
              </a:rPr>
              <a:t>MISSION</a:t>
            </a:r>
          </a:p>
          <a:p>
            <a:pPr lvl="0" algn="just">
              <a:spcBef>
                <a:spcPts val="600"/>
              </a:spcBef>
            </a:pPr>
            <a:r>
              <a:rPr lang="en-US" sz="1400" dirty="0">
                <a:solidFill>
                  <a:srgbClr val="114454"/>
                </a:solidFill>
                <a:latin typeface="Georgia" pitchFamily="18" charset="0"/>
                <a:ea typeface="Roboto Slab" charset="0"/>
                <a:cs typeface="Nixie One"/>
                <a:sym typeface="Nixie One"/>
              </a:rPr>
              <a:t>To undertake massive Financial Education campaign to help people manage money more effectively to achieve financial well being by accessing appropriate financial products and services through regulated entities with fair and transparent machinery for consumer protection and grievance redressal.</a:t>
            </a:r>
            <a:endParaRPr lang="en" sz="1400" dirty="0">
              <a:solidFill>
                <a:srgbClr val="114454"/>
              </a:solidFill>
              <a:latin typeface="Georgia" pitchFamily="18" charset="0"/>
              <a:ea typeface="Roboto Slab" charset="0"/>
              <a:cs typeface="Nixie One"/>
              <a:sym typeface="Nixie One"/>
            </a:endParaRPr>
          </a:p>
        </p:txBody>
      </p:sp>
      <p:sp>
        <p:nvSpPr>
          <p:cNvPr id="10" name="TextBox 9"/>
          <p:cNvSpPr txBox="1"/>
          <p:nvPr/>
        </p:nvSpPr>
        <p:spPr>
          <a:xfrm>
            <a:off x="870332" y="1145754"/>
            <a:ext cx="7568587" cy="1161857"/>
          </a:xfrm>
          <a:prstGeom prst="rect">
            <a:avLst/>
          </a:prstGeom>
          <a:noFill/>
        </p:spPr>
        <p:txBody>
          <a:bodyPr wrap="square" rtlCol="0">
            <a:spAutoFit/>
          </a:bodyPr>
          <a:lstStyle/>
          <a:p>
            <a:pPr algn="just"/>
            <a:r>
              <a:rPr lang="en-US" sz="1400" dirty="0">
                <a:latin typeface="Georgia" pitchFamily="18" charset="0"/>
                <a:cs typeface="Arial" panose="020B0604020202020204" pitchFamily="34" charset="0"/>
              </a:rPr>
              <a:t>NCFE is a Section 8 (Not for Profit) Company promoted by RBI, SEBI, IRDAI and PFRDA under the aegis of </a:t>
            </a:r>
            <a:r>
              <a:rPr lang="en-US" sz="1400" dirty="0">
                <a:latin typeface="Georgia" pitchFamily="18" charset="0"/>
                <a:cs typeface="Arial" panose="020B0604020202020204" pitchFamily="34" charset="0"/>
                <a:sym typeface="Nixie One"/>
              </a:rPr>
              <a:t>the Technical Group on Financial Inclusion and Financial Literacy of the Financial Stability and Development Council (FSDC) to implement the National Strategy for Financial Education (NSFE).</a:t>
            </a:r>
            <a:endParaRPr lang="en-IN" sz="1400" dirty="0">
              <a:latin typeface="Georgia" pitchFamily="18" charset="0"/>
              <a:cs typeface="Arial" panose="020B0604020202020204" pitchFamily="34" charset="0"/>
              <a:sym typeface="Nixie One"/>
            </a:endParaRPr>
          </a:p>
          <a:p>
            <a:endParaRPr lang="en-US" dirty="0"/>
          </a:p>
        </p:txBody>
      </p:sp>
    </p:spTree>
    <p:extLst>
      <p:ext uri="{BB962C8B-B14F-4D97-AF65-F5344CB8AC3E}">
        <p14:creationId xmlns:p14="http://schemas.microsoft.com/office/powerpoint/2010/main" val="196685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76339565"/>
              </p:ext>
            </p:extLst>
          </p:nvPr>
        </p:nvGraphicFramePr>
        <p:xfrm>
          <a:off x="-1685677" y="492242"/>
          <a:ext cx="11553246" cy="4167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027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42739" y="868953"/>
            <a:ext cx="4762832" cy="3538937"/>
          </a:xfrm>
          <a:solidFill>
            <a:schemeClr val="accent6">
              <a:lumMod val="20000"/>
              <a:lumOff val="80000"/>
            </a:schemeClr>
          </a:solidFill>
        </p:spPr>
        <p:txBody>
          <a:bodyPr>
            <a:normAutofit fontScale="25000" lnSpcReduction="20000"/>
          </a:bodyPr>
          <a:lstStyle/>
          <a:p>
            <a:pPr algn="just"/>
            <a:r>
              <a:rPr lang="en-US" sz="5600" dirty="0" smtClean="0"/>
              <a:t>A </a:t>
            </a:r>
            <a:r>
              <a:rPr lang="en-US" sz="5600" dirty="0"/>
              <a:t>system that powers multiple bank accounts into a single mobile application (of any participating bank), merging several banking features, seamless fund routing &amp; merchant payments into one place.</a:t>
            </a:r>
            <a:endParaRPr lang="en-IN" sz="5600" dirty="0"/>
          </a:p>
          <a:p>
            <a:r>
              <a:rPr lang="en-US" sz="5600" b="1" dirty="0" smtClean="0"/>
              <a:t>UPI </a:t>
            </a:r>
            <a:r>
              <a:rPr lang="en-US" sz="5600" b="1" dirty="0"/>
              <a:t>Benefits To End User  :</a:t>
            </a:r>
            <a:endParaRPr lang="en-IN" sz="5600" b="1" dirty="0"/>
          </a:p>
          <a:p>
            <a:pPr marL="182563" lvl="0" indent="-182563">
              <a:buFont typeface="Wingdings" panose="05000000000000000000" pitchFamily="2" charset="2"/>
              <a:buChar char="v"/>
            </a:pPr>
            <a:r>
              <a:rPr lang="en-US" sz="5600" dirty="0"/>
              <a:t>Privacy- Share only Virtual Payment Address and no other sensitive information</a:t>
            </a:r>
            <a:endParaRPr lang="en-IN" sz="5600" dirty="0"/>
          </a:p>
          <a:p>
            <a:pPr marL="182563" lvl="0" indent="-182563">
              <a:buFont typeface="Wingdings" panose="05000000000000000000" pitchFamily="2" charset="2"/>
              <a:buChar char="v"/>
            </a:pPr>
            <a:r>
              <a:rPr lang="en-US" sz="5600" dirty="0" smtClean="0"/>
              <a:t>Multiple Utility – Cash on delivery/ bill split sharing/ merchant payments/ remittances</a:t>
            </a:r>
            <a:endParaRPr lang="en-IN" sz="5600" dirty="0" smtClean="0"/>
          </a:p>
          <a:p>
            <a:pPr marL="182563" lvl="0" indent="-182563">
              <a:buFont typeface="Wingdings" panose="05000000000000000000" pitchFamily="2" charset="2"/>
              <a:buChar char="v"/>
            </a:pPr>
            <a:r>
              <a:rPr lang="en-US" sz="5600" dirty="0" smtClean="0"/>
              <a:t>One </a:t>
            </a:r>
            <a:r>
              <a:rPr lang="en-US" sz="5600" dirty="0"/>
              <a:t>click 2 FA – </a:t>
            </a:r>
            <a:r>
              <a:rPr lang="en-US" sz="5600" dirty="0" err="1"/>
              <a:t>Authorise</a:t>
            </a:r>
            <a:r>
              <a:rPr lang="en-US" sz="5600" dirty="0"/>
              <a:t> transaction by entering only the PIN</a:t>
            </a:r>
            <a:endParaRPr lang="en-IN" sz="5600" dirty="0"/>
          </a:p>
          <a:p>
            <a:pPr marL="182563" lvl="0" indent="-182563">
              <a:buFont typeface="Wingdings" panose="05000000000000000000" pitchFamily="2" charset="2"/>
              <a:buChar char="v"/>
            </a:pPr>
            <a:r>
              <a:rPr lang="en-US" sz="5600" dirty="0" smtClean="0"/>
              <a:t>Work across various interfaces – Payment request generated on web interface, </a:t>
            </a:r>
            <a:r>
              <a:rPr lang="en-US" sz="5600" dirty="0" err="1" smtClean="0"/>
              <a:t>Authorised</a:t>
            </a:r>
            <a:r>
              <a:rPr lang="en-US" sz="5600" dirty="0" smtClean="0"/>
              <a:t> on mobile interface(App)</a:t>
            </a:r>
            <a:endParaRPr lang="en-IN" sz="5600" dirty="0" smtClean="0"/>
          </a:p>
          <a:p>
            <a:pPr marL="182563" lvl="0" indent="-182563">
              <a:buFont typeface="Wingdings" panose="05000000000000000000" pitchFamily="2" charset="2"/>
              <a:buChar char="v"/>
            </a:pPr>
            <a:r>
              <a:rPr lang="en-US" sz="5600" dirty="0" smtClean="0"/>
              <a:t>Availability </a:t>
            </a:r>
            <a:r>
              <a:rPr lang="en-US" sz="5600" dirty="0"/>
              <a:t>24 x 7 and customer does the transaction on his </a:t>
            </a:r>
            <a:r>
              <a:rPr lang="en-US" sz="5600" dirty="0" smtClean="0"/>
              <a:t>personal </a:t>
            </a:r>
            <a:r>
              <a:rPr lang="en-US" sz="5600" dirty="0"/>
              <a:t>device</a:t>
            </a:r>
            <a:r>
              <a:rPr lang="en-US" sz="5600" dirty="0" smtClean="0"/>
              <a:t>.</a:t>
            </a:r>
          </a:p>
          <a:p>
            <a:r>
              <a:rPr lang="en-US" sz="5600" dirty="0"/>
              <a:t>For Further Information, See the Link: </a:t>
            </a:r>
            <a:r>
              <a:rPr lang="en-US" sz="5600" u="sng" dirty="0">
                <a:hlinkClick r:id="rId2"/>
              </a:rPr>
              <a:t>https://www.npci.org.in/product-overview/upi-product-overview</a:t>
            </a:r>
            <a:endParaRPr lang="en-IN" sz="5600" dirty="0"/>
          </a:p>
          <a:p>
            <a:pPr lvl="0"/>
            <a:endParaRPr lang="en-IN" sz="5600" dirty="0"/>
          </a:p>
          <a:p>
            <a:endParaRPr lang="en-IN" dirty="0"/>
          </a:p>
        </p:txBody>
      </p:sp>
      <p:pic>
        <p:nvPicPr>
          <p:cNvPr id="15" name="Picture 14" descr="C:\Users\rajmohan.m\Desktop\AEPS.jpg"/>
          <p:cNvPicPr/>
          <p:nvPr/>
        </p:nvPicPr>
        <p:blipFill>
          <a:blip r:embed="rId3" cstate="print">
            <a:clrChange>
              <a:clrFrom>
                <a:srgbClr val="D8DCE9"/>
              </a:clrFrom>
              <a:clrTo>
                <a:srgbClr val="D8DCE9">
                  <a:alpha val="0"/>
                </a:srgbClr>
              </a:clrTo>
            </a:clrChang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11456" y="1144991"/>
            <a:ext cx="4102735" cy="3434963"/>
          </a:xfrm>
          <a:prstGeom prst="rect">
            <a:avLst/>
          </a:prstGeom>
          <a:noFill/>
          <a:ln>
            <a:noFill/>
          </a:ln>
        </p:spPr>
      </p:pic>
      <p:sp>
        <p:nvSpPr>
          <p:cNvPr id="16" name="Content Placeholder 3"/>
          <p:cNvSpPr txBox="1">
            <a:spLocks/>
          </p:cNvSpPr>
          <p:nvPr/>
        </p:nvSpPr>
        <p:spPr>
          <a:xfrm>
            <a:off x="152400" y="152400"/>
            <a:ext cx="4230094" cy="46753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400" b="1" dirty="0" err="1" smtClean="0"/>
              <a:t>Aadhaar</a:t>
            </a:r>
            <a:r>
              <a:rPr lang="en-US" sz="1400" b="1" dirty="0" smtClean="0"/>
              <a:t> enabled payment system (AEPS)</a:t>
            </a:r>
          </a:p>
          <a:p>
            <a:pPr algn="just"/>
            <a:r>
              <a:rPr lang="en-US" sz="1400" dirty="0" smtClean="0"/>
              <a:t>AEPS is a bank led model which allows online interoperable financial transaction at </a:t>
            </a:r>
            <a:r>
              <a:rPr lang="en-US" sz="1400" dirty="0" err="1" smtClean="0"/>
              <a:t>PoS</a:t>
            </a:r>
            <a:r>
              <a:rPr lang="en-US" sz="1400" dirty="0" smtClean="0"/>
              <a:t> (Point of Sale / Micro ATM)</a:t>
            </a:r>
            <a:endParaRPr lang="en-IN" dirty="0"/>
          </a:p>
        </p:txBody>
      </p:sp>
      <p:sp>
        <p:nvSpPr>
          <p:cNvPr id="12" name="TextBox 11"/>
          <p:cNvSpPr txBox="1"/>
          <p:nvPr/>
        </p:nvSpPr>
        <p:spPr>
          <a:xfrm>
            <a:off x="4342739" y="560555"/>
            <a:ext cx="4762832" cy="307777"/>
          </a:xfrm>
          <a:prstGeom prst="rect">
            <a:avLst/>
          </a:prstGeom>
          <a:solidFill>
            <a:schemeClr val="accent6">
              <a:lumMod val="20000"/>
              <a:lumOff val="80000"/>
            </a:schemeClr>
          </a:solidFill>
        </p:spPr>
        <p:txBody>
          <a:bodyPr wrap="square" rtlCol="0">
            <a:spAutoFit/>
          </a:bodyPr>
          <a:lstStyle/>
          <a:p>
            <a:r>
              <a:rPr lang="en-US" sz="1400" b="1" dirty="0"/>
              <a:t>Unified Payments Interface</a:t>
            </a:r>
            <a:r>
              <a:rPr lang="en-US" sz="1400" dirty="0"/>
              <a:t> (</a:t>
            </a:r>
            <a:r>
              <a:rPr lang="en-US" sz="1400" b="1" dirty="0"/>
              <a:t>UPI</a:t>
            </a:r>
            <a:r>
              <a:rPr lang="en-US" sz="1400" b="1" dirty="0" smtClean="0"/>
              <a:t>)</a:t>
            </a:r>
            <a:endParaRPr lang="en-IN" sz="1400" dirty="0"/>
          </a:p>
        </p:txBody>
      </p:sp>
    </p:spTree>
    <p:extLst>
      <p:ext uri="{BB962C8B-B14F-4D97-AF65-F5344CB8AC3E}">
        <p14:creationId xmlns:p14="http://schemas.microsoft.com/office/powerpoint/2010/main" val="3903141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49511" y="26855"/>
            <a:ext cx="7886700" cy="490841"/>
          </a:xfrm>
        </p:spPr>
        <p:txBody>
          <a:bodyPr/>
          <a:lstStyle/>
          <a:p>
            <a:pPr algn="ctr"/>
            <a:r>
              <a:rPr lang="en-IN" dirty="0" smtClean="0">
                <a:solidFill>
                  <a:srgbClr val="002060"/>
                </a:solidFill>
                <a:latin typeface="Georgia" panose="02040502050405020303" pitchFamily="18" charset="0"/>
              </a:rPr>
              <a:t>INSURANCE</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604796" y="624303"/>
            <a:ext cx="3578087" cy="1247141"/>
          </a:xfrm>
        </p:spPr>
        <p:txBody>
          <a:bodyPr>
            <a:normAutofit/>
          </a:bodyPr>
          <a:lstStyle/>
          <a:p>
            <a:pPr algn="just"/>
            <a:r>
              <a:rPr lang="en-US" sz="1400" dirty="0" smtClean="0"/>
              <a:t>No </a:t>
            </a:r>
            <a:r>
              <a:rPr lang="en-US" sz="1400" dirty="0"/>
              <a:t>one can plan for an accident or become seriously ill. </a:t>
            </a:r>
            <a:endParaRPr lang="en-US" sz="1400" dirty="0" smtClean="0"/>
          </a:p>
          <a:p>
            <a:pPr algn="just"/>
            <a:r>
              <a:rPr lang="en-US" sz="1400" dirty="0" smtClean="0">
                <a:solidFill>
                  <a:schemeClr val="tx2">
                    <a:lumMod val="75000"/>
                  </a:schemeClr>
                </a:solidFill>
              </a:rPr>
              <a:t>Insurance </a:t>
            </a:r>
            <a:r>
              <a:rPr lang="en-US" sz="1400" dirty="0">
                <a:solidFill>
                  <a:schemeClr val="tx2">
                    <a:lumMod val="75000"/>
                  </a:schemeClr>
                </a:solidFill>
              </a:rPr>
              <a:t>is a means of protection from financial loss and is used to shield against the risk of a </a:t>
            </a:r>
            <a:r>
              <a:rPr lang="en-US" sz="1400" dirty="0" smtClean="0">
                <a:solidFill>
                  <a:schemeClr val="tx2">
                    <a:lumMod val="75000"/>
                  </a:schemeClr>
                </a:solidFill>
              </a:rPr>
              <a:t>contingent </a:t>
            </a:r>
            <a:r>
              <a:rPr lang="en-US" sz="1400" dirty="0">
                <a:solidFill>
                  <a:schemeClr val="tx2">
                    <a:lumMod val="75000"/>
                  </a:schemeClr>
                </a:solidFill>
              </a:rPr>
              <a:t>or uncertain loss.</a:t>
            </a:r>
            <a:endParaRPr lang="en-IN" sz="1400" dirty="0">
              <a:solidFill>
                <a:schemeClr val="tx2">
                  <a:lumMod val="75000"/>
                </a:schemeClr>
              </a:solidFill>
            </a:endParaRPr>
          </a:p>
        </p:txBody>
      </p:sp>
      <p:pic>
        <p:nvPicPr>
          <p:cNvPr id="6" name="Picture 5" descr="C:\Users\rajmohan.m\Desktop\default-insurance-companies-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273" y="471822"/>
            <a:ext cx="3428035" cy="1552102"/>
          </a:xfrm>
          <a:prstGeom prst="rect">
            <a:avLst/>
          </a:prstGeom>
          <a:noFill/>
          <a:ln>
            <a:noFill/>
          </a:ln>
        </p:spPr>
      </p:pic>
      <p:sp>
        <p:nvSpPr>
          <p:cNvPr id="7" name="Rectangle 6"/>
          <p:cNvSpPr/>
          <p:nvPr/>
        </p:nvSpPr>
        <p:spPr>
          <a:xfrm>
            <a:off x="148037" y="1871444"/>
            <a:ext cx="8969071" cy="769441"/>
          </a:xfrm>
          <a:prstGeom prst="rect">
            <a:avLst/>
          </a:prstGeom>
        </p:spPr>
        <p:txBody>
          <a:bodyPr wrap="square">
            <a:spAutoFit/>
          </a:bodyPr>
          <a:lstStyle/>
          <a:p>
            <a:pPr algn="just"/>
            <a:r>
              <a:rPr lang="en-US" sz="1600" b="1" dirty="0" smtClean="0">
                <a:ea typeface="Arial" panose="020B0604020202020204" pitchFamily="34" charset="0"/>
              </a:rPr>
              <a:t>Life </a:t>
            </a:r>
            <a:r>
              <a:rPr lang="en-US" sz="1600" b="1" dirty="0">
                <a:ea typeface="Arial" panose="020B0604020202020204" pitchFamily="34" charset="0"/>
              </a:rPr>
              <a:t>insurance</a:t>
            </a:r>
            <a:endParaRPr lang="en-US" sz="1600" b="1" dirty="0" smtClean="0">
              <a:ea typeface="Arial" panose="020B0604020202020204" pitchFamily="34" charset="0"/>
            </a:endParaRPr>
          </a:p>
          <a:p>
            <a:pPr marL="285750" indent="-285750" algn="just">
              <a:buFont typeface="Wingdings" panose="05000000000000000000" pitchFamily="2" charset="2"/>
              <a:buChar char="Ø"/>
            </a:pPr>
            <a:r>
              <a:rPr lang="en-US" sz="1400" dirty="0">
                <a:ea typeface="Arial" panose="020B0604020202020204" pitchFamily="34" charset="0"/>
              </a:rPr>
              <a:t>P</a:t>
            </a:r>
            <a:r>
              <a:rPr lang="en-US" sz="1400" dirty="0" smtClean="0">
                <a:ea typeface="Arial" panose="020B0604020202020204" pitchFamily="34" charset="0"/>
              </a:rPr>
              <a:t>rovides </a:t>
            </a:r>
            <a:r>
              <a:rPr lang="en-US" sz="1400" dirty="0">
                <a:ea typeface="Arial" panose="020B0604020202020204" pitchFamily="34" charset="0"/>
              </a:rPr>
              <a:t>a financial payment to your </a:t>
            </a:r>
            <a:r>
              <a:rPr lang="en-US" sz="1400" dirty="0" smtClean="0">
                <a:ea typeface="Arial" panose="020B0604020202020204" pitchFamily="34" charset="0"/>
              </a:rPr>
              <a:t>nominee </a:t>
            </a:r>
            <a:r>
              <a:rPr lang="en-US" sz="1400" dirty="0">
                <a:ea typeface="Arial" panose="020B0604020202020204" pitchFamily="34" charset="0"/>
              </a:rPr>
              <a:t>upon your </a:t>
            </a:r>
            <a:r>
              <a:rPr lang="en-US" sz="1400" dirty="0" smtClean="0">
                <a:ea typeface="Arial" panose="020B0604020202020204" pitchFamily="34" charset="0"/>
              </a:rPr>
              <a:t>death. </a:t>
            </a:r>
          </a:p>
          <a:p>
            <a:pPr marL="285750" indent="-285750" algn="just">
              <a:buFont typeface="Wingdings" panose="05000000000000000000" pitchFamily="2" charset="2"/>
              <a:buChar char="Ø"/>
            </a:pPr>
            <a:r>
              <a:rPr lang="en-US" sz="1400" dirty="0" smtClean="0">
                <a:ea typeface="Arial" panose="020B0604020202020204" pitchFamily="34" charset="0"/>
              </a:rPr>
              <a:t>Recommended to Purchase </a:t>
            </a:r>
            <a:r>
              <a:rPr lang="en-US" sz="1400" dirty="0">
                <a:ea typeface="Arial" panose="020B0604020202020204" pitchFamily="34" charset="0"/>
              </a:rPr>
              <a:t>an insurance with coverage worth 7 to 10 times your annual </a:t>
            </a:r>
            <a:r>
              <a:rPr lang="en-US" sz="1400" dirty="0" smtClean="0">
                <a:ea typeface="Arial" panose="020B0604020202020204" pitchFamily="34" charset="0"/>
              </a:rPr>
              <a:t>income.</a:t>
            </a:r>
            <a:endParaRPr lang="en-IN" dirty="0"/>
          </a:p>
        </p:txBody>
      </p:sp>
      <p:graphicFrame>
        <p:nvGraphicFramePr>
          <p:cNvPr id="9" name="Diagram 8"/>
          <p:cNvGraphicFramePr/>
          <p:nvPr>
            <p:extLst>
              <p:ext uri="{D42A27DB-BD31-4B8C-83A1-F6EECF244321}">
                <p14:modId xmlns:p14="http://schemas.microsoft.com/office/powerpoint/2010/main" val="4220070392"/>
              </p:ext>
            </p:extLst>
          </p:nvPr>
        </p:nvGraphicFramePr>
        <p:xfrm>
          <a:off x="148037" y="1233695"/>
          <a:ext cx="8870777" cy="485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351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70184"/>
            <a:ext cx="7886700" cy="490841"/>
          </a:xfrm>
          <a:ln>
            <a:noFill/>
          </a:ln>
        </p:spPr>
        <p:txBody>
          <a:bodyPr>
            <a:normAutofit/>
          </a:bodyPr>
          <a:lstStyle/>
          <a:p>
            <a:pPr algn="ctr"/>
            <a:r>
              <a:rPr lang="en-US" dirty="0" smtClean="0">
                <a:solidFill>
                  <a:srgbClr val="002060"/>
                </a:solidFill>
                <a:latin typeface="Georgia" panose="02040502050405020303" pitchFamily="18" charset="0"/>
              </a:rPr>
              <a:t>General Insurance</a:t>
            </a:r>
            <a:endParaRPr lang="en-US" dirty="0">
              <a:solidFill>
                <a:srgbClr val="002060"/>
              </a:solidFill>
              <a:latin typeface="Georgia" panose="02040502050405020303"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53902" y="2299808"/>
            <a:ext cx="2520365" cy="1889547"/>
          </a:xfrm>
        </p:spPr>
      </p:pic>
      <p:sp>
        <p:nvSpPr>
          <p:cNvPr id="41" name="TextBox 40"/>
          <p:cNvSpPr txBox="1"/>
          <p:nvPr/>
        </p:nvSpPr>
        <p:spPr>
          <a:xfrm>
            <a:off x="358263" y="2891580"/>
            <a:ext cx="2791423" cy="1754324"/>
          </a:xfrm>
          <a:prstGeom prst="rect">
            <a:avLst/>
          </a:prstGeom>
          <a:noFill/>
        </p:spPr>
        <p:txBody>
          <a:bodyPr wrap="square" lIns="91438" tIns="45719" rIns="91438" bIns="45719" rtlCol="0">
            <a:spAutoFit/>
          </a:bodyPr>
          <a:lstStyle/>
          <a:p>
            <a:pPr algn="just">
              <a:spcAft>
                <a:spcPts val="0"/>
              </a:spcAft>
            </a:pPr>
            <a:r>
              <a:rPr lang="en-US" sz="1200" b="1" dirty="0">
                <a:solidFill>
                  <a:srgbClr val="00B0F0"/>
                </a:solidFill>
                <a:ea typeface="Arial" panose="020B0604020202020204" pitchFamily="34" charset="0"/>
              </a:rPr>
              <a:t>Health Insurance : </a:t>
            </a:r>
            <a:r>
              <a:rPr lang="en-US" sz="1200" dirty="0">
                <a:ea typeface="Arial" panose="020B0604020202020204" pitchFamily="34" charset="0"/>
              </a:rPr>
              <a:t>Cost of treatment has increased many folds. </a:t>
            </a:r>
          </a:p>
          <a:p>
            <a:pPr algn="just">
              <a:spcAft>
                <a:spcPts val="0"/>
              </a:spcAft>
            </a:pPr>
            <a:r>
              <a:rPr lang="en-US" sz="1200" dirty="0">
                <a:ea typeface="Arial" panose="020B0604020202020204" pitchFamily="34" charset="0"/>
              </a:rPr>
              <a:t>If your treatment requires you to stay in the hospital for few days, you will end up with a huge medical bill that can severely impact your savings. Every insurance company offers a medical insurance plan that covers basic medical care, including doctor visits and costs of hospitalization.</a:t>
            </a:r>
            <a:endParaRPr lang="en-IN" sz="1600" dirty="0">
              <a:ea typeface="Times New Roman" panose="02020603050405020304" pitchFamily="18" charset="0"/>
            </a:endParaRPr>
          </a:p>
        </p:txBody>
      </p:sp>
      <p:sp>
        <p:nvSpPr>
          <p:cNvPr id="43" name="TextBox 42"/>
          <p:cNvSpPr txBox="1"/>
          <p:nvPr/>
        </p:nvSpPr>
        <p:spPr>
          <a:xfrm>
            <a:off x="6057549" y="978195"/>
            <a:ext cx="2791423" cy="1384993"/>
          </a:xfrm>
          <a:prstGeom prst="rect">
            <a:avLst/>
          </a:prstGeom>
          <a:noFill/>
        </p:spPr>
        <p:txBody>
          <a:bodyPr wrap="square" lIns="91438" tIns="45719" rIns="91438" bIns="45719" rtlCol="0">
            <a:spAutoFit/>
          </a:bodyPr>
          <a:lstStyle/>
          <a:p>
            <a:pPr algn="just"/>
            <a:r>
              <a:rPr lang="en-US" sz="1200" b="1" dirty="0">
                <a:solidFill>
                  <a:srgbClr val="00B0F0"/>
                </a:solidFill>
                <a:ea typeface="Arial" panose="020B0604020202020204" pitchFamily="34" charset="0"/>
              </a:rPr>
              <a:t>Non-health insurance : </a:t>
            </a:r>
            <a:r>
              <a:rPr lang="en-US" sz="1200" dirty="0">
                <a:ea typeface="Arial" panose="020B0604020202020204" pitchFamily="34" charset="0"/>
              </a:rPr>
              <a:t>Auto or vehicle insurance is mandatory if you own a vehicle. Depending on your policy, it covers losses that your vehicle causes to other people (third party insurance policy) and of your own medical expenses if you have met with an accident. </a:t>
            </a:r>
            <a:endParaRPr lang="en-IN" sz="1200" dirty="0">
              <a:ea typeface="Arial" panose="020B0604020202020204" pitchFamily="34" charset="0"/>
            </a:endParaRPr>
          </a:p>
        </p:txBody>
      </p:sp>
      <p:pic>
        <p:nvPicPr>
          <p:cNvPr id="18" name="Picture 17"/>
          <p:cNvPicPr/>
          <p:nvPr/>
        </p:nvPicPr>
        <p:blipFill>
          <a:blip r:embed="rId5">
            <a:extLst/>
          </a:blip>
          <a:srcRect/>
          <a:stretch>
            <a:fillRect/>
          </a:stretch>
        </p:blipFill>
        <p:spPr bwMode="auto">
          <a:xfrm>
            <a:off x="358263" y="1076984"/>
            <a:ext cx="2728187" cy="1627282"/>
          </a:xfrm>
          <a:prstGeom prst="rect">
            <a:avLst/>
          </a:prstGeom>
          <a:noFill/>
        </p:spPr>
      </p:pic>
      <p:pic>
        <p:nvPicPr>
          <p:cNvPr id="19" name="Picture 18"/>
          <p:cNvPicPr/>
          <p:nvPr/>
        </p:nvPicPr>
        <p:blipFill>
          <a:blip r:embed="rId6">
            <a:extLst/>
          </a:blip>
          <a:srcRect/>
          <a:stretch>
            <a:fillRect/>
          </a:stretch>
        </p:blipFill>
        <p:spPr bwMode="auto">
          <a:xfrm>
            <a:off x="6141720" y="2704266"/>
            <a:ext cx="2750052" cy="1635159"/>
          </a:xfrm>
          <a:prstGeom prst="rect">
            <a:avLst/>
          </a:prstGeom>
          <a:noFill/>
        </p:spPr>
      </p:pic>
      <p:sp>
        <p:nvSpPr>
          <p:cNvPr id="5" name="Rectangle 4"/>
          <p:cNvSpPr/>
          <p:nvPr/>
        </p:nvSpPr>
        <p:spPr>
          <a:xfrm>
            <a:off x="3265619" y="1194458"/>
            <a:ext cx="2612760" cy="830997"/>
          </a:xfrm>
          <a:prstGeom prst="rect">
            <a:avLst/>
          </a:prstGeom>
        </p:spPr>
        <p:txBody>
          <a:bodyPr wrap="square">
            <a:spAutoFit/>
          </a:bodyPr>
          <a:lstStyle/>
          <a:p>
            <a:pPr algn="ctr"/>
            <a:r>
              <a:rPr lang="en-US" sz="1200" dirty="0" smtClean="0">
                <a:solidFill>
                  <a:schemeClr val="accent2"/>
                </a:solidFill>
              </a:rPr>
              <a:t>Policies </a:t>
            </a:r>
            <a:r>
              <a:rPr lang="en-US" sz="1200" dirty="0">
                <a:solidFill>
                  <a:schemeClr val="accent2"/>
                </a:solidFill>
              </a:rPr>
              <a:t>which are not directly related to the life of individuals, insure the policy holder against the risk of wealth and health.</a:t>
            </a:r>
          </a:p>
        </p:txBody>
      </p:sp>
    </p:spTree>
    <p:custDataLst>
      <p:tags r:id="rId1"/>
    </p:custDataLst>
    <p:extLst>
      <p:ext uri="{BB962C8B-B14F-4D97-AF65-F5344CB8AC3E}">
        <p14:creationId xmlns:p14="http://schemas.microsoft.com/office/powerpoint/2010/main" val="318008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1+#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
            <a:ext cx="9144000" cy="4707172"/>
          </a:xfrm>
        </p:spPr>
        <p:txBody>
          <a:bodyPr>
            <a:normAutofit/>
          </a:bodyPr>
          <a:lstStyle/>
          <a:p>
            <a:endParaRPr lang="en-IN" sz="1400" b="1" dirty="0" smtClean="0"/>
          </a:p>
          <a:p>
            <a:r>
              <a:rPr lang="en-IN" sz="1400" b="1" dirty="0" smtClean="0"/>
              <a:t>Other Insurances</a:t>
            </a:r>
            <a:endParaRPr lang="en-IN" sz="1400" b="1" dirty="0"/>
          </a:p>
          <a:p>
            <a:endParaRPr lang="en-IN" sz="1400" b="1" dirty="0"/>
          </a:p>
        </p:txBody>
      </p:sp>
      <p:sp>
        <p:nvSpPr>
          <p:cNvPr id="6" name="Text Box 49"/>
          <p:cNvSpPr txBox="1"/>
          <p:nvPr/>
        </p:nvSpPr>
        <p:spPr>
          <a:xfrm>
            <a:off x="81998" y="658741"/>
            <a:ext cx="4383157" cy="3782133"/>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b="1" dirty="0">
                <a:effectLst/>
                <a:ea typeface="Times New Roman" panose="02020603050405020304" pitchFamily="18" charset="0"/>
              </a:rPr>
              <a:t>Travel </a:t>
            </a:r>
            <a:r>
              <a:rPr lang="en-US" sz="1400" b="1" dirty="0" smtClean="0">
                <a:effectLst/>
                <a:ea typeface="Times New Roman" panose="02020603050405020304" pitchFamily="18" charset="0"/>
              </a:rPr>
              <a:t>Insurance</a:t>
            </a:r>
            <a:endParaRPr lang="en-IN" sz="1400" dirty="0">
              <a:effectLst/>
              <a:ea typeface="Times New Roman" panose="02020603050405020304" pitchFamily="18" charset="0"/>
            </a:endParaRPr>
          </a:p>
          <a:p>
            <a:pPr algn="just">
              <a:spcAft>
                <a:spcPts val="0"/>
              </a:spcAft>
            </a:pPr>
            <a:r>
              <a:rPr lang="en-US" sz="1400" dirty="0">
                <a:effectLst/>
                <a:ea typeface="Times New Roman" panose="02020603050405020304" pitchFamily="18" charset="0"/>
              </a:rPr>
              <a:t>Comprehensive Travel insurance provides:</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Emergency medical cover</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Losses incurred due to unforeseen cancellation or having to cut your trip short</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Death and disability cover</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Personnel liability cover</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Luggage </a:t>
            </a:r>
            <a:r>
              <a:rPr lang="en-US" sz="1400" dirty="0" smtClean="0">
                <a:effectLst/>
                <a:ea typeface="Times New Roman" panose="02020603050405020304" pitchFamily="18" charset="0"/>
              </a:rPr>
              <a:t>cover</a:t>
            </a:r>
            <a:r>
              <a:rPr lang="en-US" sz="1400" dirty="0">
                <a:effectLst/>
                <a:ea typeface="Times New Roman" panose="02020603050405020304" pitchFamily="18" charset="0"/>
              </a:rPr>
              <a:t> </a:t>
            </a:r>
            <a:endParaRPr lang="en-IN" sz="1400" dirty="0">
              <a:effectLst/>
              <a:ea typeface="Times New Roman" panose="02020603050405020304" pitchFamily="18" charset="0"/>
            </a:endParaRPr>
          </a:p>
          <a:p>
            <a:pPr algn="just">
              <a:spcAft>
                <a:spcPts val="0"/>
              </a:spcAft>
            </a:pPr>
            <a:r>
              <a:rPr lang="en-US" sz="1400" b="1" dirty="0">
                <a:effectLst/>
                <a:ea typeface="Times New Roman" panose="02020603050405020304" pitchFamily="18" charset="0"/>
              </a:rPr>
              <a:t>Property </a:t>
            </a:r>
            <a:r>
              <a:rPr lang="en-US" sz="1400" b="1" dirty="0" smtClean="0">
                <a:effectLst/>
                <a:ea typeface="Times New Roman" panose="02020603050405020304" pitchFamily="18" charset="0"/>
              </a:rPr>
              <a:t>Insurance</a:t>
            </a:r>
            <a:endParaRPr lang="en-IN" sz="1400" dirty="0">
              <a:effectLst/>
              <a:ea typeface="Times New Roman" panose="02020603050405020304" pitchFamily="18" charset="0"/>
            </a:endParaRPr>
          </a:p>
          <a:p>
            <a:pPr algn="just">
              <a:spcAft>
                <a:spcPts val="0"/>
              </a:spcAft>
            </a:pPr>
            <a:r>
              <a:rPr lang="en-US" sz="1400" dirty="0">
                <a:effectLst/>
                <a:ea typeface="Times New Roman" panose="02020603050405020304" pitchFamily="18" charset="0"/>
              </a:rPr>
              <a:t>Provides reimbursement to the owner or renter of a structure and its contents in the event of damage or </a:t>
            </a:r>
            <a:r>
              <a:rPr lang="en-US" sz="1400" dirty="0" smtClean="0">
                <a:effectLst/>
                <a:ea typeface="Times New Roman" panose="02020603050405020304" pitchFamily="18" charset="0"/>
              </a:rPr>
              <a:t>theft</a:t>
            </a:r>
            <a:endParaRPr lang="en-IN" sz="1400" dirty="0">
              <a:effectLst/>
              <a:ea typeface="Times New Roman" panose="02020603050405020304" pitchFamily="18" charset="0"/>
            </a:endParaRPr>
          </a:p>
          <a:p>
            <a:pPr algn="just">
              <a:spcAft>
                <a:spcPts val="0"/>
              </a:spcAft>
            </a:pPr>
            <a:r>
              <a:rPr lang="en-US" sz="1400" b="1" dirty="0" smtClean="0">
                <a:effectLst/>
                <a:ea typeface="Times New Roman" panose="02020603050405020304" pitchFamily="18" charset="0"/>
              </a:rPr>
              <a:t>Crop </a:t>
            </a:r>
            <a:r>
              <a:rPr lang="en-US" sz="1400" b="1" dirty="0">
                <a:effectLst/>
                <a:ea typeface="Times New Roman" panose="02020603050405020304" pitchFamily="18" charset="0"/>
              </a:rPr>
              <a:t>Insurance</a:t>
            </a:r>
            <a:endParaRPr lang="en-IN" sz="1400" dirty="0">
              <a:effectLst/>
              <a:ea typeface="Times New Roman" panose="02020603050405020304" pitchFamily="18" charset="0"/>
            </a:endParaRPr>
          </a:p>
          <a:p>
            <a:pPr algn="just">
              <a:spcAft>
                <a:spcPts val="0"/>
              </a:spcAft>
            </a:pPr>
            <a:r>
              <a:rPr lang="en-US" sz="1400" dirty="0">
                <a:effectLst/>
                <a:ea typeface="Times New Roman" panose="02020603050405020304" pitchFamily="18" charset="0"/>
              </a:rPr>
              <a:t>Indented to provide farmers insurance cover and final assistance in the event of risks such as loss or damage to crops, drought, flood, other natural disasters and infestation of pests etc.</a:t>
            </a:r>
            <a:endParaRPr lang="en-IN" sz="1400" dirty="0">
              <a:effectLst/>
              <a:ea typeface="Times New Roman" panose="02020603050405020304" pitchFamily="18" charset="0"/>
            </a:endParaRPr>
          </a:p>
          <a:p>
            <a:pPr>
              <a:spcAft>
                <a:spcPts val="0"/>
              </a:spcAft>
            </a:pPr>
            <a:r>
              <a:rPr lang="en-US" sz="1000" b="1" dirty="0">
                <a:effectLst/>
                <a:latin typeface="Times New Roman" panose="02020603050405020304" pitchFamily="18" charset="0"/>
                <a:ea typeface="Times New Roman" panose="02020603050405020304" pitchFamily="18" charset="0"/>
              </a:rPr>
              <a:t> </a:t>
            </a:r>
            <a:endParaRPr lang="en-IN" sz="11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731026" y="482596"/>
            <a:ext cx="4134680" cy="1461939"/>
          </a:xfrm>
          <a:prstGeom prst="rect">
            <a:avLst/>
          </a:prstGeom>
        </p:spPr>
        <p:txBody>
          <a:bodyPr wrap="square">
            <a:spAutoFit/>
          </a:bodyPr>
          <a:lstStyle/>
          <a:p>
            <a:pPr>
              <a:spcAft>
                <a:spcPts val="0"/>
              </a:spcAft>
            </a:pPr>
            <a:r>
              <a:rPr lang="en-US" sz="1400" b="1" dirty="0">
                <a:solidFill>
                  <a:srgbClr val="5B9BD5"/>
                </a:solidFill>
                <a:ea typeface="Arial" panose="020B0604020202020204" pitchFamily="34" charset="0"/>
              </a:rPr>
              <a:t>Making a </a:t>
            </a:r>
            <a:r>
              <a:rPr lang="en-US" sz="1400" b="1" dirty="0" smtClean="0">
                <a:solidFill>
                  <a:srgbClr val="5B9BD5"/>
                </a:solidFill>
                <a:ea typeface="Arial" panose="020B0604020202020204" pitchFamily="34" charset="0"/>
              </a:rPr>
              <a:t>claim</a:t>
            </a:r>
          </a:p>
          <a:p>
            <a:pPr>
              <a:spcAft>
                <a:spcPts val="0"/>
              </a:spcAft>
            </a:pPr>
            <a:endParaRPr lang="en-IN" sz="5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400" dirty="0" smtClean="0">
                <a:ea typeface="Arial" panose="020B0604020202020204" pitchFamily="34" charset="0"/>
              </a:rPr>
              <a:t>Contact </a:t>
            </a:r>
            <a:r>
              <a:rPr lang="en-US" sz="1400" dirty="0">
                <a:ea typeface="Arial" panose="020B0604020202020204" pitchFamily="34" charset="0"/>
              </a:rPr>
              <a:t>your insurance broker, agent or company as soon as possible. M</a:t>
            </a:r>
            <a:r>
              <a:rPr lang="en-US" sz="1400" dirty="0" smtClean="0">
                <a:ea typeface="Arial" panose="020B0604020202020204" pitchFamily="34" charset="0"/>
              </a:rPr>
              <a:t>ost </a:t>
            </a:r>
            <a:r>
              <a:rPr lang="en-US" sz="1400" dirty="0">
                <a:ea typeface="Arial" panose="020B0604020202020204" pitchFamily="34" charset="0"/>
              </a:rPr>
              <a:t>companies have time limits within which you must submit your </a:t>
            </a:r>
            <a:r>
              <a:rPr lang="en-US" sz="1400" dirty="0" smtClean="0">
                <a:ea typeface="Arial" panose="020B0604020202020204" pitchFamily="34" charset="0"/>
              </a:rPr>
              <a:t>claim. </a:t>
            </a:r>
          </a:p>
          <a:p>
            <a:pPr marL="285750" indent="-285750" algn="just">
              <a:spcAft>
                <a:spcPts val="0"/>
              </a:spcAft>
              <a:buFont typeface="Wingdings" panose="05000000000000000000" pitchFamily="2" charset="2"/>
              <a:buChar char="Ø"/>
            </a:pPr>
            <a:r>
              <a:rPr lang="en-US" sz="1400" dirty="0" smtClean="0">
                <a:ea typeface="Arial" panose="020B0604020202020204" pitchFamily="34" charset="0"/>
              </a:rPr>
              <a:t>Provide </a:t>
            </a:r>
            <a:r>
              <a:rPr lang="en-US" sz="1400" dirty="0">
                <a:ea typeface="Arial" panose="020B0604020202020204" pitchFamily="34" charset="0"/>
              </a:rPr>
              <a:t>all supporting documents needed when submitting your claim.</a:t>
            </a:r>
            <a:endParaRPr lang="en-IN" sz="1400" dirty="0">
              <a:effectLst/>
              <a:ea typeface="Times New Roman" panose="02020603050405020304" pitchFamily="18" charset="0"/>
            </a:endParaRPr>
          </a:p>
        </p:txBody>
      </p:sp>
      <p:sp>
        <p:nvSpPr>
          <p:cNvPr id="10" name="Text Box 110"/>
          <p:cNvSpPr txBox="1"/>
          <p:nvPr/>
        </p:nvSpPr>
        <p:spPr>
          <a:xfrm>
            <a:off x="4667417" y="2353585"/>
            <a:ext cx="4198288" cy="1995777"/>
          </a:xfrm>
          <a:prstGeom prst="rect">
            <a:avLst/>
          </a:prstGeom>
          <a:solidFill>
            <a:schemeClr val="accent6">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err="1" smtClean="0"/>
              <a:t>Misselling</a:t>
            </a:r>
            <a:endParaRPr lang="en-IN" dirty="0"/>
          </a:p>
          <a:p>
            <a:pPr algn="just"/>
            <a:r>
              <a:rPr lang="en-US" dirty="0" err="1"/>
              <a:t>Misselling</a:t>
            </a:r>
            <a:r>
              <a:rPr lang="en-US" dirty="0"/>
              <a:t> refers to the misrepresentation of a product or service's suitability. </a:t>
            </a:r>
            <a:r>
              <a:rPr lang="en-US" dirty="0" err="1"/>
              <a:t>Misselling</a:t>
            </a:r>
            <a:r>
              <a:rPr lang="en-US" dirty="0"/>
              <a:t> may involve the deliberate omission of key information, the communication of misleading advice, or the sale of </a:t>
            </a:r>
            <a:r>
              <a:rPr lang="en-US" dirty="0" smtClean="0"/>
              <a:t>an unsuitable</a:t>
            </a:r>
            <a:r>
              <a:rPr lang="en-US" dirty="0"/>
              <a:t> product based on the customer's expressed needs and preferences. For example, selling life insurance to someone who has no dependents is regarded as </a:t>
            </a:r>
            <a:r>
              <a:rPr lang="en-US" dirty="0" err="1" smtClean="0"/>
              <a:t>misselling</a:t>
            </a:r>
            <a:r>
              <a:rPr lang="en-US" dirty="0"/>
              <a:t>.</a:t>
            </a:r>
            <a:endParaRPr lang="en-IN" dirty="0"/>
          </a:p>
          <a:p>
            <a:pPr>
              <a:spcAft>
                <a:spcPts val="0"/>
              </a:spcAft>
            </a:pPr>
            <a:endParaRPr lang="en-IN"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4511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4573" y="374092"/>
            <a:ext cx="7886700" cy="490841"/>
          </a:xfrm>
        </p:spPr>
        <p:txBody>
          <a:bodyPr/>
          <a:lstStyle/>
          <a:p>
            <a:pPr algn="ctr"/>
            <a:r>
              <a:rPr lang="en-IN" dirty="0">
                <a:solidFill>
                  <a:srgbClr val="002060"/>
                </a:solidFill>
                <a:latin typeface="Georgia" panose="02040502050405020303" pitchFamily="18" charset="0"/>
              </a:rPr>
              <a:t>Examples of </a:t>
            </a:r>
            <a:r>
              <a:rPr lang="en-US" dirty="0">
                <a:solidFill>
                  <a:srgbClr val="002060"/>
                </a:solidFill>
                <a:latin typeface="Georgia" panose="02040502050405020303" pitchFamily="18" charset="0"/>
              </a:rPr>
              <a:t>Insurance schemes of Government of India</a:t>
            </a:r>
            <a:r>
              <a:rPr lang="en-IN" dirty="0">
                <a:solidFill>
                  <a:srgbClr val="002060"/>
                </a:solidFill>
                <a:latin typeface="Georgia" panose="02040502050405020303" pitchFamily="18" charset="0"/>
              </a:rPr>
              <a:t/>
            </a:r>
            <a:br>
              <a:rPr lang="en-IN" dirty="0">
                <a:solidFill>
                  <a:srgbClr val="002060"/>
                </a:solidFill>
                <a:latin typeface="Georgia" panose="02040502050405020303" pitchFamily="18" charset="0"/>
              </a:rPr>
            </a:br>
            <a:endParaRPr lang="en-IN" dirty="0">
              <a:solidFill>
                <a:srgbClr val="002060"/>
              </a:solidFill>
              <a:latin typeface="Georgia" panose="02040502050405020303" pitchFamily="18" charset="0"/>
            </a:endParaRPr>
          </a:p>
        </p:txBody>
      </p:sp>
      <p:sp>
        <p:nvSpPr>
          <p:cNvPr id="3" name="Rectangle 2"/>
          <p:cNvSpPr/>
          <p:nvPr/>
        </p:nvSpPr>
        <p:spPr>
          <a:xfrm>
            <a:off x="1349051" y="1104900"/>
            <a:ext cx="3180419" cy="1873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r>
              <a:rPr lang="en-US" sz="1000" b="1" dirty="0">
                <a:solidFill>
                  <a:srgbClr val="5B9BD5"/>
                </a:solidFill>
                <a:latin typeface="Arial" panose="020B0604020202020204" pitchFamily="34" charset="0"/>
                <a:ea typeface="Arial" panose="020B0604020202020204" pitchFamily="34" charset="0"/>
              </a:rPr>
              <a:t>Pradhan </a:t>
            </a:r>
            <a:r>
              <a:rPr lang="en-US" sz="1000" b="1" dirty="0" err="1">
                <a:solidFill>
                  <a:srgbClr val="5B9BD5"/>
                </a:solidFill>
                <a:latin typeface="Arial" panose="020B0604020202020204" pitchFamily="34" charset="0"/>
                <a:ea typeface="Arial" panose="020B0604020202020204" pitchFamily="34" charset="0"/>
              </a:rPr>
              <a:t>Mantri</a:t>
            </a:r>
            <a:r>
              <a:rPr lang="en-US" sz="1000" b="1" dirty="0">
                <a:solidFill>
                  <a:srgbClr val="5B9BD5"/>
                </a:solidFill>
                <a:latin typeface="Arial" panose="020B0604020202020204" pitchFamily="34" charset="0"/>
                <a:ea typeface="Arial" panose="020B0604020202020204" pitchFamily="34" charset="0"/>
              </a:rPr>
              <a:t> Suraksha </a:t>
            </a:r>
            <a:r>
              <a:rPr lang="en-US" sz="1000" b="1" dirty="0" err="1">
                <a:solidFill>
                  <a:srgbClr val="5B9BD5"/>
                </a:solidFill>
                <a:latin typeface="Arial" panose="020B0604020202020204" pitchFamily="34" charset="0"/>
                <a:ea typeface="Arial" panose="020B0604020202020204" pitchFamily="34" charset="0"/>
              </a:rPr>
              <a:t>Bima</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Yojana</a:t>
            </a:r>
            <a:r>
              <a:rPr lang="en-US" sz="1000" b="1" dirty="0">
                <a:solidFill>
                  <a:srgbClr val="5B9BD5"/>
                </a:solidFill>
                <a:latin typeface="Arial" panose="020B0604020202020204" pitchFamily="34" charset="0"/>
                <a:ea typeface="Arial" panose="020B0604020202020204" pitchFamily="34" charset="0"/>
              </a:rPr>
              <a:t> (PMSBY)</a:t>
            </a:r>
            <a:endParaRPr lang="en-IN" sz="1000" dirty="0">
              <a:solidFill>
                <a:prstClr val="black"/>
              </a:solidFill>
              <a:latin typeface="Times New Roman" panose="02020603050405020304" pitchFamily="18" charset="0"/>
              <a:ea typeface="Times New Roman" panose="02020603050405020304" pitchFamily="18" charset="0"/>
            </a:endParaRPr>
          </a:p>
          <a:p>
            <a:pPr marL="114300" lvl="0"/>
            <a:r>
              <a:rPr lang="en-US" sz="100" b="1" dirty="0">
                <a:solidFill>
                  <a:srgbClr val="5B9BD5"/>
                </a:solidFill>
                <a:latin typeface="Arial" panose="020B0604020202020204" pitchFamily="34" charset="0"/>
                <a:ea typeface="Arial" panose="020B0604020202020204" pitchFamily="34" charset="0"/>
              </a:rPr>
              <a:t> </a:t>
            </a:r>
            <a:endParaRPr lang="en-IN" sz="9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Provides accidental insurance cover of </a:t>
            </a:r>
            <a:r>
              <a:rPr lang="en-US" sz="900" dirty="0" err="1">
                <a:solidFill>
                  <a:prstClr val="black"/>
                </a:solidFill>
                <a:latin typeface="Arial" panose="020B0604020202020204" pitchFamily="34" charset="0"/>
                <a:ea typeface="Arial" panose="020B0604020202020204" pitchFamily="34" charset="0"/>
              </a:rPr>
              <a:t>upto</a:t>
            </a:r>
            <a:r>
              <a:rPr lang="en-US" sz="900" dirty="0">
                <a:solidFill>
                  <a:prstClr val="black"/>
                </a:solidFill>
                <a:latin typeface="Arial" panose="020B0604020202020204" pitchFamily="34" charset="0"/>
                <a:ea typeface="Arial" panose="020B0604020202020204" pitchFamily="34" charset="0"/>
              </a:rPr>
              <a:t> 2 Lakh to bank account holders in the age of 18 to 70 years</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A fixed annual premium of </a:t>
            </a:r>
            <a:r>
              <a:rPr lang="en-US" sz="900" dirty="0" smtClean="0">
                <a:solidFill>
                  <a:prstClr val="black"/>
                </a:solidFill>
                <a:latin typeface="Arial" panose="020B0604020202020204" pitchFamily="34" charset="0"/>
                <a:ea typeface="Arial" panose="020B0604020202020204" pitchFamily="34" charset="0"/>
              </a:rPr>
              <a:t>Rs.20/- </a:t>
            </a:r>
            <a:r>
              <a:rPr lang="en-US" sz="900" dirty="0">
                <a:solidFill>
                  <a:prstClr val="black"/>
                </a:solidFill>
                <a:latin typeface="Arial" panose="020B0604020202020204" pitchFamily="34" charset="0"/>
                <a:ea typeface="Arial" panose="020B0604020202020204" pitchFamily="34" charset="0"/>
              </a:rPr>
              <a:t>is deducted from the bank account through auto-debit facility</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Person would be eligible to join the scheme through one savings bank account only</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Insurance covers permanent and partial disability due to accident </a:t>
            </a:r>
            <a:r>
              <a:rPr lang="en-US" sz="1000" dirty="0">
                <a:solidFill>
                  <a:prstClr val="black"/>
                </a:solidFill>
                <a:latin typeface="Arial" panose="020B0604020202020204" pitchFamily="34" charset="0"/>
                <a:ea typeface="Arial" panose="020B0604020202020204" pitchFamily="34" charset="0"/>
              </a:rPr>
              <a:t>(</a:t>
            </a:r>
            <a:r>
              <a:rPr lang="en-US" sz="1000" u="sng" dirty="0">
                <a:solidFill>
                  <a:srgbClr val="0563C1"/>
                </a:solidFill>
                <a:latin typeface="Arial" panose="020B0604020202020204" pitchFamily="34" charset="0"/>
                <a:ea typeface="Times New Roman" panose="02020603050405020304" pitchFamily="18" charset="0"/>
                <a:hlinkClick r:id="rId11"/>
              </a:rPr>
              <a:t>https://financialservices.gov.in/insurance-divisions</a:t>
            </a:r>
            <a:endParaRPr lang="en-US" sz="1200" dirty="0">
              <a:solidFill>
                <a:prstClr val="black"/>
              </a:solidFill>
              <a:latin typeface="Calibri"/>
            </a:endParaRPr>
          </a:p>
        </p:txBody>
      </p:sp>
      <p:sp>
        <p:nvSpPr>
          <p:cNvPr id="4" name="Rectangle 3"/>
          <p:cNvSpPr/>
          <p:nvPr/>
        </p:nvSpPr>
        <p:spPr>
          <a:xfrm>
            <a:off x="1136216" y="1463398"/>
            <a:ext cx="212834" cy="120391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5" name="Oval 4"/>
          <p:cNvSpPr>
            <a:spLocks noChangeAspect="1"/>
          </p:cNvSpPr>
          <p:nvPr/>
        </p:nvSpPr>
        <p:spPr>
          <a:xfrm>
            <a:off x="351805" y="1753627"/>
            <a:ext cx="623455" cy="6234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6" name="Straight Connector 5"/>
          <p:cNvCxnSpPr>
            <a:stCxn id="5" idx="6"/>
            <a:endCxn id="4" idx="1"/>
          </p:cNvCxnSpPr>
          <p:nvPr/>
        </p:nvCxnSpPr>
        <p:spPr>
          <a:xfrm flipV="1">
            <a:off x="975260" y="2065354"/>
            <a:ext cx="160956"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49051" y="3025808"/>
            <a:ext cx="3180419" cy="1628742"/>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just"/>
            <a:r>
              <a:rPr lang="en-US" sz="1050" b="1" dirty="0">
                <a:solidFill>
                  <a:srgbClr val="5B9BD5"/>
                </a:solidFill>
                <a:latin typeface="Arial" panose="020B0604020202020204" pitchFamily="34" charset="0"/>
                <a:ea typeface="Arial" panose="020B0604020202020204" pitchFamily="34" charset="0"/>
              </a:rPr>
              <a:t>Pradhan </a:t>
            </a:r>
            <a:r>
              <a:rPr lang="en-US" sz="1050" b="1" dirty="0" err="1">
                <a:solidFill>
                  <a:srgbClr val="5B9BD5"/>
                </a:solidFill>
                <a:latin typeface="Arial" panose="020B0604020202020204" pitchFamily="34" charset="0"/>
                <a:ea typeface="Arial" panose="020B0604020202020204" pitchFamily="34" charset="0"/>
              </a:rPr>
              <a:t>Mantri</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Jeevan</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Jyoti</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Bima</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Yojana</a:t>
            </a:r>
            <a:r>
              <a:rPr lang="en-US" sz="1050" b="1" dirty="0">
                <a:solidFill>
                  <a:srgbClr val="5B9BD5"/>
                </a:solidFill>
                <a:latin typeface="Arial" panose="020B0604020202020204" pitchFamily="34" charset="0"/>
                <a:ea typeface="Arial" panose="020B0604020202020204" pitchFamily="34" charset="0"/>
              </a:rPr>
              <a:t> (PMJJBY)</a:t>
            </a:r>
            <a:endParaRPr lang="en-IN" sz="1050" dirty="0">
              <a:solidFill>
                <a:prstClr val="black">
                  <a:lumMod val="75000"/>
                  <a:lumOff val="25000"/>
                </a:prstClr>
              </a:solidFill>
              <a:latin typeface="Times New Roman" panose="02020603050405020304" pitchFamily="18" charset="0"/>
              <a:ea typeface="Times New Roman" panose="02020603050405020304" pitchFamily="18" charset="0"/>
            </a:endParaRPr>
          </a:p>
          <a:p>
            <a:pPr lvl="0" algn="just"/>
            <a:r>
              <a:rPr lang="en-US" sz="100" b="1" dirty="0">
                <a:solidFill>
                  <a:srgbClr val="5B9BD5"/>
                </a:solidFill>
                <a:latin typeface="Arial" panose="020B0604020202020204" pitchFamily="34" charset="0"/>
                <a:ea typeface="Arial" panose="020B0604020202020204" pitchFamily="34" charset="0"/>
              </a:rPr>
              <a:t> </a:t>
            </a:r>
            <a:endParaRPr lang="en-IN" sz="1100" dirty="0">
              <a:solidFill>
                <a:prstClr val="black">
                  <a:lumMod val="75000"/>
                  <a:lumOff val="25000"/>
                </a:prstClr>
              </a:solidFill>
              <a:latin typeface="Times New Roman" panose="02020603050405020304" pitchFamily="18" charset="0"/>
              <a:ea typeface="Times New Roman" panose="02020603050405020304" pitchFamily="18" charset="0"/>
            </a:endParaRPr>
          </a:p>
          <a:p>
            <a:pPr marL="171450" marR="12700" lvl="0" indent="-171450" algn="just">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Provides life insurance cover of 2 Lakh to bank account holders (Savings Bank A/c) in the age of 18 to 50 years.</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A fixed annual premium of </a:t>
            </a:r>
            <a:r>
              <a:rPr lang="en-US" sz="900" dirty="0" smtClean="0">
                <a:solidFill>
                  <a:prstClr val="black"/>
                </a:solidFill>
                <a:latin typeface="Arial" panose="020B0604020202020204" pitchFamily="34" charset="0"/>
                <a:ea typeface="Arial" panose="020B0604020202020204" pitchFamily="34" charset="0"/>
              </a:rPr>
              <a:t>Rs.436/- </a:t>
            </a:r>
            <a:r>
              <a:rPr lang="en-US" sz="900" dirty="0">
                <a:solidFill>
                  <a:prstClr val="black"/>
                </a:solidFill>
                <a:latin typeface="Arial" panose="020B0604020202020204" pitchFamily="34" charset="0"/>
                <a:ea typeface="Arial" panose="020B0604020202020204" pitchFamily="34" charset="0"/>
              </a:rPr>
              <a:t>is deducted from the bank account through auto-debit facility</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a:t>
            </a:r>
            <a:r>
              <a:rPr lang="en-US" sz="900" dirty="0">
                <a:solidFill>
                  <a:prstClr val="black"/>
                </a:solidFill>
                <a:latin typeface="Arial" panose="020B0604020202020204" pitchFamily="34" charset="0"/>
                <a:ea typeface="Arial" panose="020B0604020202020204" pitchFamily="34" charset="0"/>
                <a:hlinkClick r:id="rId11"/>
              </a:rPr>
              <a:t>https://financialservices.gov.in/insurance-divisions</a:t>
            </a:r>
            <a:r>
              <a:rPr lang="en-US" sz="900" dirty="0">
                <a:solidFill>
                  <a:prstClr val="black"/>
                </a:solidFill>
                <a:latin typeface="Arial" panose="020B0604020202020204" pitchFamily="34" charset="0"/>
                <a:ea typeface="Arial" panose="020B0604020202020204" pitchFamily="34" charset="0"/>
              </a:rPr>
              <a:t>)</a:t>
            </a:r>
            <a:r>
              <a:rPr lang="en-US" sz="1100" dirty="0">
                <a:solidFill>
                  <a:prstClr val="black">
                    <a:lumMod val="75000"/>
                    <a:lumOff val="25000"/>
                  </a:prstClr>
                </a:solidFill>
                <a:latin typeface="Times New Roman" panose="02020603050405020304" pitchFamily="18" charset="0"/>
                <a:ea typeface="Times New Roman" panose="02020603050405020304" pitchFamily="18" charset="0"/>
              </a:rPr>
              <a:t> </a:t>
            </a:r>
            <a:endParaRPr lang="en-IN" sz="1100" dirty="0">
              <a:solidFill>
                <a:prstClr val="black">
                  <a:lumMod val="75000"/>
                  <a:lumOff val="25000"/>
                </a:prstClr>
              </a:solidFill>
              <a:latin typeface="Times New Roman" panose="02020603050405020304" pitchFamily="18" charset="0"/>
              <a:ea typeface="Times New Roman" panose="02020603050405020304" pitchFamily="18" charset="0"/>
            </a:endParaRPr>
          </a:p>
        </p:txBody>
      </p:sp>
      <p:sp>
        <p:nvSpPr>
          <p:cNvPr id="8" name="Rectangle 7"/>
          <p:cNvSpPr/>
          <p:nvPr/>
        </p:nvSpPr>
        <p:spPr>
          <a:xfrm>
            <a:off x="1136216" y="3196910"/>
            <a:ext cx="212834" cy="12039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9" name="Oval 8"/>
          <p:cNvSpPr>
            <a:spLocks noChangeAspect="1"/>
          </p:cNvSpPr>
          <p:nvPr/>
        </p:nvSpPr>
        <p:spPr>
          <a:xfrm>
            <a:off x="351805" y="3487139"/>
            <a:ext cx="623455" cy="623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10" name="Straight Connector 9"/>
          <p:cNvCxnSpPr>
            <a:stCxn id="9" idx="6"/>
            <a:endCxn id="8" idx="1"/>
          </p:cNvCxnSpPr>
          <p:nvPr/>
        </p:nvCxnSpPr>
        <p:spPr>
          <a:xfrm flipV="1">
            <a:off x="975260" y="3798866"/>
            <a:ext cx="160956"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70262" y="1104900"/>
            <a:ext cx="3180419" cy="187325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just"/>
            <a:r>
              <a:rPr lang="en-US" sz="1050" b="1" dirty="0">
                <a:solidFill>
                  <a:srgbClr val="5B9BD5"/>
                </a:solidFill>
                <a:latin typeface="Arial" panose="020B0604020202020204" pitchFamily="34" charset="0"/>
                <a:ea typeface="Arial" panose="020B0604020202020204" pitchFamily="34" charset="0"/>
              </a:rPr>
              <a:t>Pradhan </a:t>
            </a:r>
            <a:r>
              <a:rPr lang="en-US" sz="1050" b="1" dirty="0" err="1">
                <a:solidFill>
                  <a:srgbClr val="5B9BD5"/>
                </a:solidFill>
                <a:latin typeface="Arial" panose="020B0604020202020204" pitchFamily="34" charset="0"/>
                <a:ea typeface="Arial" panose="020B0604020202020204" pitchFamily="34" charset="0"/>
              </a:rPr>
              <a:t>Mantri</a:t>
            </a:r>
            <a:r>
              <a:rPr lang="en-US" sz="1050" b="1" dirty="0">
                <a:solidFill>
                  <a:srgbClr val="5B9BD5"/>
                </a:solidFill>
                <a:latin typeface="Arial" panose="020B0604020202020204" pitchFamily="34" charset="0"/>
                <a:ea typeface="Arial" panose="020B0604020202020204" pitchFamily="34" charset="0"/>
              </a:rPr>
              <a:t> Jan </a:t>
            </a:r>
            <a:r>
              <a:rPr lang="en-US" sz="1050" b="1" dirty="0" err="1">
                <a:solidFill>
                  <a:srgbClr val="5B9BD5"/>
                </a:solidFill>
                <a:latin typeface="Arial" panose="020B0604020202020204" pitchFamily="34" charset="0"/>
                <a:ea typeface="Arial" panose="020B0604020202020204" pitchFamily="34" charset="0"/>
              </a:rPr>
              <a:t>Arogya</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Yojana</a:t>
            </a:r>
            <a:r>
              <a:rPr lang="en-US" sz="1050" b="1" dirty="0">
                <a:solidFill>
                  <a:srgbClr val="5B9BD5"/>
                </a:solidFill>
                <a:latin typeface="Arial" panose="020B0604020202020204" pitchFamily="34" charset="0"/>
                <a:ea typeface="Arial" panose="020B0604020202020204" pitchFamily="34" charset="0"/>
              </a:rPr>
              <a:t> (PMJAY) – </a:t>
            </a:r>
            <a:r>
              <a:rPr lang="en-US" sz="1050" b="1" dirty="0" err="1">
                <a:solidFill>
                  <a:srgbClr val="5B9BD5"/>
                </a:solidFill>
                <a:latin typeface="Arial" panose="020B0604020202020204" pitchFamily="34" charset="0"/>
                <a:ea typeface="Arial" panose="020B0604020202020204" pitchFamily="34" charset="0"/>
              </a:rPr>
              <a:t>Ayushman</a:t>
            </a:r>
            <a:r>
              <a:rPr lang="en-US" sz="1050" b="1" dirty="0">
                <a:solidFill>
                  <a:srgbClr val="5B9BD5"/>
                </a:solidFill>
                <a:latin typeface="Arial" panose="020B0604020202020204" pitchFamily="34" charset="0"/>
                <a:ea typeface="Arial" panose="020B0604020202020204" pitchFamily="34" charset="0"/>
              </a:rPr>
              <a:t> Bharat </a:t>
            </a:r>
            <a:endParaRPr lang="en-IN" sz="1050" dirty="0">
              <a:solidFill>
                <a:prstClr val="black"/>
              </a:solidFill>
              <a:latin typeface="Times New Roman" panose="02020603050405020304" pitchFamily="18" charset="0"/>
              <a:ea typeface="Times New Roman" panose="02020603050405020304" pitchFamily="18" charset="0"/>
            </a:endParaRPr>
          </a:p>
          <a:p>
            <a:pPr marL="114300" lvl="0" algn="just"/>
            <a:r>
              <a:rPr lang="en-US" sz="300" b="1" dirty="0">
                <a:solidFill>
                  <a:srgbClr val="5B9BD5"/>
                </a:solidFill>
                <a:latin typeface="Arial" panose="020B0604020202020204" pitchFamily="34" charset="0"/>
                <a:ea typeface="Arial" panose="020B0604020202020204" pitchFamily="34" charset="0"/>
              </a:rPr>
              <a:t> </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Provides health care facilities targeting poor, deprived rural families and identified occupational category of urban worker’s families</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There is no restriction on family size, age or gender</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No money needs to be paid by the family for treatment in case of hospitalization(</a:t>
            </a:r>
            <a:r>
              <a:rPr lang="en-US" sz="900" dirty="0">
                <a:solidFill>
                  <a:prstClr val="black"/>
                </a:solidFill>
                <a:latin typeface="Arial" panose="020B0604020202020204" pitchFamily="34" charset="0"/>
                <a:ea typeface="Arial" panose="020B0604020202020204" pitchFamily="34" charset="0"/>
                <a:hlinkClick r:id="rId12"/>
              </a:rPr>
              <a:t>https://www.pmjay.gov.in</a:t>
            </a:r>
            <a:r>
              <a:rPr lang="en-US" sz="900" dirty="0">
                <a:solidFill>
                  <a:prstClr val="black"/>
                </a:solidFill>
                <a:latin typeface="Arial" panose="020B0604020202020204" pitchFamily="34" charset="0"/>
                <a:ea typeface="Arial" panose="020B0604020202020204" pitchFamily="34" charset="0"/>
              </a:rPr>
              <a:t>)</a:t>
            </a:r>
            <a:endParaRPr lang="en-IN" sz="1100" dirty="0">
              <a:solidFill>
                <a:prstClr val="black"/>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5457427" y="1463398"/>
            <a:ext cx="212834" cy="120391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3" name="Oval 12"/>
          <p:cNvSpPr>
            <a:spLocks noChangeAspect="1"/>
          </p:cNvSpPr>
          <p:nvPr/>
        </p:nvSpPr>
        <p:spPr>
          <a:xfrm>
            <a:off x="4673016" y="1753627"/>
            <a:ext cx="623455" cy="6234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14" name="Straight Connector 13"/>
          <p:cNvCxnSpPr>
            <a:stCxn id="13" idx="6"/>
            <a:endCxn id="12" idx="1"/>
          </p:cNvCxnSpPr>
          <p:nvPr/>
        </p:nvCxnSpPr>
        <p:spPr>
          <a:xfrm flipV="1">
            <a:off x="5296470" y="2065354"/>
            <a:ext cx="160956"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670262" y="3025808"/>
            <a:ext cx="3180419" cy="1628742"/>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r>
              <a:rPr lang="en-US" sz="1000" b="1" dirty="0">
                <a:solidFill>
                  <a:srgbClr val="5B9BD5"/>
                </a:solidFill>
                <a:latin typeface="Arial" panose="020B0604020202020204" pitchFamily="34" charset="0"/>
                <a:ea typeface="Arial" panose="020B0604020202020204" pitchFamily="34" charset="0"/>
              </a:rPr>
              <a:t>Pradhan </a:t>
            </a:r>
            <a:r>
              <a:rPr lang="en-US" sz="1000" b="1" dirty="0" err="1">
                <a:solidFill>
                  <a:srgbClr val="5B9BD5"/>
                </a:solidFill>
                <a:latin typeface="Arial" panose="020B0604020202020204" pitchFamily="34" charset="0"/>
                <a:ea typeface="Arial" panose="020B0604020202020204" pitchFamily="34" charset="0"/>
              </a:rPr>
              <a:t>Mantri</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Fasal</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Bima</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Yojana</a:t>
            </a:r>
            <a:r>
              <a:rPr lang="en-US" sz="1000" b="1" dirty="0">
                <a:solidFill>
                  <a:srgbClr val="5B9BD5"/>
                </a:solidFill>
                <a:latin typeface="Arial" panose="020B0604020202020204" pitchFamily="34" charset="0"/>
                <a:ea typeface="Arial" panose="020B0604020202020204" pitchFamily="34" charset="0"/>
              </a:rPr>
              <a:t> (PMFBY)</a:t>
            </a:r>
            <a:endParaRPr lang="en-IN" sz="10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Crop insurance scheme aimed at shielding farmers from the crop failure through insurance</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The scheme insures farmers against a wide range of external risks – droughts, dry spells, floods, inundation, pests and diseases, landslides, natural fire and lightning, hailstorms, cyclones, typhoons etc.</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Scheme covers post-harvest losses up to a period of 14 days (</a:t>
            </a:r>
            <a:r>
              <a:rPr lang="en-US" sz="900" dirty="0">
                <a:solidFill>
                  <a:prstClr val="black"/>
                </a:solidFill>
                <a:latin typeface="Arial" panose="020B0604020202020204" pitchFamily="34" charset="0"/>
                <a:ea typeface="Arial" panose="020B0604020202020204" pitchFamily="34" charset="0"/>
                <a:hlinkClick r:id="rId13"/>
              </a:rPr>
              <a:t>https://pmfby.gov.in</a:t>
            </a:r>
            <a:r>
              <a:rPr lang="en-US" sz="900" dirty="0">
                <a:solidFill>
                  <a:prstClr val="black"/>
                </a:solidFill>
                <a:latin typeface="Arial" panose="020B0604020202020204" pitchFamily="34" charset="0"/>
                <a:ea typeface="Arial" panose="020B0604020202020204" pitchFamily="34" charset="0"/>
              </a:rPr>
              <a:t>) </a:t>
            </a:r>
            <a:endParaRPr lang="en-IN" sz="900" dirty="0">
              <a:solidFill>
                <a:prstClr val="black"/>
              </a:solidFill>
              <a:latin typeface="Arial" panose="020B0604020202020204" pitchFamily="34" charset="0"/>
              <a:ea typeface="Arial" panose="020B0604020202020204" pitchFamily="34" charset="0"/>
            </a:endParaRPr>
          </a:p>
        </p:txBody>
      </p:sp>
      <p:sp>
        <p:nvSpPr>
          <p:cNvPr id="43" name="Rectangle 42"/>
          <p:cNvSpPr/>
          <p:nvPr/>
        </p:nvSpPr>
        <p:spPr>
          <a:xfrm>
            <a:off x="5457427" y="3196910"/>
            <a:ext cx="212834" cy="120391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44" name="Oval 43"/>
          <p:cNvSpPr>
            <a:spLocks noChangeAspect="1"/>
          </p:cNvSpPr>
          <p:nvPr/>
        </p:nvSpPr>
        <p:spPr>
          <a:xfrm>
            <a:off x="4673016" y="3487139"/>
            <a:ext cx="623455" cy="623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45" name="Straight Connector 44"/>
          <p:cNvCxnSpPr>
            <a:stCxn id="44" idx="6"/>
            <a:endCxn id="43" idx="1"/>
          </p:cNvCxnSpPr>
          <p:nvPr/>
        </p:nvCxnSpPr>
        <p:spPr>
          <a:xfrm flipV="1">
            <a:off x="5296470" y="3798866"/>
            <a:ext cx="160956" cy="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3" name="Health_insurance2" descr="{&quot;Key&quot;:&quot;POWER_USER_SHAPE_ICON&quot;,&quot;Value&quot;:&quot;POWER_USER_SHAPE_ICON_STYLE_1&quot;}"/>
          <p:cNvGrpSpPr>
            <a:grpSpLocks noChangeAspect="1"/>
          </p:cNvGrpSpPr>
          <p:nvPr/>
        </p:nvGrpSpPr>
        <p:grpSpPr>
          <a:xfrm>
            <a:off x="416016" y="1814512"/>
            <a:ext cx="446678" cy="449161"/>
            <a:chOff x="5302251" y="2728913"/>
            <a:chExt cx="285750" cy="287338"/>
          </a:xfrm>
          <a:solidFill>
            <a:schemeClr val="bg1"/>
          </a:solidFill>
        </p:grpSpPr>
        <p:sp>
          <p:nvSpPr>
            <p:cNvPr id="34" name="Freeform 839"/>
            <p:cNvSpPr>
              <a:spLocks/>
            </p:cNvSpPr>
            <p:nvPr/>
          </p:nvSpPr>
          <p:spPr bwMode="auto">
            <a:xfrm>
              <a:off x="5308601" y="2940051"/>
              <a:ext cx="122238" cy="42863"/>
            </a:xfrm>
            <a:custGeom>
              <a:avLst/>
              <a:gdLst>
                <a:gd name="T0" fmla="*/ 0 w 160"/>
                <a:gd name="T1" fmla="*/ 43 h 55"/>
                <a:gd name="T2" fmla="*/ 17 w 160"/>
                <a:gd name="T3" fmla="*/ 7 h 55"/>
                <a:gd name="T4" fmla="*/ 34 w 160"/>
                <a:gd name="T5" fmla="*/ 0 h 55"/>
                <a:gd name="T6" fmla="*/ 87 w 160"/>
                <a:gd name="T7" fmla="*/ 28 h 55"/>
                <a:gd name="T8" fmla="*/ 140 w 160"/>
                <a:gd name="T9" fmla="*/ 0 h 55"/>
                <a:gd name="T10" fmla="*/ 144 w 160"/>
                <a:gd name="T11" fmla="*/ 1 h 55"/>
                <a:gd name="T12" fmla="*/ 144 w 160"/>
                <a:gd name="T13" fmla="*/ 5 h 55"/>
                <a:gd name="T14" fmla="*/ 160 w 160"/>
                <a:gd name="T15" fmla="*/ 34 h 55"/>
                <a:gd name="T16" fmla="*/ 159 w 160"/>
                <a:gd name="T17" fmla="*/ 38 h 55"/>
                <a:gd name="T18" fmla="*/ 144 w 160"/>
                <a:gd name="T19" fmla="*/ 42 h 55"/>
                <a:gd name="T20" fmla="*/ 122 w 160"/>
                <a:gd name="T21" fmla="*/ 49 h 55"/>
                <a:gd name="T22" fmla="*/ 115 w 160"/>
                <a:gd name="T23" fmla="*/ 55 h 55"/>
                <a:gd name="T24" fmla="*/ 87 w 160"/>
                <a:gd name="T25" fmla="*/ 55 h 55"/>
                <a:gd name="T26" fmla="*/ 0 w 160"/>
                <a:gd name="T27" fmla="*/ 55 h 55"/>
                <a:gd name="T28" fmla="*/ 0 w 160"/>
                <a:gd name="T2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55">
                  <a:moveTo>
                    <a:pt x="0" y="43"/>
                  </a:moveTo>
                  <a:cubicBezTo>
                    <a:pt x="0" y="25"/>
                    <a:pt x="6" y="14"/>
                    <a:pt x="17" y="7"/>
                  </a:cubicBezTo>
                  <a:cubicBezTo>
                    <a:pt x="22" y="3"/>
                    <a:pt x="28" y="2"/>
                    <a:pt x="34" y="0"/>
                  </a:cubicBezTo>
                  <a:cubicBezTo>
                    <a:pt x="39" y="8"/>
                    <a:pt x="54" y="28"/>
                    <a:pt x="87" y="28"/>
                  </a:cubicBezTo>
                  <a:cubicBezTo>
                    <a:pt x="120" y="28"/>
                    <a:pt x="136" y="8"/>
                    <a:pt x="140" y="0"/>
                  </a:cubicBezTo>
                  <a:cubicBezTo>
                    <a:pt x="142" y="1"/>
                    <a:pt x="143" y="1"/>
                    <a:pt x="144" y="1"/>
                  </a:cubicBezTo>
                  <a:lnTo>
                    <a:pt x="144" y="5"/>
                  </a:lnTo>
                  <a:cubicBezTo>
                    <a:pt x="144" y="18"/>
                    <a:pt x="150" y="28"/>
                    <a:pt x="160" y="34"/>
                  </a:cubicBezTo>
                  <a:cubicBezTo>
                    <a:pt x="160" y="36"/>
                    <a:pt x="160" y="37"/>
                    <a:pt x="159" y="38"/>
                  </a:cubicBezTo>
                  <a:cubicBezTo>
                    <a:pt x="156" y="40"/>
                    <a:pt x="151" y="41"/>
                    <a:pt x="144" y="42"/>
                  </a:cubicBezTo>
                  <a:cubicBezTo>
                    <a:pt x="137" y="43"/>
                    <a:pt x="129" y="45"/>
                    <a:pt x="122" y="49"/>
                  </a:cubicBezTo>
                  <a:cubicBezTo>
                    <a:pt x="120" y="51"/>
                    <a:pt x="117" y="53"/>
                    <a:pt x="115" y="55"/>
                  </a:cubicBezTo>
                  <a:lnTo>
                    <a:pt x="87" y="55"/>
                  </a:lnTo>
                  <a:lnTo>
                    <a:pt x="0" y="55"/>
                  </a:lnTo>
                  <a:lnTo>
                    <a:pt x="0" y="4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840"/>
            <p:cNvSpPr>
              <a:spLocks/>
            </p:cNvSpPr>
            <p:nvPr/>
          </p:nvSpPr>
          <p:spPr bwMode="auto">
            <a:xfrm>
              <a:off x="5395914" y="2968626"/>
              <a:ext cx="98425" cy="41275"/>
            </a:xfrm>
            <a:custGeom>
              <a:avLst/>
              <a:gdLst>
                <a:gd name="T0" fmla="*/ 128 w 128"/>
                <a:gd name="T1" fmla="*/ 54 h 54"/>
                <a:gd name="T2" fmla="*/ 0 w 128"/>
                <a:gd name="T3" fmla="*/ 54 h 54"/>
                <a:gd name="T4" fmla="*/ 0 w 128"/>
                <a:gd name="T5" fmla="*/ 46 h 54"/>
                <a:gd name="T6" fmla="*/ 12 w 128"/>
                <a:gd name="T7" fmla="*/ 20 h 54"/>
                <a:gd name="T8" fmla="*/ 31 w 128"/>
                <a:gd name="T9" fmla="*/ 14 h 54"/>
                <a:gd name="T10" fmla="*/ 50 w 128"/>
                <a:gd name="T11" fmla="*/ 8 h 54"/>
                <a:gd name="T12" fmla="*/ 54 w 128"/>
                <a:gd name="T13" fmla="*/ 0 h 54"/>
                <a:gd name="T14" fmla="*/ 64 w 128"/>
                <a:gd name="T15" fmla="*/ 2 h 54"/>
                <a:gd name="T16" fmla="*/ 74 w 128"/>
                <a:gd name="T17" fmla="*/ 0 h 54"/>
                <a:gd name="T18" fmla="*/ 78 w 128"/>
                <a:gd name="T19" fmla="*/ 8 h 54"/>
                <a:gd name="T20" fmla="*/ 97 w 128"/>
                <a:gd name="T21" fmla="*/ 14 h 54"/>
                <a:gd name="T22" fmla="*/ 116 w 128"/>
                <a:gd name="T23" fmla="*/ 20 h 54"/>
                <a:gd name="T24" fmla="*/ 128 w 128"/>
                <a:gd name="T25" fmla="*/ 46 h 54"/>
                <a:gd name="T26" fmla="*/ 128 w 128"/>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4">
                  <a:moveTo>
                    <a:pt x="128" y="54"/>
                  </a:moveTo>
                  <a:lnTo>
                    <a:pt x="0" y="54"/>
                  </a:lnTo>
                  <a:lnTo>
                    <a:pt x="0" y="46"/>
                  </a:lnTo>
                  <a:cubicBezTo>
                    <a:pt x="0" y="33"/>
                    <a:pt x="4" y="25"/>
                    <a:pt x="12" y="20"/>
                  </a:cubicBezTo>
                  <a:cubicBezTo>
                    <a:pt x="17" y="17"/>
                    <a:pt x="24" y="16"/>
                    <a:pt x="31" y="14"/>
                  </a:cubicBezTo>
                  <a:cubicBezTo>
                    <a:pt x="38" y="13"/>
                    <a:pt x="45" y="12"/>
                    <a:pt x="50" y="8"/>
                  </a:cubicBezTo>
                  <a:cubicBezTo>
                    <a:pt x="53" y="5"/>
                    <a:pt x="54" y="3"/>
                    <a:pt x="54" y="0"/>
                  </a:cubicBezTo>
                  <a:cubicBezTo>
                    <a:pt x="58" y="1"/>
                    <a:pt x="61" y="2"/>
                    <a:pt x="64" y="2"/>
                  </a:cubicBezTo>
                  <a:cubicBezTo>
                    <a:pt x="68" y="2"/>
                    <a:pt x="71" y="1"/>
                    <a:pt x="74" y="0"/>
                  </a:cubicBezTo>
                  <a:cubicBezTo>
                    <a:pt x="74" y="3"/>
                    <a:pt x="75" y="5"/>
                    <a:pt x="78" y="8"/>
                  </a:cubicBezTo>
                  <a:cubicBezTo>
                    <a:pt x="83" y="12"/>
                    <a:pt x="90" y="13"/>
                    <a:pt x="97" y="14"/>
                  </a:cubicBezTo>
                  <a:cubicBezTo>
                    <a:pt x="104" y="16"/>
                    <a:pt x="111" y="17"/>
                    <a:pt x="116" y="20"/>
                  </a:cubicBezTo>
                  <a:cubicBezTo>
                    <a:pt x="124" y="25"/>
                    <a:pt x="128" y="33"/>
                    <a:pt x="128" y="46"/>
                  </a:cubicBezTo>
                  <a:lnTo>
                    <a:pt x="128" y="5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841"/>
            <p:cNvSpPr>
              <a:spLocks/>
            </p:cNvSpPr>
            <p:nvPr/>
          </p:nvSpPr>
          <p:spPr bwMode="auto">
            <a:xfrm>
              <a:off x="5459414" y="2938463"/>
              <a:ext cx="122238" cy="44450"/>
            </a:xfrm>
            <a:custGeom>
              <a:avLst/>
              <a:gdLst>
                <a:gd name="T0" fmla="*/ 160 w 160"/>
                <a:gd name="T1" fmla="*/ 57 h 57"/>
                <a:gd name="T2" fmla="*/ 45 w 160"/>
                <a:gd name="T3" fmla="*/ 57 h 57"/>
                <a:gd name="T4" fmla="*/ 38 w 160"/>
                <a:gd name="T5" fmla="*/ 51 h 57"/>
                <a:gd name="T6" fmla="*/ 16 w 160"/>
                <a:gd name="T7" fmla="*/ 44 h 57"/>
                <a:gd name="T8" fmla="*/ 1 w 160"/>
                <a:gd name="T9" fmla="*/ 40 h 57"/>
                <a:gd name="T10" fmla="*/ 0 w 160"/>
                <a:gd name="T11" fmla="*/ 36 h 57"/>
                <a:gd name="T12" fmla="*/ 16 w 160"/>
                <a:gd name="T13" fmla="*/ 7 h 57"/>
                <a:gd name="T14" fmla="*/ 16 w 160"/>
                <a:gd name="T15" fmla="*/ 3 h 57"/>
                <a:gd name="T16" fmla="*/ 28 w 160"/>
                <a:gd name="T17" fmla="*/ 1 h 57"/>
                <a:gd name="T18" fmla="*/ 33 w 160"/>
                <a:gd name="T19" fmla="*/ 0 h 57"/>
                <a:gd name="T20" fmla="*/ 70 w 160"/>
                <a:gd name="T21" fmla="*/ 29 h 57"/>
                <a:gd name="T22" fmla="*/ 73 w 160"/>
                <a:gd name="T23" fmla="*/ 30 h 57"/>
                <a:gd name="T24" fmla="*/ 76 w 160"/>
                <a:gd name="T25" fmla="*/ 29 h 57"/>
                <a:gd name="T26" fmla="*/ 113 w 160"/>
                <a:gd name="T27" fmla="*/ 0 h 57"/>
                <a:gd name="T28" fmla="*/ 117 w 160"/>
                <a:gd name="T29" fmla="*/ 1 h 57"/>
                <a:gd name="T30" fmla="*/ 143 w 160"/>
                <a:gd name="T31" fmla="*/ 9 h 57"/>
                <a:gd name="T32" fmla="*/ 160 w 160"/>
                <a:gd name="T33" fmla="*/ 45 h 57"/>
                <a:gd name="T34" fmla="*/ 160 w 160"/>
                <a:gd name="T3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57">
                  <a:moveTo>
                    <a:pt x="160" y="57"/>
                  </a:moveTo>
                  <a:lnTo>
                    <a:pt x="45" y="57"/>
                  </a:lnTo>
                  <a:cubicBezTo>
                    <a:pt x="43" y="55"/>
                    <a:pt x="41" y="53"/>
                    <a:pt x="38" y="51"/>
                  </a:cubicBezTo>
                  <a:cubicBezTo>
                    <a:pt x="31" y="47"/>
                    <a:pt x="23" y="45"/>
                    <a:pt x="16" y="44"/>
                  </a:cubicBezTo>
                  <a:cubicBezTo>
                    <a:pt x="10" y="43"/>
                    <a:pt x="4" y="42"/>
                    <a:pt x="1" y="40"/>
                  </a:cubicBezTo>
                  <a:cubicBezTo>
                    <a:pt x="0" y="39"/>
                    <a:pt x="0" y="38"/>
                    <a:pt x="0" y="36"/>
                  </a:cubicBezTo>
                  <a:cubicBezTo>
                    <a:pt x="10" y="30"/>
                    <a:pt x="16" y="20"/>
                    <a:pt x="16" y="7"/>
                  </a:cubicBezTo>
                  <a:lnTo>
                    <a:pt x="16" y="3"/>
                  </a:lnTo>
                  <a:cubicBezTo>
                    <a:pt x="20" y="2"/>
                    <a:pt x="24" y="1"/>
                    <a:pt x="28" y="1"/>
                  </a:cubicBezTo>
                  <a:cubicBezTo>
                    <a:pt x="30" y="0"/>
                    <a:pt x="31" y="0"/>
                    <a:pt x="33" y="0"/>
                  </a:cubicBezTo>
                  <a:lnTo>
                    <a:pt x="70" y="29"/>
                  </a:lnTo>
                  <a:cubicBezTo>
                    <a:pt x="71" y="29"/>
                    <a:pt x="72" y="30"/>
                    <a:pt x="73" y="30"/>
                  </a:cubicBezTo>
                  <a:cubicBezTo>
                    <a:pt x="74" y="30"/>
                    <a:pt x="75" y="29"/>
                    <a:pt x="76" y="29"/>
                  </a:cubicBezTo>
                  <a:lnTo>
                    <a:pt x="113" y="0"/>
                  </a:lnTo>
                  <a:cubicBezTo>
                    <a:pt x="114" y="0"/>
                    <a:pt x="116" y="0"/>
                    <a:pt x="117" y="1"/>
                  </a:cubicBezTo>
                  <a:cubicBezTo>
                    <a:pt x="127" y="2"/>
                    <a:pt x="136" y="4"/>
                    <a:pt x="143" y="9"/>
                  </a:cubicBezTo>
                  <a:cubicBezTo>
                    <a:pt x="155" y="16"/>
                    <a:pt x="160" y="27"/>
                    <a:pt x="160" y="45"/>
                  </a:cubicBezTo>
                  <a:lnTo>
                    <a:pt x="160" y="5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843"/>
            <p:cNvSpPr>
              <a:spLocks noEditPoints="1"/>
            </p:cNvSpPr>
            <p:nvPr/>
          </p:nvSpPr>
          <p:spPr bwMode="auto">
            <a:xfrm>
              <a:off x="5357814" y="2735263"/>
              <a:ext cx="176213" cy="147638"/>
            </a:xfrm>
            <a:custGeom>
              <a:avLst/>
              <a:gdLst>
                <a:gd name="T0" fmla="*/ 171 w 231"/>
                <a:gd name="T1" fmla="*/ 117 h 194"/>
                <a:gd name="T2" fmla="*/ 166 w 231"/>
                <a:gd name="T3" fmla="*/ 122 h 194"/>
                <a:gd name="T4" fmla="*/ 138 w 231"/>
                <a:gd name="T5" fmla="*/ 122 h 194"/>
                <a:gd name="T6" fmla="*/ 138 w 231"/>
                <a:gd name="T7" fmla="*/ 150 h 194"/>
                <a:gd name="T8" fmla="*/ 134 w 231"/>
                <a:gd name="T9" fmla="*/ 155 h 194"/>
                <a:gd name="T10" fmla="*/ 96 w 231"/>
                <a:gd name="T11" fmla="*/ 155 h 194"/>
                <a:gd name="T12" fmla="*/ 92 w 231"/>
                <a:gd name="T13" fmla="*/ 150 h 194"/>
                <a:gd name="T14" fmla="*/ 92 w 231"/>
                <a:gd name="T15" fmla="*/ 122 h 194"/>
                <a:gd name="T16" fmla="*/ 64 w 231"/>
                <a:gd name="T17" fmla="*/ 122 h 194"/>
                <a:gd name="T18" fmla="*/ 59 w 231"/>
                <a:gd name="T19" fmla="*/ 117 h 194"/>
                <a:gd name="T20" fmla="*/ 59 w 231"/>
                <a:gd name="T21" fmla="*/ 80 h 194"/>
                <a:gd name="T22" fmla="*/ 64 w 231"/>
                <a:gd name="T23" fmla="*/ 75 h 194"/>
                <a:gd name="T24" fmla="*/ 92 w 231"/>
                <a:gd name="T25" fmla="*/ 75 h 194"/>
                <a:gd name="T26" fmla="*/ 92 w 231"/>
                <a:gd name="T27" fmla="*/ 47 h 194"/>
                <a:gd name="T28" fmla="*/ 96 w 231"/>
                <a:gd name="T29" fmla="*/ 43 h 194"/>
                <a:gd name="T30" fmla="*/ 134 w 231"/>
                <a:gd name="T31" fmla="*/ 43 h 194"/>
                <a:gd name="T32" fmla="*/ 138 w 231"/>
                <a:gd name="T33" fmla="*/ 47 h 194"/>
                <a:gd name="T34" fmla="*/ 138 w 231"/>
                <a:gd name="T35" fmla="*/ 75 h 194"/>
                <a:gd name="T36" fmla="*/ 166 w 231"/>
                <a:gd name="T37" fmla="*/ 75 h 194"/>
                <a:gd name="T38" fmla="*/ 171 w 231"/>
                <a:gd name="T39" fmla="*/ 80 h 194"/>
                <a:gd name="T40" fmla="*/ 171 w 231"/>
                <a:gd name="T41" fmla="*/ 117 h 194"/>
                <a:gd name="T42" fmla="*/ 193 w 231"/>
                <a:gd name="T43" fmla="*/ 10 h 194"/>
                <a:gd name="T44" fmla="*/ 149 w 231"/>
                <a:gd name="T45" fmla="*/ 5 h 194"/>
                <a:gd name="T46" fmla="*/ 120 w 231"/>
                <a:gd name="T47" fmla="*/ 35 h 194"/>
                <a:gd name="T48" fmla="*/ 111 w 231"/>
                <a:gd name="T49" fmla="*/ 35 h 194"/>
                <a:gd name="T50" fmla="*/ 82 w 231"/>
                <a:gd name="T51" fmla="*/ 5 h 194"/>
                <a:gd name="T52" fmla="*/ 66 w 231"/>
                <a:gd name="T53" fmla="*/ 2 h 194"/>
                <a:gd name="T54" fmla="*/ 37 w 231"/>
                <a:gd name="T55" fmla="*/ 10 h 194"/>
                <a:gd name="T56" fmla="*/ 21 w 231"/>
                <a:gd name="T57" fmla="*/ 104 h 194"/>
                <a:gd name="T58" fmla="*/ 97 w 231"/>
                <a:gd name="T59" fmla="*/ 180 h 194"/>
                <a:gd name="T60" fmla="*/ 115 w 231"/>
                <a:gd name="T61" fmla="*/ 194 h 194"/>
                <a:gd name="T62" fmla="*/ 133 w 231"/>
                <a:gd name="T63" fmla="*/ 180 h 194"/>
                <a:gd name="T64" fmla="*/ 209 w 231"/>
                <a:gd name="T65" fmla="*/ 104 h 194"/>
                <a:gd name="T66" fmla="*/ 193 w 231"/>
                <a:gd name="T67" fmla="*/ 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194">
                  <a:moveTo>
                    <a:pt x="171" y="117"/>
                  </a:moveTo>
                  <a:cubicBezTo>
                    <a:pt x="171" y="120"/>
                    <a:pt x="169" y="122"/>
                    <a:pt x="166" y="122"/>
                  </a:cubicBezTo>
                  <a:lnTo>
                    <a:pt x="138" y="122"/>
                  </a:lnTo>
                  <a:lnTo>
                    <a:pt x="138" y="150"/>
                  </a:lnTo>
                  <a:cubicBezTo>
                    <a:pt x="138" y="153"/>
                    <a:pt x="136" y="155"/>
                    <a:pt x="134" y="155"/>
                  </a:cubicBezTo>
                  <a:lnTo>
                    <a:pt x="96" y="155"/>
                  </a:lnTo>
                  <a:cubicBezTo>
                    <a:pt x="94" y="155"/>
                    <a:pt x="92" y="153"/>
                    <a:pt x="92" y="150"/>
                  </a:cubicBezTo>
                  <a:lnTo>
                    <a:pt x="92" y="122"/>
                  </a:lnTo>
                  <a:lnTo>
                    <a:pt x="64" y="122"/>
                  </a:lnTo>
                  <a:cubicBezTo>
                    <a:pt x="61" y="122"/>
                    <a:pt x="59" y="120"/>
                    <a:pt x="59" y="117"/>
                  </a:cubicBezTo>
                  <a:lnTo>
                    <a:pt x="59" y="80"/>
                  </a:lnTo>
                  <a:cubicBezTo>
                    <a:pt x="59" y="78"/>
                    <a:pt x="61" y="75"/>
                    <a:pt x="64" y="75"/>
                  </a:cubicBezTo>
                  <a:lnTo>
                    <a:pt x="92" y="75"/>
                  </a:lnTo>
                  <a:lnTo>
                    <a:pt x="92" y="47"/>
                  </a:lnTo>
                  <a:cubicBezTo>
                    <a:pt x="92" y="45"/>
                    <a:pt x="94" y="43"/>
                    <a:pt x="96" y="43"/>
                  </a:cubicBezTo>
                  <a:lnTo>
                    <a:pt x="134" y="43"/>
                  </a:lnTo>
                  <a:cubicBezTo>
                    <a:pt x="136" y="43"/>
                    <a:pt x="138" y="45"/>
                    <a:pt x="138" y="47"/>
                  </a:cubicBezTo>
                  <a:lnTo>
                    <a:pt x="138" y="75"/>
                  </a:lnTo>
                  <a:lnTo>
                    <a:pt x="166" y="75"/>
                  </a:lnTo>
                  <a:cubicBezTo>
                    <a:pt x="169" y="75"/>
                    <a:pt x="171" y="78"/>
                    <a:pt x="171" y="80"/>
                  </a:cubicBezTo>
                  <a:lnTo>
                    <a:pt x="171" y="117"/>
                  </a:lnTo>
                  <a:close/>
                  <a:moveTo>
                    <a:pt x="193" y="10"/>
                  </a:moveTo>
                  <a:cubicBezTo>
                    <a:pt x="181" y="2"/>
                    <a:pt x="163" y="0"/>
                    <a:pt x="149" y="5"/>
                  </a:cubicBezTo>
                  <a:cubicBezTo>
                    <a:pt x="139" y="8"/>
                    <a:pt x="126" y="16"/>
                    <a:pt x="120" y="35"/>
                  </a:cubicBezTo>
                  <a:cubicBezTo>
                    <a:pt x="118" y="39"/>
                    <a:pt x="112" y="39"/>
                    <a:pt x="111" y="35"/>
                  </a:cubicBezTo>
                  <a:cubicBezTo>
                    <a:pt x="104" y="16"/>
                    <a:pt x="91" y="8"/>
                    <a:pt x="82" y="5"/>
                  </a:cubicBezTo>
                  <a:cubicBezTo>
                    <a:pt x="77" y="3"/>
                    <a:pt x="71" y="2"/>
                    <a:pt x="66" y="2"/>
                  </a:cubicBezTo>
                  <a:cubicBezTo>
                    <a:pt x="56" y="2"/>
                    <a:pt x="45" y="5"/>
                    <a:pt x="37" y="10"/>
                  </a:cubicBezTo>
                  <a:cubicBezTo>
                    <a:pt x="13" y="26"/>
                    <a:pt x="0" y="65"/>
                    <a:pt x="21" y="104"/>
                  </a:cubicBezTo>
                  <a:cubicBezTo>
                    <a:pt x="39" y="137"/>
                    <a:pt x="71" y="161"/>
                    <a:pt x="97" y="180"/>
                  </a:cubicBezTo>
                  <a:cubicBezTo>
                    <a:pt x="103" y="185"/>
                    <a:pt x="110" y="190"/>
                    <a:pt x="115" y="194"/>
                  </a:cubicBezTo>
                  <a:cubicBezTo>
                    <a:pt x="121" y="190"/>
                    <a:pt x="127" y="185"/>
                    <a:pt x="133" y="180"/>
                  </a:cubicBezTo>
                  <a:cubicBezTo>
                    <a:pt x="159" y="161"/>
                    <a:pt x="191" y="137"/>
                    <a:pt x="209" y="104"/>
                  </a:cubicBezTo>
                  <a:cubicBezTo>
                    <a:pt x="231" y="65"/>
                    <a:pt x="217" y="26"/>
                    <a:pt x="193"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844"/>
            <p:cNvSpPr>
              <a:spLocks noEditPoints="1"/>
            </p:cNvSpPr>
            <p:nvPr/>
          </p:nvSpPr>
          <p:spPr bwMode="auto">
            <a:xfrm>
              <a:off x="5402264" y="2768601"/>
              <a:ext cx="85725" cy="85725"/>
            </a:xfrm>
            <a:custGeom>
              <a:avLst/>
              <a:gdLst>
                <a:gd name="T0" fmla="*/ 103 w 112"/>
                <a:gd name="T1" fmla="*/ 70 h 112"/>
                <a:gd name="T2" fmla="*/ 75 w 112"/>
                <a:gd name="T3" fmla="*/ 70 h 112"/>
                <a:gd name="T4" fmla="*/ 70 w 112"/>
                <a:gd name="T5" fmla="*/ 74 h 112"/>
                <a:gd name="T6" fmla="*/ 70 w 112"/>
                <a:gd name="T7" fmla="*/ 102 h 112"/>
                <a:gd name="T8" fmla="*/ 42 w 112"/>
                <a:gd name="T9" fmla="*/ 102 h 112"/>
                <a:gd name="T10" fmla="*/ 42 w 112"/>
                <a:gd name="T11" fmla="*/ 74 h 112"/>
                <a:gd name="T12" fmla="*/ 37 w 112"/>
                <a:gd name="T13" fmla="*/ 70 h 112"/>
                <a:gd name="T14" fmla="*/ 10 w 112"/>
                <a:gd name="T15" fmla="*/ 70 h 112"/>
                <a:gd name="T16" fmla="*/ 10 w 112"/>
                <a:gd name="T17" fmla="*/ 42 h 112"/>
                <a:gd name="T18" fmla="*/ 37 w 112"/>
                <a:gd name="T19" fmla="*/ 42 h 112"/>
                <a:gd name="T20" fmla="*/ 42 w 112"/>
                <a:gd name="T21" fmla="*/ 37 h 112"/>
                <a:gd name="T22" fmla="*/ 42 w 112"/>
                <a:gd name="T23" fmla="*/ 9 h 112"/>
                <a:gd name="T24" fmla="*/ 70 w 112"/>
                <a:gd name="T25" fmla="*/ 9 h 112"/>
                <a:gd name="T26" fmla="*/ 70 w 112"/>
                <a:gd name="T27" fmla="*/ 37 h 112"/>
                <a:gd name="T28" fmla="*/ 75 w 112"/>
                <a:gd name="T29" fmla="*/ 42 h 112"/>
                <a:gd name="T30" fmla="*/ 103 w 112"/>
                <a:gd name="T31" fmla="*/ 42 h 112"/>
                <a:gd name="T32" fmla="*/ 103 w 112"/>
                <a:gd name="T33" fmla="*/ 70 h 112"/>
                <a:gd name="T34" fmla="*/ 107 w 112"/>
                <a:gd name="T35" fmla="*/ 32 h 112"/>
                <a:gd name="T36" fmla="*/ 79 w 112"/>
                <a:gd name="T37" fmla="*/ 32 h 112"/>
                <a:gd name="T38" fmla="*/ 79 w 112"/>
                <a:gd name="T39" fmla="*/ 4 h 112"/>
                <a:gd name="T40" fmla="*/ 75 w 112"/>
                <a:gd name="T41" fmla="*/ 0 h 112"/>
                <a:gd name="T42" fmla="*/ 37 w 112"/>
                <a:gd name="T43" fmla="*/ 0 h 112"/>
                <a:gd name="T44" fmla="*/ 33 w 112"/>
                <a:gd name="T45" fmla="*/ 4 h 112"/>
                <a:gd name="T46" fmla="*/ 33 w 112"/>
                <a:gd name="T47" fmla="*/ 32 h 112"/>
                <a:gd name="T48" fmla="*/ 5 w 112"/>
                <a:gd name="T49" fmla="*/ 32 h 112"/>
                <a:gd name="T50" fmla="*/ 0 w 112"/>
                <a:gd name="T51" fmla="*/ 37 h 112"/>
                <a:gd name="T52" fmla="*/ 0 w 112"/>
                <a:gd name="T53" fmla="*/ 74 h 112"/>
                <a:gd name="T54" fmla="*/ 5 w 112"/>
                <a:gd name="T55" fmla="*/ 79 h 112"/>
                <a:gd name="T56" fmla="*/ 33 w 112"/>
                <a:gd name="T57" fmla="*/ 79 h 112"/>
                <a:gd name="T58" fmla="*/ 33 w 112"/>
                <a:gd name="T59" fmla="*/ 107 h 112"/>
                <a:gd name="T60" fmla="*/ 37 w 112"/>
                <a:gd name="T61" fmla="*/ 112 h 112"/>
                <a:gd name="T62" fmla="*/ 75 w 112"/>
                <a:gd name="T63" fmla="*/ 112 h 112"/>
                <a:gd name="T64" fmla="*/ 79 w 112"/>
                <a:gd name="T65" fmla="*/ 107 h 112"/>
                <a:gd name="T66" fmla="*/ 79 w 112"/>
                <a:gd name="T67" fmla="*/ 79 h 112"/>
                <a:gd name="T68" fmla="*/ 107 w 112"/>
                <a:gd name="T69" fmla="*/ 79 h 112"/>
                <a:gd name="T70" fmla="*/ 112 w 112"/>
                <a:gd name="T71" fmla="*/ 74 h 112"/>
                <a:gd name="T72" fmla="*/ 112 w 112"/>
                <a:gd name="T73" fmla="*/ 37 h 112"/>
                <a:gd name="T74" fmla="*/ 107 w 112"/>
                <a:gd name="T75"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103" y="70"/>
                  </a:moveTo>
                  <a:lnTo>
                    <a:pt x="75" y="70"/>
                  </a:lnTo>
                  <a:cubicBezTo>
                    <a:pt x="72" y="70"/>
                    <a:pt x="70" y="72"/>
                    <a:pt x="70" y="74"/>
                  </a:cubicBezTo>
                  <a:lnTo>
                    <a:pt x="70" y="102"/>
                  </a:lnTo>
                  <a:lnTo>
                    <a:pt x="42" y="102"/>
                  </a:lnTo>
                  <a:lnTo>
                    <a:pt x="42" y="74"/>
                  </a:lnTo>
                  <a:cubicBezTo>
                    <a:pt x="42" y="72"/>
                    <a:pt x="40" y="70"/>
                    <a:pt x="37" y="70"/>
                  </a:cubicBezTo>
                  <a:lnTo>
                    <a:pt x="10" y="70"/>
                  </a:lnTo>
                  <a:lnTo>
                    <a:pt x="10" y="42"/>
                  </a:lnTo>
                  <a:lnTo>
                    <a:pt x="37" y="42"/>
                  </a:lnTo>
                  <a:cubicBezTo>
                    <a:pt x="40" y="42"/>
                    <a:pt x="42" y="40"/>
                    <a:pt x="42" y="37"/>
                  </a:cubicBezTo>
                  <a:lnTo>
                    <a:pt x="42" y="9"/>
                  </a:lnTo>
                  <a:lnTo>
                    <a:pt x="70" y="9"/>
                  </a:lnTo>
                  <a:lnTo>
                    <a:pt x="70" y="37"/>
                  </a:lnTo>
                  <a:cubicBezTo>
                    <a:pt x="70" y="40"/>
                    <a:pt x="72" y="42"/>
                    <a:pt x="75" y="42"/>
                  </a:cubicBezTo>
                  <a:lnTo>
                    <a:pt x="103" y="42"/>
                  </a:lnTo>
                  <a:lnTo>
                    <a:pt x="103" y="70"/>
                  </a:lnTo>
                  <a:close/>
                  <a:moveTo>
                    <a:pt x="107" y="32"/>
                  </a:moveTo>
                  <a:lnTo>
                    <a:pt x="79" y="32"/>
                  </a:lnTo>
                  <a:lnTo>
                    <a:pt x="79" y="4"/>
                  </a:lnTo>
                  <a:cubicBezTo>
                    <a:pt x="79" y="2"/>
                    <a:pt x="77" y="0"/>
                    <a:pt x="75" y="0"/>
                  </a:cubicBezTo>
                  <a:lnTo>
                    <a:pt x="37" y="0"/>
                  </a:lnTo>
                  <a:cubicBezTo>
                    <a:pt x="35" y="0"/>
                    <a:pt x="33" y="2"/>
                    <a:pt x="33" y="4"/>
                  </a:cubicBezTo>
                  <a:lnTo>
                    <a:pt x="33" y="32"/>
                  </a:lnTo>
                  <a:lnTo>
                    <a:pt x="5" y="32"/>
                  </a:lnTo>
                  <a:cubicBezTo>
                    <a:pt x="2" y="32"/>
                    <a:pt x="0" y="35"/>
                    <a:pt x="0" y="37"/>
                  </a:cubicBezTo>
                  <a:lnTo>
                    <a:pt x="0" y="74"/>
                  </a:lnTo>
                  <a:cubicBezTo>
                    <a:pt x="0" y="77"/>
                    <a:pt x="2" y="79"/>
                    <a:pt x="5" y="79"/>
                  </a:cubicBezTo>
                  <a:lnTo>
                    <a:pt x="33" y="79"/>
                  </a:lnTo>
                  <a:lnTo>
                    <a:pt x="33" y="107"/>
                  </a:lnTo>
                  <a:cubicBezTo>
                    <a:pt x="33" y="110"/>
                    <a:pt x="35" y="112"/>
                    <a:pt x="37" y="112"/>
                  </a:cubicBezTo>
                  <a:lnTo>
                    <a:pt x="75" y="112"/>
                  </a:lnTo>
                  <a:cubicBezTo>
                    <a:pt x="77" y="112"/>
                    <a:pt x="79" y="110"/>
                    <a:pt x="79" y="107"/>
                  </a:cubicBezTo>
                  <a:lnTo>
                    <a:pt x="79" y="79"/>
                  </a:lnTo>
                  <a:lnTo>
                    <a:pt x="107" y="79"/>
                  </a:lnTo>
                  <a:cubicBezTo>
                    <a:pt x="110" y="79"/>
                    <a:pt x="112" y="77"/>
                    <a:pt x="112" y="74"/>
                  </a:cubicBezTo>
                  <a:lnTo>
                    <a:pt x="112" y="37"/>
                  </a:lnTo>
                  <a:cubicBezTo>
                    <a:pt x="112" y="35"/>
                    <a:pt x="110" y="32"/>
                    <a:pt x="10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845"/>
            <p:cNvSpPr>
              <a:spLocks/>
            </p:cNvSpPr>
            <p:nvPr/>
          </p:nvSpPr>
          <p:spPr bwMode="auto">
            <a:xfrm>
              <a:off x="5370514" y="2741613"/>
              <a:ext cx="50800" cy="46038"/>
            </a:xfrm>
            <a:custGeom>
              <a:avLst/>
              <a:gdLst>
                <a:gd name="T0" fmla="*/ 59 w 66"/>
                <a:gd name="T1" fmla="*/ 11 h 61"/>
                <a:gd name="T2" fmla="*/ 65 w 66"/>
                <a:gd name="T3" fmla="*/ 8 h 61"/>
                <a:gd name="T4" fmla="*/ 62 w 66"/>
                <a:gd name="T5" fmla="*/ 2 h 61"/>
                <a:gd name="T6" fmla="*/ 49 w 66"/>
                <a:gd name="T7" fmla="*/ 0 h 61"/>
                <a:gd name="T8" fmla="*/ 24 w 66"/>
                <a:gd name="T9" fmla="*/ 8 h 61"/>
                <a:gd name="T10" fmla="*/ 0 w 66"/>
                <a:gd name="T11" fmla="*/ 56 h 61"/>
                <a:gd name="T12" fmla="*/ 5 w 66"/>
                <a:gd name="T13" fmla="*/ 61 h 61"/>
                <a:gd name="T14" fmla="*/ 5 w 66"/>
                <a:gd name="T15" fmla="*/ 61 h 61"/>
                <a:gd name="T16" fmla="*/ 10 w 66"/>
                <a:gd name="T17" fmla="*/ 56 h 61"/>
                <a:gd name="T18" fmla="*/ 29 w 66"/>
                <a:gd name="T19" fmla="*/ 16 h 61"/>
                <a:gd name="T20" fmla="*/ 49 w 66"/>
                <a:gd name="T21" fmla="*/ 10 h 61"/>
                <a:gd name="T22" fmla="*/ 59 w 66"/>
                <a:gd name="T23"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1">
                  <a:moveTo>
                    <a:pt x="59" y="11"/>
                  </a:moveTo>
                  <a:cubicBezTo>
                    <a:pt x="62" y="12"/>
                    <a:pt x="64" y="11"/>
                    <a:pt x="65" y="8"/>
                  </a:cubicBezTo>
                  <a:cubicBezTo>
                    <a:pt x="66" y="6"/>
                    <a:pt x="64" y="3"/>
                    <a:pt x="62" y="2"/>
                  </a:cubicBezTo>
                  <a:cubicBezTo>
                    <a:pt x="57" y="1"/>
                    <a:pt x="52" y="0"/>
                    <a:pt x="49" y="0"/>
                  </a:cubicBezTo>
                  <a:cubicBezTo>
                    <a:pt x="40" y="0"/>
                    <a:pt x="31" y="3"/>
                    <a:pt x="24" y="8"/>
                  </a:cubicBezTo>
                  <a:cubicBezTo>
                    <a:pt x="9" y="18"/>
                    <a:pt x="0" y="36"/>
                    <a:pt x="0" y="56"/>
                  </a:cubicBezTo>
                  <a:cubicBezTo>
                    <a:pt x="0" y="59"/>
                    <a:pt x="2" y="61"/>
                    <a:pt x="5" y="61"/>
                  </a:cubicBezTo>
                  <a:lnTo>
                    <a:pt x="5" y="61"/>
                  </a:lnTo>
                  <a:cubicBezTo>
                    <a:pt x="7" y="61"/>
                    <a:pt x="10" y="59"/>
                    <a:pt x="10" y="56"/>
                  </a:cubicBezTo>
                  <a:cubicBezTo>
                    <a:pt x="9" y="39"/>
                    <a:pt x="17" y="24"/>
                    <a:pt x="29" y="16"/>
                  </a:cubicBezTo>
                  <a:cubicBezTo>
                    <a:pt x="34" y="12"/>
                    <a:pt x="42" y="10"/>
                    <a:pt x="49" y="10"/>
                  </a:cubicBezTo>
                  <a:cubicBezTo>
                    <a:pt x="51" y="10"/>
                    <a:pt x="55" y="10"/>
                    <a:pt x="59"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846"/>
            <p:cNvSpPr>
              <a:spLocks noEditPoints="1"/>
            </p:cNvSpPr>
            <p:nvPr/>
          </p:nvSpPr>
          <p:spPr bwMode="auto">
            <a:xfrm>
              <a:off x="5302251" y="2728913"/>
              <a:ext cx="285750" cy="287338"/>
            </a:xfrm>
            <a:custGeom>
              <a:avLst/>
              <a:gdLst>
                <a:gd name="T0" fmla="*/ 223 w 376"/>
                <a:gd name="T1" fmla="*/ 321 h 379"/>
                <a:gd name="T2" fmla="*/ 223 w 376"/>
                <a:gd name="T3" fmla="*/ 280 h 379"/>
                <a:gd name="T4" fmla="*/ 280 w 376"/>
                <a:gd name="T5" fmla="*/ 307 h 379"/>
                <a:gd name="T6" fmla="*/ 350 w 376"/>
                <a:gd name="T7" fmla="*/ 286 h 379"/>
                <a:gd name="T8" fmla="*/ 124 w 376"/>
                <a:gd name="T9" fmla="*/ 370 h 379"/>
                <a:gd name="T10" fmla="*/ 174 w 376"/>
                <a:gd name="T11" fmla="*/ 324 h 379"/>
                <a:gd name="T12" fmla="*/ 202 w 376"/>
                <a:gd name="T13" fmla="*/ 324 h 379"/>
                <a:gd name="T14" fmla="*/ 252 w 376"/>
                <a:gd name="T15" fmla="*/ 370 h 379"/>
                <a:gd name="T16" fmla="*/ 96 w 376"/>
                <a:gd name="T17" fmla="*/ 307 h 379"/>
                <a:gd name="T18" fmla="*/ 169 w 376"/>
                <a:gd name="T19" fmla="*/ 313 h 379"/>
                <a:gd name="T20" fmla="*/ 124 w 376"/>
                <a:gd name="T21" fmla="*/ 334 h 379"/>
                <a:gd name="T22" fmla="*/ 48 w 376"/>
                <a:gd name="T23" fmla="*/ 223 h 379"/>
                <a:gd name="T24" fmla="*/ 123 w 376"/>
                <a:gd name="T25" fmla="*/ 257 h 379"/>
                <a:gd name="T26" fmla="*/ 137 w 376"/>
                <a:gd name="T27" fmla="*/ 218 h 379"/>
                <a:gd name="T28" fmla="*/ 112 w 376"/>
                <a:gd name="T29" fmla="*/ 191 h 379"/>
                <a:gd name="T30" fmla="*/ 58 w 376"/>
                <a:gd name="T31" fmla="*/ 204 h 379"/>
                <a:gd name="T32" fmla="*/ 73 w 376"/>
                <a:gd name="T33" fmla="*/ 255 h 379"/>
                <a:gd name="T34" fmla="*/ 48 w 376"/>
                <a:gd name="T35" fmla="*/ 223 h 379"/>
                <a:gd name="T36" fmla="*/ 153 w 376"/>
                <a:gd name="T37" fmla="*/ 269 h 379"/>
                <a:gd name="T38" fmla="*/ 82 w 376"/>
                <a:gd name="T39" fmla="*/ 258 h 379"/>
                <a:gd name="T40" fmla="*/ 139 w 376"/>
                <a:gd name="T41" fmla="*/ 277 h 379"/>
                <a:gd name="T42" fmla="*/ 96 w 376"/>
                <a:gd name="T43" fmla="*/ 251 h 379"/>
                <a:gd name="T44" fmla="*/ 128 w 376"/>
                <a:gd name="T45" fmla="*/ 213 h 379"/>
                <a:gd name="T46" fmla="*/ 188 w 376"/>
                <a:gd name="T47" fmla="*/ 308 h 379"/>
                <a:gd name="T48" fmla="*/ 188 w 376"/>
                <a:gd name="T49" fmla="*/ 245 h 379"/>
                <a:gd name="T50" fmla="*/ 214 w 376"/>
                <a:gd name="T51" fmla="*/ 277 h 379"/>
                <a:gd name="T52" fmla="*/ 185 w 376"/>
                <a:gd name="T53" fmla="*/ 214 h 379"/>
                <a:gd name="T54" fmla="*/ 241 w 376"/>
                <a:gd name="T55" fmla="*/ 175 h 379"/>
                <a:gd name="T56" fmla="*/ 256 w 376"/>
                <a:gd name="T57" fmla="*/ 255 h 379"/>
                <a:gd name="T58" fmla="*/ 223 w 376"/>
                <a:gd name="T59" fmla="*/ 270 h 379"/>
                <a:gd name="T60" fmla="*/ 160 w 376"/>
                <a:gd name="T61" fmla="*/ 248 h 379"/>
                <a:gd name="T62" fmla="*/ 94 w 376"/>
                <a:gd name="T63" fmla="*/ 114 h 379"/>
                <a:gd name="T64" fmla="*/ 184 w 376"/>
                <a:gd name="T65" fmla="*/ 45 h 379"/>
                <a:gd name="T66" fmla="*/ 282 w 376"/>
                <a:gd name="T67" fmla="*/ 114 h 379"/>
                <a:gd name="T68" fmla="*/ 94 w 376"/>
                <a:gd name="T69" fmla="*/ 114 h 379"/>
                <a:gd name="T70" fmla="*/ 266 w 376"/>
                <a:gd name="T71" fmla="*/ 184 h 379"/>
                <a:gd name="T72" fmla="*/ 280 w 376"/>
                <a:gd name="T73" fmla="*/ 164 h 379"/>
                <a:gd name="T74" fmla="*/ 244 w 376"/>
                <a:gd name="T75" fmla="*/ 208 h 379"/>
                <a:gd name="T76" fmla="*/ 316 w 376"/>
                <a:gd name="T77" fmla="*/ 218 h 379"/>
                <a:gd name="T78" fmla="*/ 280 w 376"/>
                <a:gd name="T79" fmla="*/ 296 h 379"/>
                <a:gd name="T80" fmla="*/ 280 w 376"/>
                <a:gd name="T81" fmla="*/ 261 h 379"/>
                <a:gd name="T82" fmla="*/ 326 w 376"/>
                <a:gd name="T83" fmla="*/ 268 h 379"/>
                <a:gd name="T84" fmla="*/ 325 w 376"/>
                <a:gd name="T85" fmla="*/ 218 h 379"/>
                <a:gd name="T86" fmla="*/ 325 w 376"/>
                <a:gd name="T87" fmla="*/ 197 h 379"/>
                <a:gd name="T88" fmla="*/ 271 w 376"/>
                <a:gd name="T89" fmla="*/ 13 h 379"/>
                <a:gd name="T90" fmla="*/ 105 w 376"/>
                <a:gd name="T91" fmla="*/ 13 h 379"/>
                <a:gd name="T92" fmla="*/ 38 w 376"/>
                <a:gd name="T93" fmla="*/ 223 h 379"/>
                <a:gd name="T94" fmla="*/ 50 w 376"/>
                <a:gd name="T95" fmla="*/ 268 h 379"/>
                <a:gd name="T96" fmla="*/ 5 w 376"/>
                <a:gd name="T97" fmla="*/ 343 h 379"/>
                <a:gd name="T98" fmla="*/ 115 w 376"/>
                <a:gd name="T99" fmla="*/ 374 h 379"/>
                <a:gd name="T100" fmla="*/ 262 w 376"/>
                <a:gd name="T101" fmla="*/ 374 h 379"/>
                <a:gd name="T102" fmla="*/ 372 w 376"/>
                <a:gd name="T103" fmla="*/ 34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 h="379">
                  <a:moveTo>
                    <a:pt x="367" y="334"/>
                  </a:moveTo>
                  <a:lnTo>
                    <a:pt x="252" y="334"/>
                  </a:lnTo>
                  <a:cubicBezTo>
                    <a:pt x="250" y="332"/>
                    <a:pt x="248" y="330"/>
                    <a:pt x="245" y="328"/>
                  </a:cubicBezTo>
                  <a:cubicBezTo>
                    <a:pt x="238" y="324"/>
                    <a:pt x="230" y="322"/>
                    <a:pt x="223" y="321"/>
                  </a:cubicBezTo>
                  <a:cubicBezTo>
                    <a:pt x="217" y="320"/>
                    <a:pt x="211" y="319"/>
                    <a:pt x="208" y="317"/>
                  </a:cubicBezTo>
                  <a:cubicBezTo>
                    <a:pt x="207" y="316"/>
                    <a:pt x="207" y="315"/>
                    <a:pt x="207" y="313"/>
                  </a:cubicBezTo>
                  <a:cubicBezTo>
                    <a:pt x="217" y="307"/>
                    <a:pt x="223" y="297"/>
                    <a:pt x="223" y="284"/>
                  </a:cubicBezTo>
                  <a:lnTo>
                    <a:pt x="223" y="280"/>
                  </a:lnTo>
                  <a:cubicBezTo>
                    <a:pt x="227" y="279"/>
                    <a:pt x="231" y="278"/>
                    <a:pt x="235" y="278"/>
                  </a:cubicBezTo>
                  <a:cubicBezTo>
                    <a:pt x="237" y="277"/>
                    <a:pt x="238" y="277"/>
                    <a:pt x="240" y="277"/>
                  </a:cubicBezTo>
                  <a:lnTo>
                    <a:pt x="277" y="306"/>
                  </a:lnTo>
                  <a:cubicBezTo>
                    <a:pt x="278" y="306"/>
                    <a:pt x="279" y="307"/>
                    <a:pt x="280" y="307"/>
                  </a:cubicBezTo>
                  <a:cubicBezTo>
                    <a:pt x="281" y="307"/>
                    <a:pt x="282" y="306"/>
                    <a:pt x="283" y="306"/>
                  </a:cubicBezTo>
                  <a:lnTo>
                    <a:pt x="320" y="277"/>
                  </a:lnTo>
                  <a:cubicBezTo>
                    <a:pt x="321" y="277"/>
                    <a:pt x="323" y="277"/>
                    <a:pt x="324" y="278"/>
                  </a:cubicBezTo>
                  <a:cubicBezTo>
                    <a:pt x="334" y="279"/>
                    <a:pt x="343" y="281"/>
                    <a:pt x="350" y="286"/>
                  </a:cubicBezTo>
                  <a:cubicBezTo>
                    <a:pt x="362" y="293"/>
                    <a:pt x="367" y="304"/>
                    <a:pt x="367" y="322"/>
                  </a:cubicBezTo>
                  <a:lnTo>
                    <a:pt x="367" y="334"/>
                  </a:lnTo>
                  <a:close/>
                  <a:moveTo>
                    <a:pt x="252" y="370"/>
                  </a:moveTo>
                  <a:lnTo>
                    <a:pt x="124" y="370"/>
                  </a:lnTo>
                  <a:lnTo>
                    <a:pt x="124" y="362"/>
                  </a:lnTo>
                  <a:cubicBezTo>
                    <a:pt x="124" y="349"/>
                    <a:pt x="128" y="341"/>
                    <a:pt x="136" y="336"/>
                  </a:cubicBezTo>
                  <a:cubicBezTo>
                    <a:pt x="141" y="333"/>
                    <a:pt x="148" y="332"/>
                    <a:pt x="155" y="330"/>
                  </a:cubicBezTo>
                  <a:cubicBezTo>
                    <a:pt x="162" y="329"/>
                    <a:pt x="169" y="328"/>
                    <a:pt x="174" y="324"/>
                  </a:cubicBezTo>
                  <a:cubicBezTo>
                    <a:pt x="177" y="321"/>
                    <a:pt x="178" y="319"/>
                    <a:pt x="178" y="316"/>
                  </a:cubicBezTo>
                  <a:cubicBezTo>
                    <a:pt x="182" y="317"/>
                    <a:pt x="185" y="318"/>
                    <a:pt x="188" y="318"/>
                  </a:cubicBezTo>
                  <a:cubicBezTo>
                    <a:pt x="192" y="318"/>
                    <a:pt x="195" y="317"/>
                    <a:pt x="198" y="316"/>
                  </a:cubicBezTo>
                  <a:cubicBezTo>
                    <a:pt x="198" y="319"/>
                    <a:pt x="199" y="321"/>
                    <a:pt x="202" y="324"/>
                  </a:cubicBezTo>
                  <a:cubicBezTo>
                    <a:pt x="207" y="328"/>
                    <a:pt x="214" y="329"/>
                    <a:pt x="221" y="330"/>
                  </a:cubicBezTo>
                  <a:cubicBezTo>
                    <a:pt x="228" y="332"/>
                    <a:pt x="235" y="333"/>
                    <a:pt x="240" y="336"/>
                  </a:cubicBezTo>
                  <a:cubicBezTo>
                    <a:pt x="248" y="341"/>
                    <a:pt x="252" y="349"/>
                    <a:pt x="252" y="362"/>
                  </a:cubicBezTo>
                  <a:lnTo>
                    <a:pt x="252" y="370"/>
                  </a:lnTo>
                  <a:close/>
                  <a:moveTo>
                    <a:pt x="9" y="322"/>
                  </a:moveTo>
                  <a:cubicBezTo>
                    <a:pt x="9" y="304"/>
                    <a:pt x="15" y="293"/>
                    <a:pt x="26" y="286"/>
                  </a:cubicBezTo>
                  <a:cubicBezTo>
                    <a:pt x="31" y="282"/>
                    <a:pt x="37" y="281"/>
                    <a:pt x="43" y="279"/>
                  </a:cubicBezTo>
                  <a:cubicBezTo>
                    <a:pt x="48" y="287"/>
                    <a:pt x="63" y="307"/>
                    <a:pt x="96" y="307"/>
                  </a:cubicBezTo>
                  <a:cubicBezTo>
                    <a:pt x="129" y="307"/>
                    <a:pt x="145" y="287"/>
                    <a:pt x="149" y="279"/>
                  </a:cubicBezTo>
                  <a:cubicBezTo>
                    <a:pt x="151" y="280"/>
                    <a:pt x="152" y="280"/>
                    <a:pt x="153" y="280"/>
                  </a:cubicBezTo>
                  <a:lnTo>
                    <a:pt x="153" y="284"/>
                  </a:lnTo>
                  <a:cubicBezTo>
                    <a:pt x="153" y="297"/>
                    <a:pt x="159" y="307"/>
                    <a:pt x="169" y="313"/>
                  </a:cubicBezTo>
                  <a:cubicBezTo>
                    <a:pt x="169" y="315"/>
                    <a:pt x="169" y="316"/>
                    <a:pt x="168" y="317"/>
                  </a:cubicBezTo>
                  <a:cubicBezTo>
                    <a:pt x="165" y="319"/>
                    <a:pt x="160" y="320"/>
                    <a:pt x="153" y="321"/>
                  </a:cubicBezTo>
                  <a:cubicBezTo>
                    <a:pt x="146" y="322"/>
                    <a:pt x="138" y="324"/>
                    <a:pt x="131" y="328"/>
                  </a:cubicBezTo>
                  <a:cubicBezTo>
                    <a:pt x="129" y="330"/>
                    <a:pt x="126" y="332"/>
                    <a:pt x="124" y="334"/>
                  </a:cubicBezTo>
                  <a:lnTo>
                    <a:pt x="96" y="334"/>
                  </a:lnTo>
                  <a:lnTo>
                    <a:pt x="9" y="334"/>
                  </a:lnTo>
                  <a:lnTo>
                    <a:pt x="9" y="322"/>
                  </a:lnTo>
                  <a:close/>
                  <a:moveTo>
                    <a:pt x="48" y="223"/>
                  </a:moveTo>
                  <a:cubicBezTo>
                    <a:pt x="48" y="196"/>
                    <a:pt x="56" y="164"/>
                    <a:pt x="96" y="164"/>
                  </a:cubicBezTo>
                  <a:cubicBezTo>
                    <a:pt x="137" y="164"/>
                    <a:pt x="145" y="196"/>
                    <a:pt x="145" y="223"/>
                  </a:cubicBezTo>
                  <a:cubicBezTo>
                    <a:pt x="145" y="225"/>
                    <a:pt x="148" y="237"/>
                    <a:pt x="150" y="247"/>
                  </a:cubicBezTo>
                  <a:cubicBezTo>
                    <a:pt x="146" y="250"/>
                    <a:pt x="136" y="256"/>
                    <a:pt x="123" y="257"/>
                  </a:cubicBezTo>
                  <a:cubicBezTo>
                    <a:pt x="122" y="257"/>
                    <a:pt x="121" y="258"/>
                    <a:pt x="120" y="259"/>
                  </a:cubicBezTo>
                  <a:cubicBezTo>
                    <a:pt x="120" y="258"/>
                    <a:pt x="120" y="256"/>
                    <a:pt x="120" y="255"/>
                  </a:cubicBezTo>
                  <a:lnTo>
                    <a:pt x="120" y="253"/>
                  </a:lnTo>
                  <a:cubicBezTo>
                    <a:pt x="130" y="245"/>
                    <a:pt x="137" y="233"/>
                    <a:pt x="137" y="218"/>
                  </a:cubicBezTo>
                  <a:cubicBezTo>
                    <a:pt x="137" y="217"/>
                    <a:pt x="137" y="217"/>
                    <a:pt x="137" y="216"/>
                  </a:cubicBezTo>
                  <a:cubicBezTo>
                    <a:pt x="138" y="209"/>
                    <a:pt x="138" y="206"/>
                    <a:pt x="136" y="204"/>
                  </a:cubicBezTo>
                  <a:cubicBezTo>
                    <a:pt x="134" y="203"/>
                    <a:pt x="133" y="203"/>
                    <a:pt x="131" y="203"/>
                  </a:cubicBezTo>
                  <a:cubicBezTo>
                    <a:pt x="123" y="205"/>
                    <a:pt x="116" y="198"/>
                    <a:pt x="112" y="191"/>
                  </a:cubicBezTo>
                  <a:cubicBezTo>
                    <a:pt x="112" y="190"/>
                    <a:pt x="110" y="189"/>
                    <a:pt x="109" y="188"/>
                  </a:cubicBezTo>
                  <a:cubicBezTo>
                    <a:pt x="107" y="188"/>
                    <a:pt x="105" y="189"/>
                    <a:pt x="104" y="190"/>
                  </a:cubicBezTo>
                  <a:cubicBezTo>
                    <a:pt x="95" y="202"/>
                    <a:pt x="79" y="212"/>
                    <a:pt x="62" y="204"/>
                  </a:cubicBezTo>
                  <a:cubicBezTo>
                    <a:pt x="61" y="203"/>
                    <a:pt x="59" y="203"/>
                    <a:pt x="58" y="204"/>
                  </a:cubicBezTo>
                  <a:cubicBezTo>
                    <a:pt x="56" y="205"/>
                    <a:pt x="56" y="207"/>
                    <a:pt x="56" y="208"/>
                  </a:cubicBezTo>
                  <a:lnTo>
                    <a:pt x="56" y="218"/>
                  </a:lnTo>
                  <a:cubicBezTo>
                    <a:pt x="56" y="233"/>
                    <a:pt x="62" y="245"/>
                    <a:pt x="73" y="253"/>
                  </a:cubicBezTo>
                  <a:lnTo>
                    <a:pt x="73" y="255"/>
                  </a:lnTo>
                  <a:cubicBezTo>
                    <a:pt x="73" y="256"/>
                    <a:pt x="73" y="258"/>
                    <a:pt x="73" y="259"/>
                  </a:cubicBezTo>
                  <a:cubicBezTo>
                    <a:pt x="72" y="258"/>
                    <a:pt x="71" y="257"/>
                    <a:pt x="69" y="257"/>
                  </a:cubicBezTo>
                  <a:cubicBezTo>
                    <a:pt x="56" y="256"/>
                    <a:pt x="46" y="250"/>
                    <a:pt x="42" y="247"/>
                  </a:cubicBezTo>
                  <a:cubicBezTo>
                    <a:pt x="45" y="237"/>
                    <a:pt x="48" y="225"/>
                    <a:pt x="48" y="223"/>
                  </a:cubicBezTo>
                  <a:close/>
                  <a:moveTo>
                    <a:pt x="143" y="268"/>
                  </a:moveTo>
                  <a:cubicBezTo>
                    <a:pt x="138" y="267"/>
                    <a:pt x="133" y="267"/>
                    <a:pt x="129" y="265"/>
                  </a:cubicBezTo>
                  <a:cubicBezTo>
                    <a:pt x="143" y="263"/>
                    <a:pt x="153" y="257"/>
                    <a:pt x="157" y="254"/>
                  </a:cubicBezTo>
                  <a:cubicBezTo>
                    <a:pt x="155" y="258"/>
                    <a:pt x="153" y="263"/>
                    <a:pt x="153" y="269"/>
                  </a:cubicBezTo>
                  <a:lnTo>
                    <a:pt x="153" y="270"/>
                  </a:lnTo>
                  <a:cubicBezTo>
                    <a:pt x="150" y="270"/>
                    <a:pt x="146" y="269"/>
                    <a:pt x="143" y="268"/>
                  </a:cubicBezTo>
                  <a:close/>
                  <a:moveTo>
                    <a:pt x="77" y="269"/>
                  </a:moveTo>
                  <a:cubicBezTo>
                    <a:pt x="81" y="266"/>
                    <a:pt x="82" y="261"/>
                    <a:pt x="82" y="258"/>
                  </a:cubicBezTo>
                  <a:cubicBezTo>
                    <a:pt x="87" y="260"/>
                    <a:pt x="91" y="261"/>
                    <a:pt x="96" y="261"/>
                  </a:cubicBezTo>
                  <a:cubicBezTo>
                    <a:pt x="101" y="261"/>
                    <a:pt x="106" y="260"/>
                    <a:pt x="110" y="258"/>
                  </a:cubicBezTo>
                  <a:cubicBezTo>
                    <a:pt x="111" y="261"/>
                    <a:pt x="112" y="266"/>
                    <a:pt x="116" y="269"/>
                  </a:cubicBezTo>
                  <a:cubicBezTo>
                    <a:pt x="122" y="274"/>
                    <a:pt x="130" y="276"/>
                    <a:pt x="139" y="277"/>
                  </a:cubicBezTo>
                  <a:cubicBezTo>
                    <a:pt x="134" y="285"/>
                    <a:pt x="121" y="297"/>
                    <a:pt x="96" y="297"/>
                  </a:cubicBezTo>
                  <a:cubicBezTo>
                    <a:pt x="72" y="297"/>
                    <a:pt x="59" y="285"/>
                    <a:pt x="53" y="277"/>
                  </a:cubicBezTo>
                  <a:cubicBezTo>
                    <a:pt x="62" y="276"/>
                    <a:pt x="71" y="274"/>
                    <a:pt x="77" y="269"/>
                  </a:cubicBezTo>
                  <a:close/>
                  <a:moveTo>
                    <a:pt x="96" y="251"/>
                  </a:moveTo>
                  <a:cubicBezTo>
                    <a:pt x="79" y="251"/>
                    <a:pt x="65" y="237"/>
                    <a:pt x="65" y="218"/>
                  </a:cubicBezTo>
                  <a:lnTo>
                    <a:pt x="65" y="215"/>
                  </a:lnTo>
                  <a:cubicBezTo>
                    <a:pt x="82" y="220"/>
                    <a:pt x="97" y="212"/>
                    <a:pt x="107" y="201"/>
                  </a:cubicBezTo>
                  <a:cubicBezTo>
                    <a:pt x="113" y="208"/>
                    <a:pt x="120" y="213"/>
                    <a:pt x="128" y="213"/>
                  </a:cubicBezTo>
                  <a:cubicBezTo>
                    <a:pt x="128" y="214"/>
                    <a:pt x="128" y="214"/>
                    <a:pt x="128" y="215"/>
                  </a:cubicBezTo>
                  <a:cubicBezTo>
                    <a:pt x="128" y="216"/>
                    <a:pt x="128" y="217"/>
                    <a:pt x="128" y="218"/>
                  </a:cubicBezTo>
                  <a:cubicBezTo>
                    <a:pt x="128" y="237"/>
                    <a:pt x="114" y="251"/>
                    <a:pt x="96" y="251"/>
                  </a:cubicBezTo>
                  <a:close/>
                  <a:moveTo>
                    <a:pt x="188" y="308"/>
                  </a:moveTo>
                  <a:cubicBezTo>
                    <a:pt x="174" y="308"/>
                    <a:pt x="163" y="298"/>
                    <a:pt x="163" y="284"/>
                  </a:cubicBezTo>
                  <a:lnTo>
                    <a:pt x="163" y="277"/>
                  </a:lnTo>
                  <a:lnTo>
                    <a:pt x="163" y="269"/>
                  </a:lnTo>
                  <a:cubicBezTo>
                    <a:pt x="163" y="255"/>
                    <a:pt x="174" y="245"/>
                    <a:pt x="188" y="245"/>
                  </a:cubicBezTo>
                  <a:cubicBezTo>
                    <a:pt x="203" y="245"/>
                    <a:pt x="214" y="255"/>
                    <a:pt x="214" y="269"/>
                  </a:cubicBezTo>
                  <a:lnTo>
                    <a:pt x="214" y="276"/>
                  </a:lnTo>
                  <a:cubicBezTo>
                    <a:pt x="214" y="276"/>
                    <a:pt x="214" y="276"/>
                    <a:pt x="214" y="276"/>
                  </a:cubicBezTo>
                  <a:lnTo>
                    <a:pt x="214" y="277"/>
                  </a:lnTo>
                  <a:lnTo>
                    <a:pt x="214" y="284"/>
                  </a:lnTo>
                  <a:cubicBezTo>
                    <a:pt x="214" y="298"/>
                    <a:pt x="203" y="308"/>
                    <a:pt x="188" y="308"/>
                  </a:cubicBezTo>
                  <a:close/>
                  <a:moveTo>
                    <a:pt x="164" y="198"/>
                  </a:moveTo>
                  <a:cubicBezTo>
                    <a:pt x="172" y="203"/>
                    <a:pt x="179" y="209"/>
                    <a:pt x="185" y="214"/>
                  </a:cubicBezTo>
                  <a:cubicBezTo>
                    <a:pt x="186" y="215"/>
                    <a:pt x="187" y="215"/>
                    <a:pt x="188" y="215"/>
                  </a:cubicBezTo>
                  <a:cubicBezTo>
                    <a:pt x="189" y="215"/>
                    <a:pt x="190" y="215"/>
                    <a:pt x="191" y="214"/>
                  </a:cubicBezTo>
                  <a:cubicBezTo>
                    <a:pt x="197" y="209"/>
                    <a:pt x="204" y="203"/>
                    <a:pt x="212" y="198"/>
                  </a:cubicBezTo>
                  <a:cubicBezTo>
                    <a:pt x="221" y="191"/>
                    <a:pt x="231" y="183"/>
                    <a:pt x="241" y="175"/>
                  </a:cubicBezTo>
                  <a:cubicBezTo>
                    <a:pt x="237" y="181"/>
                    <a:pt x="235" y="189"/>
                    <a:pt x="235" y="197"/>
                  </a:cubicBezTo>
                  <a:lnTo>
                    <a:pt x="235" y="208"/>
                  </a:lnTo>
                  <a:lnTo>
                    <a:pt x="235" y="218"/>
                  </a:lnTo>
                  <a:cubicBezTo>
                    <a:pt x="235" y="234"/>
                    <a:pt x="243" y="247"/>
                    <a:pt x="256" y="255"/>
                  </a:cubicBezTo>
                  <a:lnTo>
                    <a:pt x="256" y="255"/>
                  </a:lnTo>
                  <a:cubicBezTo>
                    <a:pt x="257" y="258"/>
                    <a:pt x="256" y="260"/>
                    <a:pt x="254" y="262"/>
                  </a:cubicBezTo>
                  <a:cubicBezTo>
                    <a:pt x="250" y="265"/>
                    <a:pt x="242" y="267"/>
                    <a:pt x="234" y="268"/>
                  </a:cubicBezTo>
                  <a:cubicBezTo>
                    <a:pt x="230" y="269"/>
                    <a:pt x="227" y="270"/>
                    <a:pt x="223" y="270"/>
                  </a:cubicBezTo>
                  <a:lnTo>
                    <a:pt x="223" y="269"/>
                  </a:lnTo>
                  <a:cubicBezTo>
                    <a:pt x="223" y="250"/>
                    <a:pt x="208" y="236"/>
                    <a:pt x="188" y="236"/>
                  </a:cubicBezTo>
                  <a:cubicBezTo>
                    <a:pt x="176" y="236"/>
                    <a:pt x="167" y="241"/>
                    <a:pt x="160" y="249"/>
                  </a:cubicBezTo>
                  <a:cubicBezTo>
                    <a:pt x="160" y="248"/>
                    <a:pt x="160" y="248"/>
                    <a:pt x="160" y="248"/>
                  </a:cubicBezTo>
                  <a:cubicBezTo>
                    <a:pt x="158" y="237"/>
                    <a:pt x="155" y="225"/>
                    <a:pt x="154" y="223"/>
                  </a:cubicBezTo>
                  <a:cubicBezTo>
                    <a:pt x="154" y="208"/>
                    <a:pt x="152" y="195"/>
                    <a:pt x="147" y="185"/>
                  </a:cubicBezTo>
                  <a:cubicBezTo>
                    <a:pt x="153" y="189"/>
                    <a:pt x="159" y="194"/>
                    <a:pt x="164" y="198"/>
                  </a:cubicBezTo>
                  <a:close/>
                  <a:moveTo>
                    <a:pt x="94" y="114"/>
                  </a:moveTo>
                  <a:cubicBezTo>
                    <a:pt x="73" y="75"/>
                    <a:pt x="86" y="36"/>
                    <a:pt x="110" y="20"/>
                  </a:cubicBezTo>
                  <a:cubicBezTo>
                    <a:pt x="118" y="15"/>
                    <a:pt x="129" y="12"/>
                    <a:pt x="139" y="12"/>
                  </a:cubicBezTo>
                  <a:cubicBezTo>
                    <a:pt x="144" y="12"/>
                    <a:pt x="150" y="13"/>
                    <a:pt x="155" y="15"/>
                  </a:cubicBezTo>
                  <a:cubicBezTo>
                    <a:pt x="164" y="18"/>
                    <a:pt x="177" y="26"/>
                    <a:pt x="184" y="45"/>
                  </a:cubicBezTo>
                  <a:cubicBezTo>
                    <a:pt x="185" y="49"/>
                    <a:pt x="191" y="49"/>
                    <a:pt x="193" y="45"/>
                  </a:cubicBezTo>
                  <a:cubicBezTo>
                    <a:pt x="199" y="26"/>
                    <a:pt x="212" y="18"/>
                    <a:pt x="222" y="15"/>
                  </a:cubicBezTo>
                  <a:cubicBezTo>
                    <a:pt x="236" y="10"/>
                    <a:pt x="254" y="12"/>
                    <a:pt x="266" y="20"/>
                  </a:cubicBezTo>
                  <a:cubicBezTo>
                    <a:pt x="290" y="36"/>
                    <a:pt x="304" y="75"/>
                    <a:pt x="282" y="114"/>
                  </a:cubicBezTo>
                  <a:cubicBezTo>
                    <a:pt x="264" y="147"/>
                    <a:pt x="232" y="171"/>
                    <a:pt x="206" y="190"/>
                  </a:cubicBezTo>
                  <a:cubicBezTo>
                    <a:pt x="200" y="195"/>
                    <a:pt x="194" y="200"/>
                    <a:pt x="188" y="204"/>
                  </a:cubicBezTo>
                  <a:cubicBezTo>
                    <a:pt x="183" y="200"/>
                    <a:pt x="176" y="195"/>
                    <a:pt x="170" y="190"/>
                  </a:cubicBezTo>
                  <a:cubicBezTo>
                    <a:pt x="144" y="171"/>
                    <a:pt x="112" y="147"/>
                    <a:pt x="94" y="114"/>
                  </a:cubicBezTo>
                  <a:close/>
                  <a:moveTo>
                    <a:pt x="316" y="197"/>
                  </a:moveTo>
                  <a:lnTo>
                    <a:pt x="316" y="201"/>
                  </a:lnTo>
                  <a:cubicBezTo>
                    <a:pt x="297" y="207"/>
                    <a:pt x="280" y="197"/>
                    <a:pt x="270" y="186"/>
                  </a:cubicBezTo>
                  <a:cubicBezTo>
                    <a:pt x="269" y="185"/>
                    <a:pt x="268" y="184"/>
                    <a:pt x="266" y="184"/>
                  </a:cubicBezTo>
                  <a:cubicBezTo>
                    <a:pt x="265" y="184"/>
                    <a:pt x="263" y="185"/>
                    <a:pt x="263" y="187"/>
                  </a:cubicBezTo>
                  <a:cubicBezTo>
                    <a:pt x="259" y="193"/>
                    <a:pt x="252" y="199"/>
                    <a:pt x="244" y="199"/>
                  </a:cubicBezTo>
                  <a:lnTo>
                    <a:pt x="244" y="197"/>
                  </a:lnTo>
                  <a:cubicBezTo>
                    <a:pt x="244" y="178"/>
                    <a:pt x="260" y="164"/>
                    <a:pt x="280" y="164"/>
                  </a:cubicBezTo>
                  <a:cubicBezTo>
                    <a:pt x="300" y="164"/>
                    <a:pt x="316" y="178"/>
                    <a:pt x="316" y="197"/>
                  </a:cubicBezTo>
                  <a:close/>
                  <a:moveTo>
                    <a:pt x="280" y="251"/>
                  </a:moveTo>
                  <a:cubicBezTo>
                    <a:pt x="260" y="251"/>
                    <a:pt x="244" y="237"/>
                    <a:pt x="244" y="218"/>
                  </a:cubicBezTo>
                  <a:lnTo>
                    <a:pt x="244" y="208"/>
                  </a:lnTo>
                  <a:cubicBezTo>
                    <a:pt x="253" y="209"/>
                    <a:pt x="262" y="204"/>
                    <a:pt x="268" y="196"/>
                  </a:cubicBezTo>
                  <a:cubicBezTo>
                    <a:pt x="277" y="205"/>
                    <a:pt x="290" y="212"/>
                    <a:pt x="304" y="212"/>
                  </a:cubicBezTo>
                  <a:cubicBezTo>
                    <a:pt x="308" y="212"/>
                    <a:pt x="312" y="212"/>
                    <a:pt x="316" y="211"/>
                  </a:cubicBezTo>
                  <a:lnTo>
                    <a:pt x="316" y="218"/>
                  </a:lnTo>
                  <a:cubicBezTo>
                    <a:pt x="316" y="237"/>
                    <a:pt x="300" y="251"/>
                    <a:pt x="280" y="251"/>
                  </a:cubicBezTo>
                  <a:close/>
                  <a:moveTo>
                    <a:pt x="300" y="269"/>
                  </a:moveTo>
                  <a:cubicBezTo>
                    <a:pt x="302" y="271"/>
                    <a:pt x="305" y="273"/>
                    <a:pt x="308" y="274"/>
                  </a:cubicBezTo>
                  <a:lnTo>
                    <a:pt x="280" y="296"/>
                  </a:lnTo>
                  <a:lnTo>
                    <a:pt x="252" y="274"/>
                  </a:lnTo>
                  <a:cubicBezTo>
                    <a:pt x="255" y="273"/>
                    <a:pt x="258" y="271"/>
                    <a:pt x="260" y="269"/>
                  </a:cubicBezTo>
                  <a:cubicBezTo>
                    <a:pt x="264" y="266"/>
                    <a:pt x="265" y="262"/>
                    <a:pt x="266" y="258"/>
                  </a:cubicBezTo>
                  <a:cubicBezTo>
                    <a:pt x="270" y="260"/>
                    <a:pt x="275" y="261"/>
                    <a:pt x="280" y="261"/>
                  </a:cubicBezTo>
                  <a:cubicBezTo>
                    <a:pt x="285" y="261"/>
                    <a:pt x="290" y="260"/>
                    <a:pt x="294" y="258"/>
                  </a:cubicBezTo>
                  <a:cubicBezTo>
                    <a:pt x="294" y="262"/>
                    <a:pt x="296" y="266"/>
                    <a:pt x="300" y="269"/>
                  </a:cubicBezTo>
                  <a:close/>
                  <a:moveTo>
                    <a:pt x="355" y="278"/>
                  </a:moveTo>
                  <a:cubicBezTo>
                    <a:pt x="347" y="272"/>
                    <a:pt x="336" y="270"/>
                    <a:pt x="326" y="268"/>
                  </a:cubicBezTo>
                  <a:cubicBezTo>
                    <a:pt x="318" y="267"/>
                    <a:pt x="310" y="265"/>
                    <a:pt x="306" y="262"/>
                  </a:cubicBezTo>
                  <a:cubicBezTo>
                    <a:pt x="303" y="260"/>
                    <a:pt x="303" y="258"/>
                    <a:pt x="303" y="255"/>
                  </a:cubicBezTo>
                  <a:lnTo>
                    <a:pt x="303" y="255"/>
                  </a:lnTo>
                  <a:cubicBezTo>
                    <a:pt x="317" y="247"/>
                    <a:pt x="325" y="234"/>
                    <a:pt x="325" y="218"/>
                  </a:cubicBezTo>
                  <a:lnTo>
                    <a:pt x="325" y="208"/>
                  </a:lnTo>
                  <a:lnTo>
                    <a:pt x="325" y="204"/>
                  </a:lnTo>
                  <a:lnTo>
                    <a:pt x="325" y="204"/>
                  </a:lnTo>
                  <a:lnTo>
                    <a:pt x="325" y="197"/>
                  </a:lnTo>
                  <a:cubicBezTo>
                    <a:pt x="325" y="173"/>
                    <a:pt x="306" y="154"/>
                    <a:pt x="280" y="154"/>
                  </a:cubicBezTo>
                  <a:cubicBezTo>
                    <a:pt x="272" y="154"/>
                    <a:pt x="264" y="156"/>
                    <a:pt x="258" y="160"/>
                  </a:cubicBezTo>
                  <a:cubicBezTo>
                    <a:pt x="270" y="148"/>
                    <a:pt x="282" y="134"/>
                    <a:pt x="290" y="118"/>
                  </a:cubicBezTo>
                  <a:cubicBezTo>
                    <a:pt x="314" y="74"/>
                    <a:pt x="299" y="31"/>
                    <a:pt x="271" y="13"/>
                  </a:cubicBezTo>
                  <a:cubicBezTo>
                    <a:pt x="256" y="2"/>
                    <a:pt x="236" y="0"/>
                    <a:pt x="219" y="6"/>
                  </a:cubicBezTo>
                  <a:cubicBezTo>
                    <a:pt x="205" y="10"/>
                    <a:pt x="195" y="19"/>
                    <a:pt x="188" y="32"/>
                  </a:cubicBezTo>
                  <a:cubicBezTo>
                    <a:pt x="181" y="19"/>
                    <a:pt x="171" y="10"/>
                    <a:pt x="158" y="6"/>
                  </a:cubicBezTo>
                  <a:cubicBezTo>
                    <a:pt x="140" y="0"/>
                    <a:pt x="120" y="2"/>
                    <a:pt x="105" y="13"/>
                  </a:cubicBezTo>
                  <a:cubicBezTo>
                    <a:pt x="78" y="31"/>
                    <a:pt x="62" y="74"/>
                    <a:pt x="86" y="118"/>
                  </a:cubicBezTo>
                  <a:cubicBezTo>
                    <a:pt x="94" y="133"/>
                    <a:pt x="104" y="146"/>
                    <a:pt x="116" y="157"/>
                  </a:cubicBezTo>
                  <a:cubicBezTo>
                    <a:pt x="110" y="155"/>
                    <a:pt x="103" y="154"/>
                    <a:pt x="96" y="154"/>
                  </a:cubicBezTo>
                  <a:cubicBezTo>
                    <a:pt x="59" y="154"/>
                    <a:pt x="38" y="179"/>
                    <a:pt x="38" y="223"/>
                  </a:cubicBezTo>
                  <a:cubicBezTo>
                    <a:pt x="38" y="225"/>
                    <a:pt x="35" y="237"/>
                    <a:pt x="32" y="248"/>
                  </a:cubicBezTo>
                  <a:cubicBezTo>
                    <a:pt x="32" y="249"/>
                    <a:pt x="32" y="251"/>
                    <a:pt x="34" y="252"/>
                  </a:cubicBezTo>
                  <a:cubicBezTo>
                    <a:pt x="34" y="253"/>
                    <a:pt x="46" y="262"/>
                    <a:pt x="64" y="265"/>
                  </a:cubicBezTo>
                  <a:cubicBezTo>
                    <a:pt x="60" y="267"/>
                    <a:pt x="55" y="267"/>
                    <a:pt x="50" y="268"/>
                  </a:cubicBezTo>
                  <a:cubicBezTo>
                    <a:pt x="41" y="270"/>
                    <a:pt x="30" y="272"/>
                    <a:pt x="21" y="278"/>
                  </a:cubicBezTo>
                  <a:cubicBezTo>
                    <a:pt x="7" y="286"/>
                    <a:pt x="0" y="301"/>
                    <a:pt x="0" y="322"/>
                  </a:cubicBezTo>
                  <a:lnTo>
                    <a:pt x="0" y="338"/>
                  </a:lnTo>
                  <a:cubicBezTo>
                    <a:pt x="0" y="341"/>
                    <a:pt x="2" y="343"/>
                    <a:pt x="5" y="343"/>
                  </a:cubicBezTo>
                  <a:lnTo>
                    <a:pt x="96" y="343"/>
                  </a:lnTo>
                  <a:lnTo>
                    <a:pt x="118" y="343"/>
                  </a:lnTo>
                  <a:cubicBezTo>
                    <a:pt x="116" y="348"/>
                    <a:pt x="115" y="355"/>
                    <a:pt x="115" y="362"/>
                  </a:cubicBezTo>
                  <a:lnTo>
                    <a:pt x="115" y="374"/>
                  </a:lnTo>
                  <a:cubicBezTo>
                    <a:pt x="115" y="377"/>
                    <a:pt x="117" y="379"/>
                    <a:pt x="119" y="379"/>
                  </a:cubicBezTo>
                  <a:lnTo>
                    <a:pt x="188" y="379"/>
                  </a:lnTo>
                  <a:lnTo>
                    <a:pt x="257" y="379"/>
                  </a:lnTo>
                  <a:cubicBezTo>
                    <a:pt x="259" y="379"/>
                    <a:pt x="262" y="377"/>
                    <a:pt x="262" y="374"/>
                  </a:cubicBezTo>
                  <a:lnTo>
                    <a:pt x="262" y="362"/>
                  </a:lnTo>
                  <a:cubicBezTo>
                    <a:pt x="262" y="355"/>
                    <a:pt x="260" y="348"/>
                    <a:pt x="258" y="343"/>
                  </a:cubicBezTo>
                  <a:lnTo>
                    <a:pt x="280" y="343"/>
                  </a:lnTo>
                  <a:lnTo>
                    <a:pt x="372" y="343"/>
                  </a:lnTo>
                  <a:cubicBezTo>
                    <a:pt x="374" y="343"/>
                    <a:pt x="376" y="341"/>
                    <a:pt x="376" y="338"/>
                  </a:cubicBezTo>
                  <a:lnTo>
                    <a:pt x="376" y="322"/>
                  </a:lnTo>
                  <a:cubicBezTo>
                    <a:pt x="376" y="301"/>
                    <a:pt x="370" y="286"/>
                    <a:pt x="355" y="2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1" name="Individual_Responsibility" descr="{&quot;Key&quot;:&quot;POWER_USER_SHAPE_ICON&quot;,&quot;Value&quot;:&quot;POWER_USER_SHAPE_ICON_STYLE_1&quot;}"/>
          <p:cNvGrpSpPr>
            <a:grpSpLocks noChangeAspect="1"/>
          </p:cNvGrpSpPr>
          <p:nvPr>
            <p:custDataLst>
              <p:tags r:id="rId1"/>
            </p:custDataLst>
          </p:nvPr>
        </p:nvGrpSpPr>
        <p:grpSpPr bwMode="auto">
          <a:xfrm>
            <a:off x="450562" y="3546175"/>
            <a:ext cx="425942" cy="425040"/>
            <a:chOff x="7" y="8"/>
            <a:chExt cx="472" cy="471"/>
          </a:xfrm>
          <a:solidFill>
            <a:schemeClr val="bg1"/>
          </a:solidFill>
        </p:grpSpPr>
        <p:sp>
          <p:nvSpPr>
            <p:cNvPr id="46" name="Individual_Responsibility"/>
            <p:cNvSpPr>
              <a:spLocks/>
            </p:cNvSpPr>
            <p:nvPr>
              <p:custDataLst>
                <p:tags r:id="rId6"/>
              </p:custDataLst>
            </p:nvPr>
          </p:nvSpPr>
          <p:spPr bwMode="auto">
            <a:xfrm>
              <a:off x="165" y="8"/>
              <a:ext cx="156" cy="157"/>
            </a:xfrm>
            <a:custGeom>
              <a:avLst/>
              <a:gdLst>
                <a:gd name="T0" fmla="*/ 416 w 416"/>
                <a:gd name="T1" fmla="*/ 139 h 417"/>
                <a:gd name="T2" fmla="*/ 277 w 416"/>
                <a:gd name="T3" fmla="*/ 139 h 417"/>
                <a:gd name="T4" fmla="*/ 277 w 416"/>
                <a:gd name="T5" fmla="*/ 0 h 417"/>
                <a:gd name="T6" fmla="*/ 139 w 416"/>
                <a:gd name="T7" fmla="*/ 0 h 417"/>
                <a:gd name="T8" fmla="*/ 139 w 416"/>
                <a:gd name="T9" fmla="*/ 139 h 417"/>
                <a:gd name="T10" fmla="*/ 0 w 416"/>
                <a:gd name="T11" fmla="*/ 139 h 417"/>
                <a:gd name="T12" fmla="*/ 0 w 416"/>
                <a:gd name="T13" fmla="*/ 278 h 417"/>
                <a:gd name="T14" fmla="*/ 139 w 416"/>
                <a:gd name="T15" fmla="*/ 278 h 417"/>
                <a:gd name="T16" fmla="*/ 139 w 416"/>
                <a:gd name="T17" fmla="*/ 417 h 417"/>
                <a:gd name="T18" fmla="*/ 277 w 416"/>
                <a:gd name="T19" fmla="*/ 417 h 417"/>
                <a:gd name="T20" fmla="*/ 277 w 416"/>
                <a:gd name="T21" fmla="*/ 278 h 417"/>
                <a:gd name="T22" fmla="*/ 416 w 416"/>
                <a:gd name="T23" fmla="*/ 278 h 417"/>
                <a:gd name="T24" fmla="*/ 416 w 416"/>
                <a:gd name="T25" fmla="*/ 1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417">
                  <a:moveTo>
                    <a:pt x="416" y="139"/>
                  </a:moveTo>
                  <a:lnTo>
                    <a:pt x="277" y="139"/>
                  </a:lnTo>
                  <a:lnTo>
                    <a:pt x="277" y="0"/>
                  </a:lnTo>
                  <a:lnTo>
                    <a:pt x="139" y="0"/>
                  </a:lnTo>
                  <a:lnTo>
                    <a:pt x="139" y="139"/>
                  </a:lnTo>
                  <a:lnTo>
                    <a:pt x="0" y="139"/>
                  </a:lnTo>
                  <a:lnTo>
                    <a:pt x="0" y="278"/>
                  </a:lnTo>
                  <a:lnTo>
                    <a:pt x="139" y="278"/>
                  </a:lnTo>
                  <a:lnTo>
                    <a:pt x="139" y="417"/>
                  </a:lnTo>
                  <a:lnTo>
                    <a:pt x="277" y="417"/>
                  </a:lnTo>
                  <a:lnTo>
                    <a:pt x="277" y="278"/>
                  </a:lnTo>
                  <a:lnTo>
                    <a:pt x="416" y="278"/>
                  </a:lnTo>
                  <a:lnTo>
                    <a:pt x="416"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Individual_Responsibility"/>
            <p:cNvSpPr>
              <a:spLocks/>
            </p:cNvSpPr>
            <p:nvPr>
              <p:custDataLst>
                <p:tags r:id="rId7"/>
              </p:custDataLst>
            </p:nvPr>
          </p:nvSpPr>
          <p:spPr bwMode="auto">
            <a:xfrm>
              <a:off x="7" y="220"/>
              <a:ext cx="472" cy="259"/>
            </a:xfrm>
            <a:custGeom>
              <a:avLst/>
              <a:gdLst>
                <a:gd name="T0" fmla="*/ 1250 w 1258"/>
                <a:gd name="T1" fmla="*/ 368 h 688"/>
                <a:gd name="T2" fmla="*/ 1164 w 1258"/>
                <a:gd name="T3" fmla="*/ 73 h 688"/>
                <a:gd name="T4" fmla="*/ 1056 w 1258"/>
                <a:gd name="T5" fmla="*/ 14 h 688"/>
                <a:gd name="T6" fmla="*/ 997 w 1258"/>
                <a:gd name="T7" fmla="*/ 122 h 688"/>
                <a:gd name="T8" fmla="*/ 1051 w 1258"/>
                <a:gd name="T9" fmla="*/ 306 h 688"/>
                <a:gd name="T10" fmla="*/ 889 w 1258"/>
                <a:gd name="T11" fmla="*/ 306 h 688"/>
                <a:gd name="T12" fmla="*/ 785 w 1258"/>
                <a:gd name="T13" fmla="*/ 306 h 688"/>
                <a:gd name="T14" fmla="*/ 473 w 1258"/>
                <a:gd name="T15" fmla="*/ 306 h 688"/>
                <a:gd name="T16" fmla="*/ 369 w 1258"/>
                <a:gd name="T17" fmla="*/ 306 h 688"/>
                <a:gd name="T18" fmla="*/ 214 w 1258"/>
                <a:gd name="T19" fmla="*/ 306 h 688"/>
                <a:gd name="T20" fmla="*/ 277 w 1258"/>
                <a:gd name="T21" fmla="*/ 127 h 688"/>
                <a:gd name="T22" fmla="*/ 224 w 1258"/>
                <a:gd name="T23" fmla="*/ 16 h 688"/>
                <a:gd name="T24" fmla="*/ 113 w 1258"/>
                <a:gd name="T25" fmla="*/ 69 h 688"/>
                <a:gd name="T26" fmla="*/ 9 w 1258"/>
                <a:gd name="T27" fmla="*/ 364 h 688"/>
                <a:gd name="T28" fmla="*/ 20 w 1258"/>
                <a:gd name="T29" fmla="*/ 443 h 688"/>
                <a:gd name="T30" fmla="*/ 91 w 1258"/>
                <a:gd name="T31" fmla="*/ 480 h 688"/>
                <a:gd name="T32" fmla="*/ 369 w 1258"/>
                <a:gd name="T33" fmla="*/ 480 h 688"/>
                <a:gd name="T34" fmla="*/ 369 w 1258"/>
                <a:gd name="T35" fmla="*/ 688 h 688"/>
                <a:gd name="T36" fmla="*/ 889 w 1258"/>
                <a:gd name="T37" fmla="*/ 688 h 688"/>
                <a:gd name="T38" fmla="*/ 889 w 1258"/>
                <a:gd name="T39" fmla="*/ 480 h 688"/>
                <a:gd name="T40" fmla="*/ 1167 w 1258"/>
                <a:gd name="T41" fmla="*/ 480 h 688"/>
                <a:gd name="T42" fmla="*/ 1237 w 1258"/>
                <a:gd name="T43" fmla="*/ 445 h 688"/>
                <a:gd name="T44" fmla="*/ 1250 w 1258"/>
                <a:gd name="T45" fmla="*/ 3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8" h="688">
                  <a:moveTo>
                    <a:pt x="1250" y="368"/>
                  </a:moveTo>
                  <a:lnTo>
                    <a:pt x="1164" y="73"/>
                  </a:lnTo>
                  <a:cubicBezTo>
                    <a:pt x="1150" y="27"/>
                    <a:pt x="1102" y="1"/>
                    <a:pt x="1056" y="14"/>
                  </a:cubicBezTo>
                  <a:cubicBezTo>
                    <a:pt x="1010" y="28"/>
                    <a:pt x="984" y="76"/>
                    <a:pt x="997" y="122"/>
                  </a:cubicBezTo>
                  <a:lnTo>
                    <a:pt x="1051" y="306"/>
                  </a:lnTo>
                  <a:lnTo>
                    <a:pt x="889" y="306"/>
                  </a:lnTo>
                  <a:lnTo>
                    <a:pt x="785" y="306"/>
                  </a:lnTo>
                  <a:lnTo>
                    <a:pt x="473" y="306"/>
                  </a:lnTo>
                  <a:lnTo>
                    <a:pt x="369" y="306"/>
                  </a:lnTo>
                  <a:lnTo>
                    <a:pt x="214" y="306"/>
                  </a:lnTo>
                  <a:lnTo>
                    <a:pt x="277" y="127"/>
                  </a:lnTo>
                  <a:cubicBezTo>
                    <a:pt x="293" y="81"/>
                    <a:pt x="269" y="32"/>
                    <a:pt x="224" y="16"/>
                  </a:cubicBezTo>
                  <a:cubicBezTo>
                    <a:pt x="179" y="0"/>
                    <a:pt x="129" y="24"/>
                    <a:pt x="113" y="69"/>
                  </a:cubicBezTo>
                  <a:lnTo>
                    <a:pt x="9" y="364"/>
                  </a:lnTo>
                  <a:cubicBezTo>
                    <a:pt x="0" y="391"/>
                    <a:pt x="4" y="420"/>
                    <a:pt x="20" y="443"/>
                  </a:cubicBezTo>
                  <a:cubicBezTo>
                    <a:pt x="36" y="466"/>
                    <a:pt x="63" y="480"/>
                    <a:pt x="91" y="480"/>
                  </a:cubicBezTo>
                  <a:lnTo>
                    <a:pt x="369" y="480"/>
                  </a:lnTo>
                  <a:lnTo>
                    <a:pt x="369" y="688"/>
                  </a:lnTo>
                  <a:lnTo>
                    <a:pt x="889" y="688"/>
                  </a:lnTo>
                  <a:lnTo>
                    <a:pt x="889" y="480"/>
                  </a:lnTo>
                  <a:lnTo>
                    <a:pt x="1167" y="480"/>
                  </a:lnTo>
                  <a:cubicBezTo>
                    <a:pt x="1195" y="480"/>
                    <a:pt x="1220" y="467"/>
                    <a:pt x="1237" y="445"/>
                  </a:cubicBezTo>
                  <a:cubicBezTo>
                    <a:pt x="1253" y="423"/>
                    <a:pt x="1258" y="395"/>
                    <a:pt x="1250" y="3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Individual_Responsibility"/>
            <p:cNvSpPr>
              <a:spLocks noEditPoints="1"/>
            </p:cNvSpPr>
            <p:nvPr>
              <p:custDataLst>
                <p:tags r:id="rId8"/>
              </p:custDataLst>
            </p:nvPr>
          </p:nvSpPr>
          <p:spPr bwMode="auto">
            <a:xfrm>
              <a:off x="177" y="185"/>
              <a:ext cx="131" cy="130"/>
            </a:xfrm>
            <a:custGeom>
              <a:avLst/>
              <a:gdLst>
                <a:gd name="T0" fmla="*/ 174 w 348"/>
                <a:gd name="T1" fmla="*/ 0 h 347"/>
                <a:gd name="T2" fmla="*/ 0 w 348"/>
                <a:gd name="T3" fmla="*/ 173 h 347"/>
                <a:gd name="T4" fmla="*/ 174 w 348"/>
                <a:gd name="T5" fmla="*/ 347 h 347"/>
                <a:gd name="T6" fmla="*/ 348 w 348"/>
                <a:gd name="T7" fmla="*/ 173 h 347"/>
                <a:gd name="T8" fmla="*/ 174 w 348"/>
                <a:gd name="T9" fmla="*/ 0 h 347"/>
                <a:gd name="T10" fmla="*/ 270 w 348"/>
                <a:gd name="T11" fmla="*/ 149 h 347"/>
                <a:gd name="T12" fmla="*/ 252 w 348"/>
                <a:gd name="T13" fmla="*/ 156 h 347"/>
                <a:gd name="T14" fmla="*/ 226 w 348"/>
                <a:gd name="T15" fmla="*/ 130 h 347"/>
                <a:gd name="T16" fmla="*/ 238 w 348"/>
                <a:gd name="T17" fmla="*/ 108 h 347"/>
                <a:gd name="T18" fmla="*/ 252 w 348"/>
                <a:gd name="T19" fmla="*/ 104 h 347"/>
                <a:gd name="T20" fmla="*/ 278 w 348"/>
                <a:gd name="T21" fmla="*/ 130 h 347"/>
                <a:gd name="T22" fmla="*/ 270 w 348"/>
                <a:gd name="T23" fmla="*/ 149 h 347"/>
                <a:gd name="T24" fmla="*/ 122 w 348"/>
                <a:gd name="T25" fmla="*/ 130 h 347"/>
                <a:gd name="T26" fmla="*/ 96 w 348"/>
                <a:gd name="T27" fmla="*/ 156 h 347"/>
                <a:gd name="T28" fmla="*/ 78 w 348"/>
                <a:gd name="T29" fmla="*/ 149 h 347"/>
                <a:gd name="T30" fmla="*/ 70 w 348"/>
                <a:gd name="T31" fmla="*/ 130 h 347"/>
                <a:gd name="T32" fmla="*/ 96 w 348"/>
                <a:gd name="T33" fmla="*/ 104 h 347"/>
                <a:gd name="T34" fmla="*/ 110 w 348"/>
                <a:gd name="T35" fmla="*/ 108 h 347"/>
                <a:gd name="T36" fmla="*/ 122 w 348"/>
                <a:gd name="T37" fmla="*/ 130 h 347"/>
                <a:gd name="T38" fmla="*/ 174 w 348"/>
                <a:gd name="T39" fmla="*/ 295 h 347"/>
                <a:gd name="T40" fmla="*/ 76 w 348"/>
                <a:gd name="T41" fmla="*/ 225 h 347"/>
                <a:gd name="T42" fmla="*/ 272 w 348"/>
                <a:gd name="T43" fmla="*/ 225 h 347"/>
                <a:gd name="T44" fmla="*/ 174 w 348"/>
                <a:gd name="T45" fmla="*/ 29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347">
                  <a:moveTo>
                    <a:pt x="174" y="0"/>
                  </a:moveTo>
                  <a:cubicBezTo>
                    <a:pt x="78" y="0"/>
                    <a:pt x="0" y="77"/>
                    <a:pt x="0" y="173"/>
                  </a:cubicBezTo>
                  <a:cubicBezTo>
                    <a:pt x="0" y="269"/>
                    <a:pt x="78" y="347"/>
                    <a:pt x="174" y="347"/>
                  </a:cubicBezTo>
                  <a:cubicBezTo>
                    <a:pt x="270" y="347"/>
                    <a:pt x="348" y="269"/>
                    <a:pt x="348" y="173"/>
                  </a:cubicBezTo>
                  <a:cubicBezTo>
                    <a:pt x="348" y="77"/>
                    <a:pt x="270" y="0"/>
                    <a:pt x="174" y="0"/>
                  </a:cubicBezTo>
                  <a:close/>
                  <a:moveTo>
                    <a:pt x="270" y="149"/>
                  </a:moveTo>
                  <a:cubicBezTo>
                    <a:pt x="265" y="153"/>
                    <a:pt x="259" y="156"/>
                    <a:pt x="252" y="156"/>
                  </a:cubicBezTo>
                  <a:cubicBezTo>
                    <a:pt x="238" y="156"/>
                    <a:pt x="226" y="144"/>
                    <a:pt x="226" y="130"/>
                  </a:cubicBezTo>
                  <a:cubicBezTo>
                    <a:pt x="226" y="121"/>
                    <a:pt x="231" y="113"/>
                    <a:pt x="238" y="108"/>
                  </a:cubicBezTo>
                  <a:cubicBezTo>
                    <a:pt x="242" y="106"/>
                    <a:pt x="247" y="104"/>
                    <a:pt x="252" y="104"/>
                  </a:cubicBezTo>
                  <a:cubicBezTo>
                    <a:pt x="267" y="104"/>
                    <a:pt x="278" y="116"/>
                    <a:pt x="278" y="130"/>
                  </a:cubicBezTo>
                  <a:cubicBezTo>
                    <a:pt x="278" y="138"/>
                    <a:pt x="275" y="144"/>
                    <a:pt x="270" y="149"/>
                  </a:cubicBezTo>
                  <a:close/>
                  <a:moveTo>
                    <a:pt x="122" y="130"/>
                  </a:moveTo>
                  <a:cubicBezTo>
                    <a:pt x="122" y="144"/>
                    <a:pt x="110" y="156"/>
                    <a:pt x="96" y="156"/>
                  </a:cubicBezTo>
                  <a:cubicBezTo>
                    <a:pt x="89" y="156"/>
                    <a:pt x="83" y="153"/>
                    <a:pt x="78" y="149"/>
                  </a:cubicBezTo>
                  <a:cubicBezTo>
                    <a:pt x="73" y="144"/>
                    <a:pt x="70" y="138"/>
                    <a:pt x="70" y="130"/>
                  </a:cubicBezTo>
                  <a:cubicBezTo>
                    <a:pt x="70" y="116"/>
                    <a:pt x="81" y="104"/>
                    <a:pt x="96" y="104"/>
                  </a:cubicBezTo>
                  <a:cubicBezTo>
                    <a:pt x="101" y="104"/>
                    <a:pt x="106" y="106"/>
                    <a:pt x="110" y="108"/>
                  </a:cubicBezTo>
                  <a:cubicBezTo>
                    <a:pt x="117" y="113"/>
                    <a:pt x="122" y="121"/>
                    <a:pt x="122" y="130"/>
                  </a:cubicBezTo>
                  <a:close/>
                  <a:moveTo>
                    <a:pt x="174" y="295"/>
                  </a:moveTo>
                  <a:cubicBezTo>
                    <a:pt x="129" y="295"/>
                    <a:pt x="90" y="266"/>
                    <a:pt x="76" y="225"/>
                  </a:cubicBezTo>
                  <a:lnTo>
                    <a:pt x="272" y="225"/>
                  </a:lnTo>
                  <a:cubicBezTo>
                    <a:pt x="258" y="266"/>
                    <a:pt x="219" y="295"/>
                    <a:pt x="174"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Service" descr="{&quot;Key&quot;:&quot;POWER_USER_SHAPE_ICON&quot;,&quot;Value&quot;:&quot;POWER_USER_SHAPE_ICON_STYLE_1&quot;}"/>
          <p:cNvGrpSpPr>
            <a:grpSpLocks noChangeAspect="1"/>
          </p:cNvGrpSpPr>
          <p:nvPr>
            <p:custDataLst>
              <p:tags r:id="rId2"/>
            </p:custDataLst>
          </p:nvPr>
        </p:nvGrpSpPr>
        <p:grpSpPr>
          <a:xfrm>
            <a:off x="4747923" y="1822716"/>
            <a:ext cx="446283" cy="412898"/>
            <a:chOff x="-4159014" y="1147887"/>
            <a:chExt cx="3700334" cy="3423521"/>
          </a:xfrm>
          <a:solidFill>
            <a:schemeClr val="bg1"/>
          </a:solidFill>
        </p:grpSpPr>
        <p:grpSp>
          <p:nvGrpSpPr>
            <p:cNvPr id="50" name="Group 49">
              <a:extLst>
                <a:ext uri="{FF2B5EF4-FFF2-40B4-BE49-F238E27FC236}">
                  <a16:creationId xmlns:a16="http://schemas.microsoft.com/office/drawing/2014/main" xmlns="" id="{611A40EC-E95C-4F45-A519-F264F3D0A7CC}"/>
                </a:ext>
              </a:extLst>
            </p:cNvPr>
            <p:cNvGrpSpPr>
              <a:grpSpLocks noChangeAspect="1"/>
            </p:cNvGrpSpPr>
            <p:nvPr/>
          </p:nvGrpSpPr>
          <p:grpSpPr>
            <a:xfrm>
              <a:off x="-4159014" y="2624784"/>
              <a:ext cx="1541299" cy="1946624"/>
              <a:chOff x="4140749" y="3095294"/>
              <a:chExt cx="1541299" cy="1946624"/>
            </a:xfrm>
            <a:grpFill/>
          </p:grpSpPr>
          <p:sp>
            <p:nvSpPr>
              <p:cNvPr id="79" name="Freeform: Shape 214">
                <a:extLst>
                  <a:ext uri="{FF2B5EF4-FFF2-40B4-BE49-F238E27FC236}">
                    <a16:creationId xmlns:a16="http://schemas.microsoft.com/office/drawing/2014/main" xmlns="" id="{E001A030-1F6F-43DB-A38B-D0BA04012692}"/>
                  </a:ext>
                </a:extLst>
              </p:cNvPr>
              <p:cNvSpPr>
                <a:spLocks/>
              </p:cNvSpPr>
              <p:nvPr/>
            </p:nvSpPr>
            <p:spPr bwMode="auto">
              <a:xfrm>
                <a:off x="4140749" y="4100899"/>
                <a:ext cx="1541299" cy="941019"/>
              </a:xfrm>
              <a:custGeom>
                <a:avLst/>
                <a:gdLst>
                  <a:gd name="connsiteX0" fmla="*/ 970259 w 1541299"/>
                  <a:gd name="connsiteY0" fmla="*/ 0 h 941019"/>
                  <a:gd name="connsiteX1" fmla="*/ 1111756 w 1541299"/>
                  <a:gd name="connsiteY1" fmla="*/ 27163 h 941019"/>
                  <a:gd name="connsiteX2" fmla="*/ 1541299 w 1541299"/>
                  <a:gd name="connsiteY2" fmla="*/ 523841 h 941019"/>
                  <a:gd name="connsiteX3" fmla="*/ 1541299 w 1541299"/>
                  <a:gd name="connsiteY3" fmla="*/ 941019 h 941019"/>
                  <a:gd name="connsiteX4" fmla="*/ 1260599 w 1541299"/>
                  <a:gd name="connsiteY4" fmla="*/ 941019 h 941019"/>
                  <a:gd name="connsiteX5" fmla="*/ 1245288 w 1541299"/>
                  <a:gd name="connsiteY5" fmla="*/ 633895 h 941019"/>
                  <a:gd name="connsiteX6" fmla="*/ 1153423 w 1541299"/>
                  <a:gd name="connsiteY6" fmla="*/ 633895 h 941019"/>
                  <a:gd name="connsiteX7" fmla="*/ 1153423 w 1541299"/>
                  <a:gd name="connsiteY7" fmla="*/ 941019 h 941019"/>
                  <a:gd name="connsiteX8" fmla="*/ 387877 w 1541299"/>
                  <a:gd name="connsiteY8" fmla="*/ 941019 h 941019"/>
                  <a:gd name="connsiteX9" fmla="*/ 387877 w 1541299"/>
                  <a:gd name="connsiteY9" fmla="*/ 633895 h 941019"/>
                  <a:gd name="connsiteX10" fmla="*/ 298563 w 1541299"/>
                  <a:gd name="connsiteY10" fmla="*/ 633895 h 941019"/>
                  <a:gd name="connsiteX11" fmla="*/ 280700 w 1541299"/>
                  <a:gd name="connsiteY11" fmla="*/ 941019 h 941019"/>
                  <a:gd name="connsiteX12" fmla="*/ 0 w 1541299"/>
                  <a:gd name="connsiteY12" fmla="*/ 941019 h 941019"/>
                  <a:gd name="connsiteX13" fmla="*/ 0 w 1541299"/>
                  <a:gd name="connsiteY13" fmla="*/ 523841 h 941019"/>
                  <a:gd name="connsiteX14" fmla="*/ 429543 w 1541299"/>
                  <a:gd name="connsiteY14" fmla="*/ 27523 h 941019"/>
                  <a:gd name="connsiteX15" fmla="*/ 571132 w 1541299"/>
                  <a:gd name="connsiteY15" fmla="*/ 114 h 941019"/>
                  <a:gd name="connsiteX16" fmla="*/ 770651 w 1541299"/>
                  <a:gd name="connsiteY16" fmla="*/ 255088 h 9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299" h="941019">
                    <a:moveTo>
                      <a:pt x="970259" y="0"/>
                    </a:moveTo>
                    <a:lnTo>
                      <a:pt x="1111756" y="27163"/>
                    </a:lnTo>
                    <a:cubicBezTo>
                      <a:pt x="1402066" y="106344"/>
                      <a:pt x="1541299" y="293498"/>
                      <a:pt x="1541299" y="523841"/>
                    </a:cubicBezTo>
                    <a:lnTo>
                      <a:pt x="1541299" y="941019"/>
                    </a:lnTo>
                    <a:lnTo>
                      <a:pt x="1260599" y="941019"/>
                    </a:lnTo>
                    <a:lnTo>
                      <a:pt x="1245288" y="633895"/>
                    </a:lnTo>
                    <a:lnTo>
                      <a:pt x="1153423" y="633895"/>
                    </a:lnTo>
                    <a:lnTo>
                      <a:pt x="1153423" y="941019"/>
                    </a:lnTo>
                    <a:lnTo>
                      <a:pt x="387877" y="941019"/>
                    </a:lnTo>
                    <a:lnTo>
                      <a:pt x="387877" y="633895"/>
                    </a:lnTo>
                    <a:lnTo>
                      <a:pt x="298563" y="633895"/>
                    </a:lnTo>
                    <a:lnTo>
                      <a:pt x="280700" y="941019"/>
                    </a:lnTo>
                    <a:lnTo>
                      <a:pt x="0" y="941019"/>
                    </a:lnTo>
                    <a:lnTo>
                      <a:pt x="0" y="523841"/>
                    </a:lnTo>
                    <a:cubicBezTo>
                      <a:pt x="0" y="295418"/>
                      <a:pt x="139234" y="107304"/>
                      <a:pt x="429543" y="27523"/>
                    </a:cubicBezTo>
                    <a:lnTo>
                      <a:pt x="571132" y="114"/>
                    </a:lnTo>
                    <a:lnTo>
                      <a:pt x="770651" y="255088"/>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Oval 215"/>
              <p:cNvSpPr>
                <a:spLocks noChangeArrowheads="1"/>
              </p:cNvSpPr>
              <p:nvPr/>
            </p:nvSpPr>
            <p:spPr bwMode="auto">
              <a:xfrm>
                <a:off x="4466076" y="3095294"/>
                <a:ext cx="890648" cy="89064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Creativity"/>
            <p:cNvGrpSpPr>
              <a:grpSpLocks noChangeAspect="1"/>
            </p:cNvGrpSpPr>
            <p:nvPr>
              <p:custDataLst>
                <p:tags r:id="rId4"/>
              </p:custDataLst>
            </p:nvPr>
          </p:nvGrpSpPr>
          <p:grpSpPr>
            <a:xfrm>
              <a:off x="-2697174" y="2641802"/>
              <a:ext cx="2238494" cy="1886179"/>
              <a:chOff x="8248651" y="3332163"/>
              <a:chExt cx="827087" cy="696912"/>
            </a:xfrm>
            <a:grpFill/>
          </p:grpSpPr>
          <p:sp>
            <p:nvSpPr>
              <p:cNvPr id="72" name="Freeform 183"/>
              <p:cNvSpPr>
                <a:spLocks/>
              </p:cNvSpPr>
              <p:nvPr/>
            </p:nvSpPr>
            <p:spPr bwMode="auto">
              <a:xfrm>
                <a:off x="8504238" y="3644900"/>
                <a:ext cx="571500" cy="384175"/>
              </a:xfrm>
              <a:custGeom>
                <a:avLst/>
                <a:gdLst>
                  <a:gd name="T0" fmla="*/ 47 w 751"/>
                  <a:gd name="T1" fmla="*/ 0 h 504"/>
                  <a:gd name="T2" fmla="*/ 268 w 751"/>
                  <a:gd name="T3" fmla="*/ 25 h 504"/>
                  <a:gd name="T4" fmla="*/ 365 w 751"/>
                  <a:gd name="T5" fmla="*/ 147 h 504"/>
                  <a:gd name="T6" fmla="*/ 529 w 751"/>
                  <a:gd name="T7" fmla="*/ 58 h 504"/>
                  <a:gd name="T8" fmla="*/ 749 w 751"/>
                  <a:gd name="T9" fmla="*/ 320 h 504"/>
                  <a:gd name="T10" fmla="*/ 751 w 751"/>
                  <a:gd name="T11" fmla="*/ 504 h 504"/>
                  <a:gd name="T12" fmla="*/ 568 w 751"/>
                  <a:gd name="T13" fmla="*/ 504 h 504"/>
                  <a:gd name="T14" fmla="*/ 555 w 751"/>
                  <a:gd name="T15" fmla="*/ 347 h 504"/>
                  <a:gd name="T16" fmla="*/ 520 w 751"/>
                  <a:gd name="T17" fmla="*/ 347 h 504"/>
                  <a:gd name="T18" fmla="*/ 510 w 751"/>
                  <a:gd name="T19" fmla="*/ 504 h 504"/>
                  <a:gd name="T20" fmla="*/ 166 w 751"/>
                  <a:gd name="T21" fmla="*/ 504 h 504"/>
                  <a:gd name="T22" fmla="*/ 166 w 751"/>
                  <a:gd name="T23" fmla="*/ 209 h 504"/>
                  <a:gd name="T24" fmla="*/ 0 w 751"/>
                  <a:gd name="T25" fmla="*/ 184 h 504"/>
                  <a:gd name="T26" fmla="*/ 47 w 75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1" h="504">
                    <a:moveTo>
                      <a:pt x="47" y="0"/>
                    </a:moveTo>
                    <a:cubicBezTo>
                      <a:pt x="109" y="7"/>
                      <a:pt x="191" y="16"/>
                      <a:pt x="268" y="25"/>
                    </a:cubicBezTo>
                    <a:lnTo>
                      <a:pt x="365" y="147"/>
                    </a:lnTo>
                    <a:lnTo>
                      <a:pt x="529" y="58"/>
                    </a:lnTo>
                    <a:cubicBezTo>
                      <a:pt x="673" y="79"/>
                      <a:pt x="745" y="159"/>
                      <a:pt x="749" y="320"/>
                    </a:cubicBezTo>
                    <a:lnTo>
                      <a:pt x="751" y="504"/>
                    </a:lnTo>
                    <a:lnTo>
                      <a:pt x="568" y="504"/>
                    </a:lnTo>
                    <a:lnTo>
                      <a:pt x="555" y="347"/>
                    </a:lnTo>
                    <a:lnTo>
                      <a:pt x="520" y="347"/>
                    </a:lnTo>
                    <a:lnTo>
                      <a:pt x="510" y="504"/>
                    </a:lnTo>
                    <a:lnTo>
                      <a:pt x="166" y="504"/>
                    </a:lnTo>
                    <a:lnTo>
                      <a:pt x="166" y="209"/>
                    </a:lnTo>
                    <a:lnTo>
                      <a:pt x="0" y="184"/>
                    </a:lnTo>
                    <a:cubicBezTo>
                      <a:pt x="42" y="165"/>
                      <a:pt x="28" y="73"/>
                      <a:pt x="4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184"/>
              <p:cNvSpPr>
                <a:spLocks noChangeArrowheads="1"/>
              </p:cNvSpPr>
              <p:nvPr/>
            </p:nvSpPr>
            <p:spPr bwMode="auto">
              <a:xfrm>
                <a:off x="8683626" y="3332163"/>
                <a:ext cx="320675" cy="3143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90"/>
              <p:cNvSpPr>
                <a:spLocks/>
              </p:cNvSpPr>
              <p:nvPr/>
            </p:nvSpPr>
            <p:spPr bwMode="auto">
              <a:xfrm>
                <a:off x="8583613"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2" y="0"/>
                      <a:pt x="0"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91"/>
              <p:cNvSpPr>
                <a:spLocks/>
              </p:cNvSpPr>
              <p:nvPr/>
            </p:nvSpPr>
            <p:spPr bwMode="auto">
              <a:xfrm>
                <a:off x="85915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0" y="0"/>
                      <a:pt x="3"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93"/>
              <p:cNvSpPr>
                <a:spLocks/>
              </p:cNvSpPr>
              <p:nvPr/>
            </p:nvSpPr>
            <p:spPr bwMode="auto">
              <a:xfrm>
                <a:off x="8293101" y="3593000"/>
                <a:ext cx="144463" cy="176213"/>
              </a:xfrm>
              <a:custGeom>
                <a:avLst/>
                <a:gdLst>
                  <a:gd name="T0" fmla="*/ 85 w 188"/>
                  <a:gd name="T1" fmla="*/ 230 h 233"/>
                  <a:gd name="T2" fmla="*/ 187 w 188"/>
                  <a:gd name="T3" fmla="*/ 124 h 233"/>
                  <a:gd name="T4" fmla="*/ 105 w 188"/>
                  <a:gd name="T5" fmla="*/ 3 h 233"/>
                  <a:gd name="T6" fmla="*/ 59 w 188"/>
                  <a:gd name="T7" fmla="*/ 3 h 233"/>
                  <a:gd name="T8" fmla="*/ 1 w 188"/>
                  <a:gd name="T9" fmla="*/ 112 h 233"/>
                  <a:gd name="T10" fmla="*/ 16 w 188"/>
                  <a:gd name="T11" fmla="*/ 212 h 233"/>
                  <a:gd name="T12" fmla="*/ 85 w 188"/>
                  <a:gd name="T13" fmla="*/ 230 h 233"/>
                </a:gdLst>
                <a:ahLst/>
                <a:cxnLst>
                  <a:cxn ang="0">
                    <a:pos x="T0" y="T1"/>
                  </a:cxn>
                  <a:cxn ang="0">
                    <a:pos x="T2" y="T3"/>
                  </a:cxn>
                  <a:cxn ang="0">
                    <a:pos x="T4" y="T5"/>
                  </a:cxn>
                  <a:cxn ang="0">
                    <a:pos x="T6" y="T7"/>
                  </a:cxn>
                  <a:cxn ang="0">
                    <a:pos x="T8" y="T9"/>
                  </a:cxn>
                  <a:cxn ang="0">
                    <a:pos x="T10" y="T11"/>
                  </a:cxn>
                  <a:cxn ang="0">
                    <a:pos x="T12" y="T13"/>
                  </a:cxn>
                </a:cxnLst>
                <a:rect l="0" t="0" r="r" b="b"/>
                <a:pathLst>
                  <a:path w="188" h="233">
                    <a:moveTo>
                      <a:pt x="85" y="230"/>
                    </a:moveTo>
                    <a:cubicBezTo>
                      <a:pt x="141" y="224"/>
                      <a:pt x="186" y="185"/>
                      <a:pt x="187" y="124"/>
                    </a:cubicBezTo>
                    <a:cubicBezTo>
                      <a:pt x="188" y="66"/>
                      <a:pt x="149" y="16"/>
                      <a:pt x="105" y="3"/>
                    </a:cubicBezTo>
                    <a:cubicBezTo>
                      <a:pt x="91" y="0"/>
                      <a:pt x="68" y="2"/>
                      <a:pt x="59" y="3"/>
                    </a:cubicBezTo>
                    <a:cubicBezTo>
                      <a:pt x="1" y="10"/>
                      <a:pt x="2" y="50"/>
                      <a:pt x="1" y="112"/>
                    </a:cubicBezTo>
                    <a:cubicBezTo>
                      <a:pt x="0" y="152"/>
                      <a:pt x="0" y="190"/>
                      <a:pt x="16" y="212"/>
                    </a:cubicBezTo>
                    <a:cubicBezTo>
                      <a:pt x="30" y="231"/>
                      <a:pt x="47" y="233"/>
                      <a:pt x="85"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94"/>
              <p:cNvSpPr>
                <a:spLocks/>
              </p:cNvSpPr>
              <p:nvPr/>
            </p:nvSpPr>
            <p:spPr bwMode="auto">
              <a:xfrm>
                <a:off x="8256588"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0" y="0"/>
                      <a:pt x="2"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95"/>
              <p:cNvSpPr>
                <a:spLocks/>
              </p:cNvSpPr>
              <p:nvPr/>
            </p:nvSpPr>
            <p:spPr bwMode="auto">
              <a:xfrm>
                <a:off x="82486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3" y="0"/>
                      <a:pt x="0"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Umbrella3"/>
            <p:cNvGrpSpPr>
              <a:grpSpLocks noChangeAspect="1"/>
            </p:cNvGrpSpPr>
            <p:nvPr>
              <p:custDataLst>
                <p:tags r:id="rId5"/>
              </p:custDataLst>
            </p:nvPr>
          </p:nvGrpSpPr>
          <p:grpSpPr bwMode="auto">
            <a:xfrm>
              <a:off x="-3699202" y="1147887"/>
              <a:ext cx="2467145" cy="1402139"/>
              <a:chOff x="2283" y="529"/>
              <a:chExt cx="3037" cy="1726"/>
            </a:xfrm>
            <a:grpFill/>
          </p:grpSpPr>
          <p:sp>
            <p:nvSpPr>
              <p:cNvPr id="68" name="Freeform 231"/>
              <p:cNvSpPr>
                <a:spLocks/>
              </p:cNvSpPr>
              <p:nvPr/>
            </p:nvSpPr>
            <p:spPr bwMode="auto">
              <a:xfrm>
                <a:off x="2283" y="752"/>
                <a:ext cx="1255" cy="1400"/>
              </a:xfrm>
              <a:custGeom>
                <a:avLst/>
                <a:gdLst>
                  <a:gd name="T0" fmla="*/ 159 w 316"/>
                  <a:gd name="T1" fmla="*/ 283 h 352"/>
                  <a:gd name="T2" fmla="*/ 162 w 316"/>
                  <a:gd name="T3" fmla="*/ 269 h 352"/>
                  <a:gd name="T4" fmla="*/ 162 w 316"/>
                  <a:gd name="T5" fmla="*/ 268 h 352"/>
                  <a:gd name="T6" fmla="*/ 169 w 316"/>
                  <a:gd name="T7" fmla="*/ 240 h 352"/>
                  <a:gd name="T8" fmla="*/ 170 w 316"/>
                  <a:gd name="T9" fmla="*/ 238 h 352"/>
                  <a:gd name="T10" fmla="*/ 173 w 316"/>
                  <a:gd name="T11" fmla="*/ 226 h 352"/>
                  <a:gd name="T12" fmla="*/ 175 w 316"/>
                  <a:gd name="T13" fmla="*/ 219 h 352"/>
                  <a:gd name="T14" fmla="*/ 177 w 316"/>
                  <a:gd name="T15" fmla="*/ 212 h 352"/>
                  <a:gd name="T16" fmla="*/ 178 w 316"/>
                  <a:gd name="T17" fmla="*/ 209 h 352"/>
                  <a:gd name="T18" fmla="*/ 188 w 316"/>
                  <a:gd name="T19" fmla="*/ 183 h 352"/>
                  <a:gd name="T20" fmla="*/ 190 w 316"/>
                  <a:gd name="T21" fmla="*/ 176 h 352"/>
                  <a:gd name="T22" fmla="*/ 201 w 316"/>
                  <a:gd name="T23" fmla="*/ 150 h 352"/>
                  <a:gd name="T24" fmla="*/ 204 w 316"/>
                  <a:gd name="T25" fmla="*/ 145 h 352"/>
                  <a:gd name="T26" fmla="*/ 218 w 316"/>
                  <a:gd name="T27" fmla="*/ 118 h 352"/>
                  <a:gd name="T28" fmla="*/ 218 w 316"/>
                  <a:gd name="T29" fmla="*/ 118 h 352"/>
                  <a:gd name="T30" fmla="*/ 316 w 316"/>
                  <a:gd name="T31" fmla="*/ 0 h 352"/>
                  <a:gd name="T32" fmla="*/ 0 w 316"/>
                  <a:gd name="T33" fmla="*/ 349 h 352"/>
                  <a:gd name="T34" fmla="*/ 67 w 316"/>
                  <a:gd name="T35" fmla="*/ 336 h 352"/>
                  <a:gd name="T36" fmla="*/ 149 w 316"/>
                  <a:gd name="T37" fmla="*/ 352 h 352"/>
                  <a:gd name="T38" fmla="*/ 159 w 316"/>
                  <a:gd name="T39" fmla="*/ 284 h 352"/>
                  <a:gd name="T40" fmla="*/ 159 w 316"/>
                  <a:gd name="T41" fmla="*/ 2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159" y="283"/>
                    </a:moveTo>
                    <a:cubicBezTo>
                      <a:pt x="160" y="278"/>
                      <a:pt x="161" y="274"/>
                      <a:pt x="162" y="269"/>
                    </a:cubicBezTo>
                    <a:cubicBezTo>
                      <a:pt x="162" y="269"/>
                      <a:pt x="162" y="268"/>
                      <a:pt x="162" y="268"/>
                    </a:cubicBezTo>
                    <a:cubicBezTo>
                      <a:pt x="164" y="259"/>
                      <a:pt x="166" y="250"/>
                      <a:pt x="169" y="240"/>
                    </a:cubicBezTo>
                    <a:cubicBezTo>
                      <a:pt x="169" y="240"/>
                      <a:pt x="169" y="239"/>
                      <a:pt x="170" y="238"/>
                    </a:cubicBezTo>
                    <a:cubicBezTo>
                      <a:pt x="171" y="234"/>
                      <a:pt x="172" y="230"/>
                      <a:pt x="173" y="226"/>
                    </a:cubicBezTo>
                    <a:cubicBezTo>
                      <a:pt x="174" y="224"/>
                      <a:pt x="174" y="222"/>
                      <a:pt x="175" y="219"/>
                    </a:cubicBezTo>
                    <a:cubicBezTo>
                      <a:pt x="176" y="217"/>
                      <a:pt x="176" y="215"/>
                      <a:pt x="177" y="212"/>
                    </a:cubicBezTo>
                    <a:cubicBezTo>
                      <a:pt x="178" y="211"/>
                      <a:pt x="178" y="210"/>
                      <a:pt x="178" y="209"/>
                    </a:cubicBezTo>
                    <a:cubicBezTo>
                      <a:pt x="181" y="200"/>
                      <a:pt x="184" y="192"/>
                      <a:pt x="188" y="183"/>
                    </a:cubicBezTo>
                    <a:cubicBezTo>
                      <a:pt x="189" y="181"/>
                      <a:pt x="189" y="178"/>
                      <a:pt x="190" y="176"/>
                    </a:cubicBezTo>
                    <a:cubicBezTo>
                      <a:pt x="194" y="167"/>
                      <a:pt x="197" y="159"/>
                      <a:pt x="201" y="150"/>
                    </a:cubicBezTo>
                    <a:cubicBezTo>
                      <a:pt x="202" y="148"/>
                      <a:pt x="203" y="147"/>
                      <a:pt x="204" y="145"/>
                    </a:cubicBezTo>
                    <a:cubicBezTo>
                      <a:pt x="208" y="136"/>
                      <a:pt x="213" y="127"/>
                      <a:pt x="218" y="118"/>
                    </a:cubicBezTo>
                    <a:cubicBezTo>
                      <a:pt x="218" y="118"/>
                      <a:pt x="218" y="118"/>
                      <a:pt x="218" y="118"/>
                    </a:cubicBezTo>
                    <a:cubicBezTo>
                      <a:pt x="241" y="75"/>
                      <a:pt x="273" y="34"/>
                      <a:pt x="316" y="0"/>
                    </a:cubicBezTo>
                    <a:cubicBezTo>
                      <a:pt x="145" y="30"/>
                      <a:pt x="13" y="173"/>
                      <a:pt x="0" y="349"/>
                    </a:cubicBezTo>
                    <a:cubicBezTo>
                      <a:pt x="21" y="340"/>
                      <a:pt x="43" y="336"/>
                      <a:pt x="67" y="336"/>
                    </a:cubicBezTo>
                    <a:cubicBezTo>
                      <a:pt x="100" y="336"/>
                      <a:pt x="130" y="345"/>
                      <a:pt x="149" y="352"/>
                    </a:cubicBezTo>
                    <a:cubicBezTo>
                      <a:pt x="150" y="336"/>
                      <a:pt x="153" y="312"/>
                      <a:pt x="159" y="284"/>
                    </a:cubicBezTo>
                    <a:cubicBezTo>
                      <a:pt x="159" y="284"/>
                      <a:pt x="159" y="283"/>
                      <a:pt x="159" y="2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233"/>
              <p:cNvSpPr>
                <a:spLocks/>
              </p:cNvSpPr>
              <p:nvPr/>
            </p:nvSpPr>
            <p:spPr bwMode="auto">
              <a:xfrm>
                <a:off x="4066" y="752"/>
                <a:ext cx="1254" cy="1400"/>
              </a:xfrm>
              <a:custGeom>
                <a:avLst/>
                <a:gdLst>
                  <a:gd name="T0" fmla="*/ 0 w 316"/>
                  <a:gd name="T1" fmla="*/ 0 h 352"/>
                  <a:gd name="T2" fmla="*/ 98 w 316"/>
                  <a:gd name="T3" fmla="*/ 118 h 352"/>
                  <a:gd name="T4" fmla="*/ 98 w 316"/>
                  <a:gd name="T5" fmla="*/ 118 h 352"/>
                  <a:gd name="T6" fmla="*/ 112 w 316"/>
                  <a:gd name="T7" fmla="*/ 145 h 352"/>
                  <a:gd name="T8" fmla="*/ 114 w 316"/>
                  <a:gd name="T9" fmla="*/ 150 h 352"/>
                  <a:gd name="T10" fmla="*/ 125 w 316"/>
                  <a:gd name="T11" fmla="*/ 176 h 352"/>
                  <a:gd name="T12" fmla="*/ 128 w 316"/>
                  <a:gd name="T13" fmla="*/ 183 h 352"/>
                  <a:gd name="T14" fmla="*/ 137 w 316"/>
                  <a:gd name="T15" fmla="*/ 209 h 352"/>
                  <a:gd name="T16" fmla="*/ 138 w 316"/>
                  <a:gd name="T17" fmla="*/ 212 h 352"/>
                  <a:gd name="T18" fmla="*/ 141 w 316"/>
                  <a:gd name="T19" fmla="*/ 219 h 352"/>
                  <a:gd name="T20" fmla="*/ 143 w 316"/>
                  <a:gd name="T21" fmla="*/ 226 h 352"/>
                  <a:gd name="T22" fmla="*/ 146 w 316"/>
                  <a:gd name="T23" fmla="*/ 238 h 352"/>
                  <a:gd name="T24" fmla="*/ 147 w 316"/>
                  <a:gd name="T25" fmla="*/ 241 h 352"/>
                  <a:gd name="T26" fmla="*/ 153 w 316"/>
                  <a:gd name="T27" fmla="*/ 268 h 352"/>
                  <a:gd name="T28" fmla="*/ 154 w 316"/>
                  <a:gd name="T29" fmla="*/ 269 h 352"/>
                  <a:gd name="T30" fmla="*/ 157 w 316"/>
                  <a:gd name="T31" fmla="*/ 283 h 352"/>
                  <a:gd name="T32" fmla="*/ 157 w 316"/>
                  <a:gd name="T33" fmla="*/ 284 h 352"/>
                  <a:gd name="T34" fmla="*/ 167 w 316"/>
                  <a:gd name="T35" fmla="*/ 352 h 352"/>
                  <a:gd name="T36" fmla="*/ 248 w 316"/>
                  <a:gd name="T37" fmla="*/ 336 h 352"/>
                  <a:gd name="T38" fmla="*/ 316 w 316"/>
                  <a:gd name="T39" fmla="*/ 349 h 352"/>
                  <a:gd name="T40" fmla="*/ 0 w 316"/>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0" y="0"/>
                    </a:moveTo>
                    <a:cubicBezTo>
                      <a:pt x="42" y="34"/>
                      <a:pt x="74" y="75"/>
                      <a:pt x="98" y="118"/>
                    </a:cubicBezTo>
                    <a:cubicBezTo>
                      <a:pt x="98" y="118"/>
                      <a:pt x="98" y="118"/>
                      <a:pt x="98" y="118"/>
                    </a:cubicBezTo>
                    <a:cubicBezTo>
                      <a:pt x="103" y="127"/>
                      <a:pt x="108" y="136"/>
                      <a:pt x="112" y="145"/>
                    </a:cubicBezTo>
                    <a:cubicBezTo>
                      <a:pt x="113" y="147"/>
                      <a:pt x="113" y="148"/>
                      <a:pt x="114" y="150"/>
                    </a:cubicBezTo>
                    <a:cubicBezTo>
                      <a:pt x="118" y="159"/>
                      <a:pt x="122" y="167"/>
                      <a:pt x="125" y="176"/>
                    </a:cubicBezTo>
                    <a:cubicBezTo>
                      <a:pt x="126" y="178"/>
                      <a:pt x="127" y="181"/>
                      <a:pt x="128" y="183"/>
                    </a:cubicBezTo>
                    <a:cubicBezTo>
                      <a:pt x="131" y="192"/>
                      <a:pt x="134" y="200"/>
                      <a:pt x="137" y="209"/>
                    </a:cubicBezTo>
                    <a:cubicBezTo>
                      <a:pt x="138" y="210"/>
                      <a:pt x="138" y="211"/>
                      <a:pt x="138" y="212"/>
                    </a:cubicBezTo>
                    <a:cubicBezTo>
                      <a:pt x="139" y="215"/>
                      <a:pt x="140" y="217"/>
                      <a:pt x="141" y="219"/>
                    </a:cubicBezTo>
                    <a:cubicBezTo>
                      <a:pt x="141" y="221"/>
                      <a:pt x="142" y="224"/>
                      <a:pt x="143" y="226"/>
                    </a:cubicBezTo>
                    <a:cubicBezTo>
                      <a:pt x="144" y="230"/>
                      <a:pt x="145" y="234"/>
                      <a:pt x="146" y="238"/>
                    </a:cubicBezTo>
                    <a:cubicBezTo>
                      <a:pt x="146" y="239"/>
                      <a:pt x="147" y="240"/>
                      <a:pt x="147" y="241"/>
                    </a:cubicBezTo>
                    <a:cubicBezTo>
                      <a:pt x="149" y="250"/>
                      <a:pt x="151" y="259"/>
                      <a:pt x="153" y="268"/>
                    </a:cubicBezTo>
                    <a:cubicBezTo>
                      <a:pt x="153" y="268"/>
                      <a:pt x="154" y="269"/>
                      <a:pt x="154" y="269"/>
                    </a:cubicBezTo>
                    <a:cubicBezTo>
                      <a:pt x="155" y="274"/>
                      <a:pt x="156" y="278"/>
                      <a:pt x="157" y="283"/>
                    </a:cubicBezTo>
                    <a:cubicBezTo>
                      <a:pt x="157" y="283"/>
                      <a:pt x="157" y="284"/>
                      <a:pt x="157" y="284"/>
                    </a:cubicBezTo>
                    <a:cubicBezTo>
                      <a:pt x="162" y="312"/>
                      <a:pt x="165" y="336"/>
                      <a:pt x="167" y="352"/>
                    </a:cubicBezTo>
                    <a:cubicBezTo>
                      <a:pt x="186" y="345"/>
                      <a:pt x="215" y="336"/>
                      <a:pt x="248" y="336"/>
                    </a:cubicBezTo>
                    <a:cubicBezTo>
                      <a:pt x="272" y="336"/>
                      <a:pt x="295" y="340"/>
                      <a:pt x="316" y="349"/>
                    </a:cubicBezTo>
                    <a:cubicBezTo>
                      <a:pt x="303" y="173"/>
                      <a:pt x="170" y="3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234"/>
              <p:cNvSpPr>
                <a:spLocks/>
              </p:cNvSpPr>
              <p:nvPr/>
            </p:nvSpPr>
            <p:spPr bwMode="auto">
              <a:xfrm>
                <a:off x="4665" y="2255"/>
                <a:ext cx="4"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235"/>
              <p:cNvSpPr>
                <a:spLocks/>
              </p:cNvSpPr>
              <p:nvPr/>
            </p:nvSpPr>
            <p:spPr bwMode="auto">
              <a:xfrm>
                <a:off x="3014" y="529"/>
                <a:ext cx="1576" cy="1579"/>
              </a:xfrm>
              <a:custGeom>
                <a:avLst/>
                <a:gdLst>
                  <a:gd name="T0" fmla="*/ 226 w 397"/>
                  <a:gd name="T1" fmla="*/ 69 h 397"/>
                  <a:gd name="T2" fmla="*/ 232 w 397"/>
                  <a:gd name="T3" fmla="*/ 50 h 397"/>
                  <a:gd name="T4" fmla="*/ 232 w 397"/>
                  <a:gd name="T5" fmla="*/ 34 h 397"/>
                  <a:gd name="T6" fmla="*/ 198 w 397"/>
                  <a:gd name="T7" fmla="*/ 0 h 397"/>
                  <a:gd name="T8" fmla="*/ 165 w 397"/>
                  <a:gd name="T9" fmla="*/ 34 h 397"/>
                  <a:gd name="T10" fmla="*/ 165 w 397"/>
                  <a:gd name="T11" fmla="*/ 50 h 397"/>
                  <a:gd name="T12" fmla="*/ 171 w 397"/>
                  <a:gd name="T13" fmla="*/ 69 h 397"/>
                  <a:gd name="T14" fmla="*/ 0 w 397"/>
                  <a:gd name="T15" fmla="*/ 397 h 397"/>
                  <a:gd name="T16" fmla="*/ 198 w 397"/>
                  <a:gd name="T17" fmla="*/ 362 h 397"/>
                  <a:gd name="T18" fmla="*/ 397 w 397"/>
                  <a:gd name="T19" fmla="*/ 397 h 397"/>
                  <a:gd name="T20" fmla="*/ 226 w 397"/>
                  <a:gd name="T21" fmla="*/ 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97">
                    <a:moveTo>
                      <a:pt x="226" y="69"/>
                    </a:moveTo>
                    <a:cubicBezTo>
                      <a:pt x="230" y="64"/>
                      <a:pt x="232" y="57"/>
                      <a:pt x="232" y="50"/>
                    </a:cubicBezTo>
                    <a:lnTo>
                      <a:pt x="232" y="34"/>
                    </a:lnTo>
                    <a:cubicBezTo>
                      <a:pt x="232" y="15"/>
                      <a:pt x="217" y="0"/>
                      <a:pt x="198" y="0"/>
                    </a:cubicBezTo>
                    <a:cubicBezTo>
                      <a:pt x="180" y="0"/>
                      <a:pt x="165" y="15"/>
                      <a:pt x="165" y="34"/>
                    </a:cubicBezTo>
                    <a:lnTo>
                      <a:pt x="165" y="50"/>
                    </a:lnTo>
                    <a:cubicBezTo>
                      <a:pt x="165" y="57"/>
                      <a:pt x="167" y="64"/>
                      <a:pt x="171" y="69"/>
                    </a:cubicBezTo>
                    <a:cubicBezTo>
                      <a:pt x="41" y="156"/>
                      <a:pt x="8" y="323"/>
                      <a:pt x="0" y="397"/>
                    </a:cubicBezTo>
                    <a:cubicBezTo>
                      <a:pt x="47" y="375"/>
                      <a:pt x="132" y="362"/>
                      <a:pt x="198" y="362"/>
                    </a:cubicBezTo>
                    <a:cubicBezTo>
                      <a:pt x="265" y="362"/>
                      <a:pt x="350" y="375"/>
                      <a:pt x="397" y="397"/>
                    </a:cubicBezTo>
                    <a:cubicBezTo>
                      <a:pt x="389" y="323"/>
                      <a:pt x="356" y="156"/>
                      <a:pt x="226" y="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3" name="Rectangle 52"/>
            <p:cNvSpPr/>
            <p:nvPr/>
          </p:nvSpPr>
          <p:spPr>
            <a:xfrm>
              <a:off x="-2481403" y="2207630"/>
              <a:ext cx="146880" cy="1351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rapezoid 66"/>
            <p:cNvSpPr/>
            <p:nvPr/>
          </p:nvSpPr>
          <p:spPr>
            <a:xfrm rot="16581379">
              <a:off x="-2304525" y="3463893"/>
              <a:ext cx="399385" cy="398775"/>
            </a:xfrm>
            <a:prstGeom prst="trapezoid">
              <a:avLst>
                <a:gd name="adj" fmla="val 83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1" name="Crop4" descr="{&quot;Key&quot;:&quot;POWER_USER_SHAPE_ICON&quot;,&quot;Value&quot;:&quot;POWER_USER_SHAPE_ICON_STYLE_1&quot;}"/>
          <p:cNvSpPr>
            <a:spLocks noChangeAspect="1" noEditPoints="1"/>
          </p:cNvSpPr>
          <p:nvPr>
            <p:custDataLst>
              <p:tags r:id="rId3"/>
            </p:custDataLst>
          </p:nvPr>
        </p:nvSpPr>
        <p:spPr bwMode="auto">
          <a:xfrm>
            <a:off x="4776838" y="3586346"/>
            <a:ext cx="407659" cy="425040"/>
          </a:xfrm>
          <a:custGeom>
            <a:avLst/>
            <a:gdLst>
              <a:gd name="T0" fmla="*/ 242 w 538"/>
              <a:gd name="T1" fmla="*/ 142 h 560"/>
              <a:gd name="T2" fmla="*/ 304 w 538"/>
              <a:gd name="T3" fmla="*/ 33 h 560"/>
              <a:gd name="T4" fmla="*/ 57 w 538"/>
              <a:gd name="T5" fmla="*/ 33 h 560"/>
              <a:gd name="T6" fmla="*/ 57 w 538"/>
              <a:gd name="T7" fmla="*/ 127 h 560"/>
              <a:gd name="T8" fmla="*/ 38 w 538"/>
              <a:gd name="T9" fmla="*/ 155 h 560"/>
              <a:gd name="T10" fmla="*/ 80 w 538"/>
              <a:gd name="T11" fmla="*/ 278 h 560"/>
              <a:gd name="T12" fmla="*/ 44 w 538"/>
              <a:gd name="T13" fmla="*/ 333 h 560"/>
              <a:gd name="T14" fmla="*/ 66 w 538"/>
              <a:gd name="T15" fmla="*/ 354 h 560"/>
              <a:gd name="T16" fmla="*/ 83 w 538"/>
              <a:gd name="T17" fmla="*/ 398 h 560"/>
              <a:gd name="T18" fmla="*/ 60 w 538"/>
              <a:gd name="T19" fmla="*/ 405 h 560"/>
              <a:gd name="T20" fmla="*/ 128 w 538"/>
              <a:gd name="T21" fmla="*/ 33 h 560"/>
              <a:gd name="T22" fmla="*/ 102 w 538"/>
              <a:gd name="T23" fmla="*/ 398 h 560"/>
              <a:gd name="T24" fmla="*/ 102 w 538"/>
              <a:gd name="T25" fmla="*/ 169 h 560"/>
              <a:gd name="T26" fmla="*/ 152 w 538"/>
              <a:gd name="T27" fmla="*/ 242 h 560"/>
              <a:gd name="T28" fmla="*/ 160 w 538"/>
              <a:gd name="T29" fmla="*/ 460 h 560"/>
              <a:gd name="T30" fmla="*/ 83 w 538"/>
              <a:gd name="T31" fmla="*/ 545 h 560"/>
              <a:gd name="T32" fmla="*/ 33 w 538"/>
              <a:gd name="T33" fmla="*/ 357 h 560"/>
              <a:gd name="T34" fmla="*/ 6 w 538"/>
              <a:gd name="T35" fmla="*/ 186 h 560"/>
              <a:gd name="T36" fmla="*/ 83 w 538"/>
              <a:gd name="T37" fmla="*/ 14 h 560"/>
              <a:gd name="T38" fmla="*/ 102 w 538"/>
              <a:gd name="T39" fmla="*/ 268 h 560"/>
              <a:gd name="T40" fmla="*/ 140 w 538"/>
              <a:gd name="T41" fmla="*/ 218 h 560"/>
              <a:gd name="T42" fmla="*/ 118 w 538"/>
              <a:gd name="T43" fmla="*/ 240 h 560"/>
              <a:gd name="T44" fmla="*/ 125 w 538"/>
              <a:gd name="T45" fmla="*/ 291 h 560"/>
              <a:gd name="T46" fmla="*/ 156 w 538"/>
              <a:gd name="T47" fmla="*/ 410 h 560"/>
              <a:gd name="T48" fmla="*/ 409 w 538"/>
              <a:gd name="T49" fmla="*/ 33 h 560"/>
              <a:gd name="T50" fmla="*/ 409 w 538"/>
              <a:gd name="T51" fmla="*/ 127 h 560"/>
              <a:gd name="T52" fmla="*/ 390 w 538"/>
              <a:gd name="T53" fmla="*/ 155 h 560"/>
              <a:gd name="T54" fmla="*/ 432 w 538"/>
              <a:gd name="T55" fmla="*/ 278 h 560"/>
              <a:gd name="T56" fmla="*/ 396 w 538"/>
              <a:gd name="T57" fmla="*/ 333 h 560"/>
              <a:gd name="T58" fmla="*/ 418 w 538"/>
              <a:gd name="T59" fmla="*/ 354 h 560"/>
              <a:gd name="T60" fmla="*/ 435 w 538"/>
              <a:gd name="T61" fmla="*/ 398 h 560"/>
              <a:gd name="T62" fmla="*/ 412 w 538"/>
              <a:gd name="T63" fmla="*/ 405 h 560"/>
              <a:gd name="T64" fmla="*/ 480 w 538"/>
              <a:gd name="T65" fmla="*/ 33 h 560"/>
              <a:gd name="T66" fmla="*/ 454 w 538"/>
              <a:gd name="T67" fmla="*/ 398 h 560"/>
              <a:gd name="T68" fmla="*/ 454 w 538"/>
              <a:gd name="T69" fmla="*/ 169 h 560"/>
              <a:gd name="T70" fmla="*/ 504 w 538"/>
              <a:gd name="T71" fmla="*/ 242 h 560"/>
              <a:gd name="T72" fmla="*/ 512 w 538"/>
              <a:gd name="T73" fmla="*/ 460 h 560"/>
              <a:gd name="T74" fmla="*/ 435 w 538"/>
              <a:gd name="T75" fmla="*/ 545 h 560"/>
              <a:gd name="T76" fmla="*/ 385 w 538"/>
              <a:gd name="T77" fmla="*/ 357 h 560"/>
              <a:gd name="T78" fmla="*/ 358 w 538"/>
              <a:gd name="T79" fmla="*/ 186 h 560"/>
              <a:gd name="T80" fmla="*/ 435 w 538"/>
              <a:gd name="T81" fmla="*/ 14 h 560"/>
              <a:gd name="T82" fmla="*/ 454 w 538"/>
              <a:gd name="T83" fmla="*/ 268 h 560"/>
              <a:gd name="T84" fmla="*/ 492 w 538"/>
              <a:gd name="T85" fmla="*/ 218 h 560"/>
              <a:gd name="T86" fmla="*/ 470 w 538"/>
              <a:gd name="T87" fmla="*/ 240 h 560"/>
              <a:gd name="T88" fmla="*/ 476 w 538"/>
              <a:gd name="T89" fmla="*/ 291 h 560"/>
              <a:gd name="T90" fmla="*/ 507 w 538"/>
              <a:gd name="T91" fmla="*/ 410 h 560"/>
              <a:gd name="T92" fmla="*/ 259 w 538"/>
              <a:gd name="T93" fmla="*/ 254 h 560"/>
              <a:gd name="T94" fmla="*/ 259 w 538"/>
              <a:gd name="T95" fmla="*/ 14 h 560"/>
              <a:gd name="T96" fmla="*/ 343 w 538"/>
              <a:gd name="T97" fmla="*/ 143 h 560"/>
              <a:gd name="T98" fmla="*/ 343 w 538"/>
              <a:gd name="T99" fmla="*/ 257 h 560"/>
              <a:gd name="T100" fmla="*/ 343 w 538"/>
              <a:gd name="T101" fmla="*/ 372 h 560"/>
              <a:gd name="T102" fmla="*/ 259 w 538"/>
              <a:gd name="T103" fmla="*/ 545 h 560"/>
              <a:gd name="T104" fmla="*/ 259 w 538"/>
              <a:gd name="T105" fmla="*/ 422 h 560"/>
              <a:gd name="T106" fmla="*/ 259 w 538"/>
              <a:gd name="T107" fmla="*/ 30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8" h="560">
                <a:moveTo>
                  <a:pt x="233" y="33"/>
                </a:moveTo>
                <a:cubicBezTo>
                  <a:pt x="233" y="25"/>
                  <a:pt x="237" y="18"/>
                  <a:pt x="242" y="18"/>
                </a:cubicBezTo>
                <a:cubicBezTo>
                  <a:pt x="247" y="18"/>
                  <a:pt x="252" y="25"/>
                  <a:pt x="252" y="33"/>
                </a:cubicBezTo>
                <a:lnTo>
                  <a:pt x="252" y="127"/>
                </a:lnTo>
                <a:cubicBezTo>
                  <a:pt x="252" y="135"/>
                  <a:pt x="247" y="142"/>
                  <a:pt x="242" y="142"/>
                </a:cubicBezTo>
                <a:cubicBezTo>
                  <a:pt x="237" y="142"/>
                  <a:pt x="233" y="135"/>
                  <a:pt x="233" y="127"/>
                </a:cubicBezTo>
                <a:lnTo>
                  <a:pt x="233" y="33"/>
                </a:lnTo>
                <a:close/>
                <a:moveTo>
                  <a:pt x="285" y="33"/>
                </a:moveTo>
                <a:cubicBezTo>
                  <a:pt x="285" y="25"/>
                  <a:pt x="289" y="18"/>
                  <a:pt x="294" y="18"/>
                </a:cubicBezTo>
                <a:cubicBezTo>
                  <a:pt x="300" y="18"/>
                  <a:pt x="304" y="25"/>
                  <a:pt x="304" y="33"/>
                </a:cubicBezTo>
                <a:lnTo>
                  <a:pt x="304" y="127"/>
                </a:lnTo>
                <a:cubicBezTo>
                  <a:pt x="304" y="135"/>
                  <a:pt x="300" y="142"/>
                  <a:pt x="294" y="142"/>
                </a:cubicBezTo>
                <a:cubicBezTo>
                  <a:pt x="289" y="142"/>
                  <a:pt x="285" y="135"/>
                  <a:pt x="285" y="127"/>
                </a:cubicBezTo>
                <a:lnTo>
                  <a:pt x="285" y="33"/>
                </a:lnTo>
                <a:close/>
                <a:moveTo>
                  <a:pt x="57" y="33"/>
                </a:moveTo>
                <a:cubicBezTo>
                  <a:pt x="57" y="25"/>
                  <a:pt x="61" y="18"/>
                  <a:pt x="66" y="18"/>
                </a:cubicBezTo>
                <a:cubicBezTo>
                  <a:pt x="71" y="18"/>
                  <a:pt x="76" y="25"/>
                  <a:pt x="76" y="33"/>
                </a:cubicBezTo>
                <a:lnTo>
                  <a:pt x="76" y="127"/>
                </a:lnTo>
                <a:cubicBezTo>
                  <a:pt x="76" y="135"/>
                  <a:pt x="71" y="142"/>
                  <a:pt x="66" y="142"/>
                </a:cubicBezTo>
                <a:cubicBezTo>
                  <a:pt x="61" y="142"/>
                  <a:pt x="57" y="135"/>
                  <a:pt x="57" y="127"/>
                </a:cubicBezTo>
                <a:lnTo>
                  <a:pt x="57" y="33"/>
                </a:lnTo>
                <a:close/>
                <a:moveTo>
                  <a:pt x="66" y="240"/>
                </a:moveTo>
                <a:cubicBezTo>
                  <a:pt x="59" y="236"/>
                  <a:pt x="51" y="229"/>
                  <a:pt x="44" y="218"/>
                </a:cubicBezTo>
                <a:cubicBezTo>
                  <a:pt x="37" y="207"/>
                  <a:pt x="32" y="194"/>
                  <a:pt x="29" y="181"/>
                </a:cubicBezTo>
                <a:cubicBezTo>
                  <a:pt x="27" y="170"/>
                  <a:pt x="20" y="145"/>
                  <a:pt x="38" y="155"/>
                </a:cubicBezTo>
                <a:cubicBezTo>
                  <a:pt x="46" y="159"/>
                  <a:pt x="53" y="166"/>
                  <a:pt x="60" y="176"/>
                </a:cubicBezTo>
                <a:cubicBezTo>
                  <a:pt x="67" y="188"/>
                  <a:pt x="72" y="200"/>
                  <a:pt x="75" y="213"/>
                </a:cubicBezTo>
                <a:cubicBezTo>
                  <a:pt x="78" y="225"/>
                  <a:pt x="85" y="249"/>
                  <a:pt x="66" y="240"/>
                </a:cubicBezTo>
                <a:close/>
                <a:moveTo>
                  <a:pt x="83" y="283"/>
                </a:moveTo>
                <a:cubicBezTo>
                  <a:pt x="82" y="282"/>
                  <a:pt x="81" y="280"/>
                  <a:pt x="80" y="278"/>
                </a:cubicBezTo>
                <a:cubicBezTo>
                  <a:pt x="77" y="273"/>
                  <a:pt x="74" y="269"/>
                  <a:pt x="70" y="265"/>
                </a:cubicBezTo>
                <a:cubicBezTo>
                  <a:pt x="74" y="266"/>
                  <a:pt x="79" y="266"/>
                  <a:pt x="83" y="266"/>
                </a:cubicBezTo>
                <a:lnTo>
                  <a:pt x="83" y="283"/>
                </a:lnTo>
                <a:close/>
                <a:moveTo>
                  <a:pt x="66" y="354"/>
                </a:moveTo>
                <a:cubicBezTo>
                  <a:pt x="59" y="351"/>
                  <a:pt x="51" y="343"/>
                  <a:pt x="44" y="333"/>
                </a:cubicBezTo>
                <a:cubicBezTo>
                  <a:pt x="37" y="322"/>
                  <a:pt x="32" y="309"/>
                  <a:pt x="29" y="296"/>
                </a:cubicBezTo>
                <a:cubicBezTo>
                  <a:pt x="27" y="284"/>
                  <a:pt x="20" y="260"/>
                  <a:pt x="38" y="269"/>
                </a:cubicBezTo>
                <a:cubicBezTo>
                  <a:pt x="46" y="273"/>
                  <a:pt x="53" y="280"/>
                  <a:pt x="60" y="291"/>
                </a:cubicBezTo>
                <a:cubicBezTo>
                  <a:pt x="67" y="302"/>
                  <a:pt x="72" y="315"/>
                  <a:pt x="75" y="328"/>
                </a:cubicBezTo>
                <a:cubicBezTo>
                  <a:pt x="78" y="340"/>
                  <a:pt x="85" y="364"/>
                  <a:pt x="66" y="354"/>
                </a:cubicBezTo>
                <a:close/>
                <a:moveTo>
                  <a:pt x="83" y="398"/>
                </a:moveTo>
                <a:cubicBezTo>
                  <a:pt x="82" y="396"/>
                  <a:pt x="81" y="394"/>
                  <a:pt x="80" y="393"/>
                </a:cubicBezTo>
                <a:cubicBezTo>
                  <a:pt x="77" y="388"/>
                  <a:pt x="74" y="384"/>
                  <a:pt x="71" y="380"/>
                </a:cubicBezTo>
                <a:cubicBezTo>
                  <a:pt x="75" y="381"/>
                  <a:pt x="79" y="381"/>
                  <a:pt x="83" y="380"/>
                </a:cubicBezTo>
                <a:lnTo>
                  <a:pt x="83" y="398"/>
                </a:lnTo>
                <a:close/>
                <a:moveTo>
                  <a:pt x="66" y="469"/>
                </a:moveTo>
                <a:cubicBezTo>
                  <a:pt x="59" y="465"/>
                  <a:pt x="51" y="458"/>
                  <a:pt x="44" y="447"/>
                </a:cubicBezTo>
                <a:cubicBezTo>
                  <a:pt x="37" y="436"/>
                  <a:pt x="32" y="423"/>
                  <a:pt x="29" y="410"/>
                </a:cubicBezTo>
                <a:cubicBezTo>
                  <a:pt x="27" y="399"/>
                  <a:pt x="20" y="374"/>
                  <a:pt x="38" y="384"/>
                </a:cubicBezTo>
                <a:cubicBezTo>
                  <a:pt x="46" y="388"/>
                  <a:pt x="53" y="395"/>
                  <a:pt x="60" y="405"/>
                </a:cubicBezTo>
                <a:cubicBezTo>
                  <a:pt x="67" y="417"/>
                  <a:pt x="72" y="429"/>
                  <a:pt x="75" y="442"/>
                </a:cubicBezTo>
                <a:cubicBezTo>
                  <a:pt x="78" y="454"/>
                  <a:pt x="85" y="478"/>
                  <a:pt x="66" y="469"/>
                </a:cubicBezTo>
                <a:close/>
                <a:moveTo>
                  <a:pt x="109" y="33"/>
                </a:moveTo>
                <a:cubicBezTo>
                  <a:pt x="109" y="25"/>
                  <a:pt x="113" y="18"/>
                  <a:pt x="118" y="18"/>
                </a:cubicBezTo>
                <a:cubicBezTo>
                  <a:pt x="124" y="18"/>
                  <a:pt x="128" y="25"/>
                  <a:pt x="128" y="33"/>
                </a:cubicBezTo>
                <a:lnTo>
                  <a:pt x="128" y="127"/>
                </a:lnTo>
                <a:cubicBezTo>
                  <a:pt x="128" y="135"/>
                  <a:pt x="124" y="142"/>
                  <a:pt x="118" y="142"/>
                </a:cubicBezTo>
                <a:cubicBezTo>
                  <a:pt x="113" y="142"/>
                  <a:pt x="109" y="135"/>
                  <a:pt x="109" y="127"/>
                </a:cubicBezTo>
                <a:lnTo>
                  <a:pt x="109" y="33"/>
                </a:lnTo>
                <a:close/>
                <a:moveTo>
                  <a:pt x="102" y="398"/>
                </a:moveTo>
                <a:cubicBezTo>
                  <a:pt x="103" y="396"/>
                  <a:pt x="104" y="394"/>
                  <a:pt x="105" y="393"/>
                </a:cubicBezTo>
                <a:cubicBezTo>
                  <a:pt x="108" y="388"/>
                  <a:pt x="111" y="384"/>
                  <a:pt x="114" y="380"/>
                </a:cubicBezTo>
                <a:cubicBezTo>
                  <a:pt x="110" y="381"/>
                  <a:pt x="106" y="381"/>
                  <a:pt x="102" y="380"/>
                </a:cubicBezTo>
                <a:lnTo>
                  <a:pt x="102" y="398"/>
                </a:lnTo>
                <a:close/>
                <a:moveTo>
                  <a:pt x="102" y="169"/>
                </a:moveTo>
                <a:cubicBezTo>
                  <a:pt x="103" y="167"/>
                  <a:pt x="104" y="165"/>
                  <a:pt x="105" y="164"/>
                </a:cubicBezTo>
                <a:cubicBezTo>
                  <a:pt x="114" y="150"/>
                  <a:pt x="125" y="139"/>
                  <a:pt x="136" y="134"/>
                </a:cubicBezTo>
                <a:cubicBezTo>
                  <a:pt x="183" y="110"/>
                  <a:pt x="186" y="153"/>
                  <a:pt x="179" y="186"/>
                </a:cubicBezTo>
                <a:cubicBezTo>
                  <a:pt x="175" y="202"/>
                  <a:pt x="169" y="217"/>
                  <a:pt x="160" y="231"/>
                </a:cubicBezTo>
                <a:cubicBezTo>
                  <a:pt x="158" y="235"/>
                  <a:pt x="155" y="239"/>
                  <a:pt x="152" y="242"/>
                </a:cubicBezTo>
                <a:cubicBezTo>
                  <a:pt x="184" y="235"/>
                  <a:pt x="185" y="272"/>
                  <a:pt x="179" y="301"/>
                </a:cubicBezTo>
                <a:cubicBezTo>
                  <a:pt x="175" y="316"/>
                  <a:pt x="169" y="332"/>
                  <a:pt x="160" y="346"/>
                </a:cubicBezTo>
                <a:cubicBezTo>
                  <a:pt x="158" y="350"/>
                  <a:pt x="155" y="353"/>
                  <a:pt x="152" y="357"/>
                </a:cubicBezTo>
                <a:cubicBezTo>
                  <a:pt x="184" y="350"/>
                  <a:pt x="185" y="386"/>
                  <a:pt x="179" y="415"/>
                </a:cubicBezTo>
                <a:cubicBezTo>
                  <a:pt x="175" y="431"/>
                  <a:pt x="169" y="446"/>
                  <a:pt x="160" y="460"/>
                </a:cubicBezTo>
                <a:cubicBezTo>
                  <a:pt x="151" y="474"/>
                  <a:pt x="140" y="484"/>
                  <a:pt x="129" y="490"/>
                </a:cubicBezTo>
                <a:cubicBezTo>
                  <a:pt x="120" y="495"/>
                  <a:pt x="111" y="496"/>
                  <a:pt x="102" y="495"/>
                </a:cubicBezTo>
                <a:lnTo>
                  <a:pt x="102" y="545"/>
                </a:lnTo>
                <a:cubicBezTo>
                  <a:pt x="102" y="553"/>
                  <a:pt x="98" y="560"/>
                  <a:pt x="92" y="560"/>
                </a:cubicBezTo>
                <a:cubicBezTo>
                  <a:pt x="87" y="560"/>
                  <a:pt x="83" y="553"/>
                  <a:pt x="83" y="545"/>
                </a:cubicBezTo>
                <a:lnTo>
                  <a:pt x="83" y="495"/>
                </a:lnTo>
                <a:cubicBezTo>
                  <a:pt x="74" y="496"/>
                  <a:pt x="65" y="495"/>
                  <a:pt x="56" y="490"/>
                </a:cubicBezTo>
                <a:cubicBezTo>
                  <a:pt x="45" y="484"/>
                  <a:pt x="34" y="474"/>
                  <a:pt x="25" y="460"/>
                </a:cubicBezTo>
                <a:cubicBezTo>
                  <a:pt x="16" y="446"/>
                  <a:pt x="10" y="431"/>
                  <a:pt x="6" y="415"/>
                </a:cubicBezTo>
                <a:cubicBezTo>
                  <a:pt x="0" y="386"/>
                  <a:pt x="1" y="350"/>
                  <a:pt x="33" y="357"/>
                </a:cubicBezTo>
                <a:cubicBezTo>
                  <a:pt x="30" y="353"/>
                  <a:pt x="27" y="350"/>
                  <a:pt x="25" y="346"/>
                </a:cubicBezTo>
                <a:cubicBezTo>
                  <a:pt x="16" y="332"/>
                  <a:pt x="10" y="316"/>
                  <a:pt x="6" y="301"/>
                </a:cubicBezTo>
                <a:cubicBezTo>
                  <a:pt x="0" y="272"/>
                  <a:pt x="1" y="235"/>
                  <a:pt x="33" y="242"/>
                </a:cubicBezTo>
                <a:cubicBezTo>
                  <a:pt x="30" y="239"/>
                  <a:pt x="27" y="235"/>
                  <a:pt x="25" y="231"/>
                </a:cubicBezTo>
                <a:cubicBezTo>
                  <a:pt x="16" y="217"/>
                  <a:pt x="10" y="202"/>
                  <a:pt x="6" y="186"/>
                </a:cubicBezTo>
                <a:cubicBezTo>
                  <a:pt x="3" y="170"/>
                  <a:pt x="2" y="154"/>
                  <a:pt x="5" y="140"/>
                </a:cubicBezTo>
                <a:cubicBezTo>
                  <a:pt x="8" y="124"/>
                  <a:pt x="38" y="128"/>
                  <a:pt x="49" y="134"/>
                </a:cubicBezTo>
                <a:cubicBezTo>
                  <a:pt x="60" y="139"/>
                  <a:pt x="71" y="150"/>
                  <a:pt x="80" y="164"/>
                </a:cubicBezTo>
                <a:cubicBezTo>
                  <a:pt x="81" y="165"/>
                  <a:pt x="82" y="167"/>
                  <a:pt x="83" y="169"/>
                </a:cubicBezTo>
                <a:lnTo>
                  <a:pt x="83" y="14"/>
                </a:lnTo>
                <a:cubicBezTo>
                  <a:pt x="83" y="6"/>
                  <a:pt x="87" y="0"/>
                  <a:pt x="92" y="0"/>
                </a:cubicBezTo>
                <a:cubicBezTo>
                  <a:pt x="98" y="0"/>
                  <a:pt x="102" y="6"/>
                  <a:pt x="102" y="14"/>
                </a:cubicBezTo>
                <a:lnTo>
                  <a:pt x="102" y="169"/>
                </a:lnTo>
                <a:close/>
                <a:moveTo>
                  <a:pt x="113" y="267"/>
                </a:moveTo>
                <a:cubicBezTo>
                  <a:pt x="109" y="268"/>
                  <a:pt x="105" y="268"/>
                  <a:pt x="102" y="268"/>
                </a:cubicBezTo>
                <a:lnTo>
                  <a:pt x="102" y="283"/>
                </a:lnTo>
                <a:cubicBezTo>
                  <a:pt x="103" y="282"/>
                  <a:pt x="104" y="280"/>
                  <a:pt x="105" y="278"/>
                </a:cubicBezTo>
                <a:cubicBezTo>
                  <a:pt x="108" y="274"/>
                  <a:pt x="110" y="270"/>
                  <a:pt x="113" y="267"/>
                </a:cubicBezTo>
                <a:close/>
                <a:moveTo>
                  <a:pt x="118" y="240"/>
                </a:moveTo>
                <a:cubicBezTo>
                  <a:pt x="126" y="236"/>
                  <a:pt x="134" y="229"/>
                  <a:pt x="140" y="218"/>
                </a:cubicBezTo>
                <a:cubicBezTo>
                  <a:pt x="148" y="207"/>
                  <a:pt x="153" y="194"/>
                  <a:pt x="156" y="181"/>
                </a:cubicBezTo>
                <a:cubicBezTo>
                  <a:pt x="158" y="170"/>
                  <a:pt x="165" y="145"/>
                  <a:pt x="147" y="155"/>
                </a:cubicBezTo>
                <a:cubicBezTo>
                  <a:pt x="139" y="159"/>
                  <a:pt x="132" y="166"/>
                  <a:pt x="125" y="176"/>
                </a:cubicBezTo>
                <a:cubicBezTo>
                  <a:pt x="117" y="188"/>
                  <a:pt x="112" y="200"/>
                  <a:pt x="110" y="213"/>
                </a:cubicBezTo>
                <a:cubicBezTo>
                  <a:pt x="107" y="225"/>
                  <a:pt x="100" y="249"/>
                  <a:pt x="118" y="240"/>
                </a:cubicBezTo>
                <a:close/>
                <a:moveTo>
                  <a:pt x="118" y="354"/>
                </a:moveTo>
                <a:cubicBezTo>
                  <a:pt x="126" y="351"/>
                  <a:pt x="134" y="343"/>
                  <a:pt x="140" y="333"/>
                </a:cubicBezTo>
                <a:cubicBezTo>
                  <a:pt x="148" y="322"/>
                  <a:pt x="153" y="309"/>
                  <a:pt x="156" y="296"/>
                </a:cubicBezTo>
                <a:cubicBezTo>
                  <a:pt x="158" y="284"/>
                  <a:pt x="165" y="260"/>
                  <a:pt x="147" y="269"/>
                </a:cubicBezTo>
                <a:cubicBezTo>
                  <a:pt x="139" y="273"/>
                  <a:pt x="132" y="280"/>
                  <a:pt x="125" y="291"/>
                </a:cubicBezTo>
                <a:cubicBezTo>
                  <a:pt x="117" y="302"/>
                  <a:pt x="112" y="315"/>
                  <a:pt x="110" y="328"/>
                </a:cubicBezTo>
                <a:cubicBezTo>
                  <a:pt x="107" y="340"/>
                  <a:pt x="100" y="364"/>
                  <a:pt x="118" y="354"/>
                </a:cubicBezTo>
                <a:close/>
                <a:moveTo>
                  <a:pt x="118" y="469"/>
                </a:moveTo>
                <a:cubicBezTo>
                  <a:pt x="126" y="465"/>
                  <a:pt x="134" y="458"/>
                  <a:pt x="140" y="447"/>
                </a:cubicBezTo>
                <a:cubicBezTo>
                  <a:pt x="148" y="436"/>
                  <a:pt x="153" y="423"/>
                  <a:pt x="156" y="410"/>
                </a:cubicBezTo>
                <a:cubicBezTo>
                  <a:pt x="158" y="399"/>
                  <a:pt x="165" y="374"/>
                  <a:pt x="147" y="384"/>
                </a:cubicBezTo>
                <a:cubicBezTo>
                  <a:pt x="139" y="388"/>
                  <a:pt x="132" y="395"/>
                  <a:pt x="125" y="405"/>
                </a:cubicBezTo>
                <a:cubicBezTo>
                  <a:pt x="117" y="417"/>
                  <a:pt x="112" y="429"/>
                  <a:pt x="110" y="442"/>
                </a:cubicBezTo>
                <a:cubicBezTo>
                  <a:pt x="107" y="454"/>
                  <a:pt x="100" y="478"/>
                  <a:pt x="118" y="469"/>
                </a:cubicBezTo>
                <a:close/>
                <a:moveTo>
                  <a:pt x="409" y="33"/>
                </a:moveTo>
                <a:cubicBezTo>
                  <a:pt x="409" y="25"/>
                  <a:pt x="413" y="18"/>
                  <a:pt x="418" y="18"/>
                </a:cubicBezTo>
                <a:cubicBezTo>
                  <a:pt x="423" y="18"/>
                  <a:pt x="427" y="25"/>
                  <a:pt x="427" y="33"/>
                </a:cubicBezTo>
                <a:lnTo>
                  <a:pt x="427" y="127"/>
                </a:lnTo>
                <a:cubicBezTo>
                  <a:pt x="427" y="135"/>
                  <a:pt x="423" y="142"/>
                  <a:pt x="418" y="142"/>
                </a:cubicBezTo>
                <a:cubicBezTo>
                  <a:pt x="413" y="142"/>
                  <a:pt x="409" y="135"/>
                  <a:pt x="409" y="127"/>
                </a:cubicBezTo>
                <a:lnTo>
                  <a:pt x="409" y="33"/>
                </a:lnTo>
                <a:close/>
                <a:moveTo>
                  <a:pt x="418" y="240"/>
                </a:moveTo>
                <a:cubicBezTo>
                  <a:pt x="411" y="236"/>
                  <a:pt x="403" y="229"/>
                  <a:pt x="396" y="218"/>
                </a:cubicBezTo>
                <a:cubicBezTo>
                  <a:pt x="389" y="207"/>
                  <a:pt x="384" y="194"/>
                  <a:pt x="381" y="181"/>
                </a:cubicBezTo>
                <a:cubicBezTo>
                  <a:pt x="379" y="170"/>
                  <a:pt x="372" y="145"/>
                  <a:pt x="390" y="155"/>
                </a:cubicBezTo>
                <a:cubicBezTo>
                  <a:pt x="397" y="159"/>
                  <a:pt x="405" y="166"/>
                  <a:pt x="412" y="176"/>
                </a:cubicBezTo>
                <a:cubicBezTo>
                  <a:pt x="419" y="188"/>
                  <a:pt x="424" y="200"/>
                  <a:pt x="427" y="213"/>
                </a:cubicBezTo>
                <a:cubicBezTo>
                  <a:pt x="430" y="225"/>
                  <a:pt x="436" y="249"/>
                  <a:pt x="418" y="240"/>
                </a:cubicBezTo>
                <a:close/>
                <a:moveTo>
                  <a:pt x="435" y="283"/>
                </a:moveTo>
                <a:cubicBezTo>
                  <a:pt x="434" y="282"/>
                  <a:pt x="433" y="280"/>
                  <a:pt x="432" y="278"/>
                </a:cubicBezTo>
                <a:cubicBezTo>
                  <a:pt x="429" y="273"/>
                  <a:pt x="425" y="269"/>
                  <a:pt x="422" y="265"/>
                </a:cubicBezTo>
                <a:cubicBezTo>
                  <a:pt x="426" y="266"/>
                  <a:pt x="431" y="266"/>
                  <a:pt x="435" y="266"/>
                </a:cubicBezTo>
                <a:lnTo>
                  <a:pt x="435" y="283"/>
                </a:lnTo>
                <a:close/>
                <a:moveTo>
                  <a:pt x="418" y="354"/>
                </a:moveTo>
                <a:cubicBezTo>
                  <a:pt x="411" y="351"/>
                  <a:pt x="403" y="343"/>
                  <a:pt x="396" y="333"/>
                </a:cubicBezTo>
                <a:cubicBezTo>
                  <a:pt x="389" y="322"/>
                  <a:pt x="384" y="309"/>
                  <a:pt x="381" y="296"/>
                </a:cubicBezTo>
                <a:cubicBezTo>
                  <a:pt x="379" y="284"/>
                  <a:pt x="372" y="260"/>
                  <a:pt x="390" y="269"/>
                </a:cubicBezTo>
                <a:cubicBezTo>
                  <a:pt x="397" y="273"/>
                  <a:pt x="405" y="280"/>
                  <a:pt x="412" y="291"/>
                </a:cubicBezTo>
                <a:cubicBezTo>
                  <a:pt x="419" y="302"/>
                  <a:pt x="424" y="315"/>
                  <a:pt x="427" y="328"/>
                </a:cubicBezTo>
                <a:cubicBezTo>
                  <a:pt x="430" y="340"/>
                  <a:pt x="436" y="364"/>
                  <a:pt x="418" y="354"/>
                </a:cubicBezTo>
                <a:close/>
                <a:moveTo>
                  <a:pt x="435" y="398"/>
                </a:moveTo>
                <a:cubicBezTo>
                  <a:pt x="434" y="396"/>
                  <a:pt x="433" y="394"/>
                  <a:pt x="432" y="393"/>
                </a:cubicBezTo>
                <a:cubicBezTo>
                  <a:pt x="429" y="388"/>
                  <a:pt x="426" y="384"/>
                  <a:pt x="423" y="380"/>
                </a:cubicBezTo>
                <a:cubicBezTo>
                  <a:pt x="427" y="381"/>
                  <a:pt x="431" y="381"/>
                  <a:pt x="435" y="380"/>
                </a:cubicBezTo>
                <a:lnTo>
                  <a:pt x="435" y="398"/>
                </a:lnTo>
                <a:close/>
                <a:moveTo>
                  <a:pt x="418" y="469"/>
                </a:moveTo>
                <a:cubicBezTo>
                  <a:pt x="411" y="465"/>
                  <a:pt x="403" y="458"/>
                  <a:pt x="396" y="447"/>
                </a:cubicBezTo>
                <a:cubicBezTo>
                  <a:pt x="389" y="436"/>
                  <a:pt x="384" y="423"/>
                  <a:pt x="381" y="410"/>
                </a:cubicBezTo>
                <a:cubicBezTo>
                  <a:pt x="379" y="399"/>
                  <a:pt x="372" y="374"/>
                  <a:pt x="390" y="384"/>
                </a:cubicBezTo>
                <a:cubicBezTo>
                  <a:pt x="397" y="388"/>
                  <a:pt x="405" y="395"/>
                  <a:pt x="412" y="405"/>
                </a:cubicBezTo>
                <a:cubicBezTo>
                  <a:pt x="419" y="417"/>
                  <a:pt x="424" y="429"/>
                  <a:pt x="427" y="442"/>
                </a:cubicBezTo>
                <a:cubicBezTo>
                  <a:pt x="430" y="454"/>
                  <a:pt x="436" y="478"/>
                  <a:pt x="418" y="469"/>
                </a:cubicBezTo>
                <a:close/>
                <a:moveTo>
                  <a:pt x="461" y="33"/>
                </a:moveTo>
                <a:cubicBezTo>
                  <a:pt x="461" y="25"/>
                  <a:pt x="465" y="18"/>
                  <a:pt x="470" y="18"/>
                </a:cubicBezTo>
                <a:cubicBezTo>
                  <a:pt x="475" y="18"/>
                  <a:pt x="480" y="25"/>
                  <a:pt x="480" y="33"/>
                </a:cubicBezTo>
                <a:lnTo>
                  <a:pt x="480" y="127"/>
                </a:lnTo>
                <a:cubicBezTo>
                  <a:pt x="480" y="135"/>
                  <a:pt x="475" y="142"/>
                  <a:pt x="470" y="142"/>
                </a:cubicBezTo>
                <a:cubicBezTo>
                  <a:pt x="465" y="142"/>
                  <a:pt x="461" y="135"/>
                  <a:pt x="461" y="127"/>
                </a:cubicBezTo>
                <a:lnTo>
                  <a:pt x="461" y="33"/>
                </a:lnTo>
                <a:close/>
                <a:moveTo>
                  <a:pt x="454" y="398"/>
                </a:moveTo>
                <a:cubicBezTo>
                  <a:pt x="455" y="396"/>
                  <a:pt x="456" y="394"/>
                  <a:pt x="457" y="393"/>
                </a:cubicBezTo>
                <a:cubicBezTo>
                  <a:pt x="460" y="388"/>
                  <a:pt x="463" y="384"/>
                  <a:pt x="466" y="380"/>
                </a:cubicBezTo>
                <a:cubicBezTo>
                  <a:pt x="462" y="381"/>
                  <a:pt x="458" y="381"/>
                  <a:pt x="454" y="380"/>
                </a:cubicBezTo>
                <a:lnTo>
                  <a:pt x="454" y="398"/>
                </a:lnTo>
                <a:close/>
                <a:moveTo>
                  <a:pt x="454" y="169"/>
                </a:moveTo>
                <a:cubicBezTo>
                  <a:pt x="455" y="167"/>
                  <a:pt x="456" y="165"/>
                  <a:pt x="457" y="164"/>
                </a:cubicBezTo>
                <a:cubicBezTo>
                  <a:pt x="466" y="150"/>
                  <a:pt x="477" y="139"/>
                  <a:pt x="488" y="134"/>
                </a:cubicBezTo>
                <a:cubicBezTo>
                  <a:pt x="535" y="110"/>
                  <a:pt x="538" y="153"/>
                  <a:pt x="530" y="186"/>
                </a:cubicBezTo>
                <a:cubicBezTo>
                  <a:pt x="527" y="202"/>
                  <a:pt x="521" y="217"/>
                  <a:pt x="512" y="231"/>
                </a:cubicBezTo>
                <a:cubicBezTo>
                  <a:pt x="509" y="235"/>
                  <a:pt x="507" y="239"/>
                  <a:pt x="504" y="242"/>
                </a:cubicBezTo>
                <a:cubicBezTo>
                  <a:pt x="535" y="235"/>
                  <a:pt x="537" y="272"/>
                  <a:pt x="530" y="301"/>
                </a:cubicBezTo>
                <a:cubicBezTo>
                  <a:pt x="527" y="316"/>
                  <a:pt x="521" y="332"/>
                  <a:pt x="512" y="346"/>
                </a:cubicBezTo>
                <a:cubicBezTo>
                  <a:pt x="509" y="350"/>
                  <a:pt x="507" y="353"/>
                  <a:pt x="504" y="357"/>
                </a:cubicBezTo>
                <a:cubicBezTo>
                  <a:pt x="535" y="350"/>
                  <a:pt x="537" y="386"/>
                  <a:pt x="530" y="415"/>
                </a:cubicBezTo>
                <a:cubicBezTo>
                  <a:pt x="527" y="431"/>
                  <a:pt x="521" y="446"/>
                  <a:pt x="512" y="460"/>
                </a:cubicBezTo>
                <a:cubicBezTo>
                  <a:pt x="503" y="474"/>
                  <a:pt x="492" y="484"/>
                  <a:pt x="481" y="490"/>
                </a:cubicBezTo>
                <a:cubicBezTo>
                  <a:pt x="472" y="495"/>
                  <a:pt x="462" y="496"/>
                  <a:pt x="454" y="495"/>
                </a:cubicBezTo>
                <a:lnTo>
                  <a:pt x="454" y="545"/>
                </a:lnTo>
                <a:cubicBezTo>
                  <a:pt x="454" y="553"/>
                  <a:pt x="449" y="560"/>
                  <a:pt x="444" y="560"/>
                </a:cubicBezTo>
                <a:cubicBezTo>
                  <a:pt x="439" y="560"/>
                  <a:pt x="435" y="553"/>
                  <a:pt x="435" y="545"/>
                </a:cubicBezTo>
                <a:lnTo>
                  <a:pt x="435" y="495"/>
                </a:lnTo>
                <a:cubicBezTo>
                  <a:pt x="426" y="496"/>
                  <a:pt x="417" y="495"/>
                  <a:pt x="407" y="490"/>
                </a:cubicBezTo>
                <a:cubicBezTo>
                  <a:pt x="396" y="484"/>
                  <a:pt x="386" y="474"/>
                  <a:pt x="376" y="460"/>
                </a:cubicBezTo>
                <a:cubicBezTo>
                  <a:pt x="368" y="446"/>
                  <a:pt x="361" y="431"/>
                  <a:pt x="358" y="415"/>
                </a:cubicBezTo>
                <a:cubicBezTo>
                  <a:pt x="352" y="386"/>
                  <a:pt x="353" y="350"/>
                  <a:pt x="385" y="357"/>
                </a:cubicBezTo>
                <a:cubicBezTo>
                  <a:pt x="382" y="353"/>
                  <a:pt x="379" y="350"/>
                  <a:pt x="376" y="346"/>
                </a:cubicBezTo>
                <a:cubicBezTo>
                  <a:pt x="368" y="332"/>
                  <a:pt x="361" y="316"/>
                  <a:pt x="358" y="301"/>
                </a:cubicBezTo>
                <a:cubicBezTo>
                  <a:pt x="352" y="272"/>
                  <a:pt x="353" y="235"/>
                  <a:pt x="385" y="242"/>
                </a:cubicBezTo>
                <a:cubicBezTo>
                  <a:pt x="382" y="239"/>
                  <a:pt x="379" y="235"/>
                  <a:pt x="376" y="231"/>
                </a:cubicBezTo>
                <a:cubicBezTo>
                  <a:pt x="368" y="217"/>
                  <a:pt x="361" y="202"/>
                  <a:pt x="358" y="186"/>
                </a:cubicBezTo>
                <a:cubicBezTo>
                  <a:pt x="355" y="170"/>
                  <a:pt x="354" y="154"/>
                  <a:pt x="357" y="140"/>
                </a:cubicBezTo>
                <a:cubicBezTo>
                  <a:pt x="360" y="124"/>
                  <a:pt x="389" y="128"/>
                  <a:pt x="401" y="134"/>
                </a:cubicBezTo>
                <a:cubicBezTo>
                  <a:pt x="412" y="139"/>
                  <a:pt x="422" y="150"/>
                  <a:pt x="432" y="164"/>
                </a:cubicBezTo>
                <a:cubicBezTo>
                  <a:pt x="433" y="165"/>
                  <a:pt x="434" y="167"/>
                  <a:pt x="435" y="169"/>
                </a:cubicBezTo>
                <a:lnTo>
                  <a:pt x="435" y="14"/>
                </a:lnTo>
                <a:cubicBezTo>
                  <a:pt x="435" y="6"/>
                  <a:pt x="439" y="0"/>
                  <a:pt x="444" y="0"/>
                </a:cubicBezTo>
                <a:cubicBezTo>
                  <a:pt x="449" y="0"/>
                  <a:pt x="454" y="6"/>
                  <a:pt x="454" y="14"/>
                </a:cubicBezTo>
                <a:lnTo>
                  <a:pt x="454" y="169"/>
                </a:lnTo>
                <a:close/>
                <a:moveTo>
                  <a:pt x="465" y="267"/>
                </a:moveTo>
                <a:cubicBezTo>
                  <a:pt x="461" y="268"/>
                  <a:pt x="457" y="268"/>
                  <a:pt x="454" y="268"/>
                </a:cubicBezTo>
                <a:lnTo>
                  <a:pt x="454" y="283"/>
                </a:lnTo>
                <a:cubicBezTo>
                  <a:pt x="455" y="282"/>
                  <a:pt x="456" y="280"/>
                  <a:pt x="457" y="278"/>
                </a:cubicBezTo>
                <a:cubicBezTo>
                  <a:pt x="459" y="274"/>
                  <a:pt x="462" y="270"/>
                  <a:pt x="465" y="267"/>
                </a:cubicBezTo>
                <a:close/>
                <a:moveTo>
                  <a:pt x="470" y="240"/>
                </a:moveTo>
                <a:cubicBezTo>
                  <a:pt x="478" y="236"/>
                  <a:pt x="485" y="229"/>
                  <a:pt x="492" y="218"/>
                </a:cubicBezTo>
                <a:cubicBezTo>
                  <a:pt x="499" y="207"/>
                  <a:pt x="505" y="194"/>
                  <a:pt x="507" y="181"/>
                </a:cubicBezTo>
                <a:cubicBezTo>
                  <a:pt x="510" y="170"/>
                  <a:pt x="517" y="145"/>
                  <a:pt x="498" y="155"/>
                </a:cubicBezTo>
                <a:cubicBezTo>
                  <a:pt x="491" y="159"/>
                  <a:pt x="483" y="166"/>
                  <a:pt x="476" y="176"/>
                </a:cubicBezTo>
                <a:cubicBezTo>
                  <a:pt x="469" y="188"/>
                  <a:pt x="464" y="200"/>
                  <a:pt x="461" y="213"/>
                </a:cubicBezTo>
                <a:cubicBezTo>
                  <a:pt x="459" y="225"/>
                  <a:pt x="452" y="249"/>
                  <a:pt x="470" y="240"/>
                </a:cubicBezTo>
                <a:close/>
                <a:moveTo>
                  <a:pt x="470" y="354"/>
                </a:moveTo>
                <a:cubicBezTo>
                  <a:pt x="478" y="351"/>
                  <a:pt x="485" y="343"/>
                  <a:pt x="492" y="333"/>
                </a:cubicBezTo>
                <a:cubicBezTo>
                  <a:pt x="499" y="322"/>
                  <a:pt x="505" y="309"/>
                  <a:pt x="507" y="296"/>
                </a:cubicBezTo>
                <a:cubicBezTo>
                  <a:pt x="510" y="284"/>
                  <a:pt x="517" y="260"/>
                  <a:pt x="498" y="269"/>
                </a:cubicBezTo>
                <a:cubicBezTo>
                  <a:pt x="491" y="273"/>
                  <a:pt x="483" y="280"/>
                  <a:pt x="476" y="291"/>
                </a:cubicBezTo>
                <a:cubicBezTo>
                  <a:pt x="469" y="302"/>
                  <a:pt x="464" y="315"/>
                  <a:pt x="461" y="328"/>
                </a:cubicBezTo>
                <a:cubicBezTo>
                  <a:pt x="459" y="340"/>
                  <a:pt x="452" y="364"/>
                  <a:pt x="470" y="354"/>
                </a:cubicBezTo>
                <a:close/>
                <a:moveTo>
                  <a:pt x="470" y="469"/>
                </a:moveTo>
                <a:cubicBezTo>
                  <a:pt x="478" y="465"/>
                  <a:pt x="485" y="458"/>
                  <a:pt x="492" y="447"/>
                </a:cubicBezTo>
                <a:cubicBezTo>
                  <a:pt x="499" y="436"/>
                  <a:pt x="505" y="423"/>
                  <a:pt x="507" y="410"/>
                </a:cubicBezTo>
                <a:cubicBezTo>
                  <a:pt x="510" y="399"/>
                  <a:pt x="517" y="374"/>
                  <a:pt x="498" y="384"/>
                </a:cubicBezTo>
                <a:cubicBezTo>
                  <a:pt x="491" y="388"/>
                  <a:pt x="483" y="395"/>
                  <a:pt x="476" y="405"/>
                </a:cubicBezTo>
                <a:cubicBezTo>
                  <a:pt x="469" y="417"/>
                  <a:pt x="464" y="429"/>
                  <a:pt x="461" y="442"/>
                </a:cubicBezTo>
                <a:cubicBezTo>
                  <a:pt x="459" y="454"/>
                  <a:pt x="452" y="478"/>
                  <a:pt x="470" y="469"/>
                </a:cubicBezTo>
                <a:close/>
                <a:moveTo>
                  <a:pt x="259" y="254"/>
                </a:moveTo>
                <a:cubicBezTo>
                  <a:pt x="244" y="257"/>
                  <a:pt x="226" y="247"/>
                  <a:pt x="212" y="225"/>
                </a:cubicBezTo>
                <a:cubicBezTo>
                  <a:pt x="195" y="200"/>
                  <a:pt x="189" y="167"/>
                  <a:pt x="194" y="143"/>
                </a:cubicBezTo>
                <a:cubicBezTo>
                  <a:pt x="210" y="135"/>
                  <a:pt x="231" y="145"/>
                  <a:pt x="247" y="170"/>
                </a:cubicBezTo>
                <a:cubicBezTo>
                  <a:pt x="252" y="177"/>
                  <a:pt x="256" y="185"/>
                  <a:pt x="259" y="193"/>
                </a:cubicBezTo>
                <a:lnTo>
                  <a:pt x="259" y="14"/>
                </a:lnTo>
                <a:cubicBezTo>
                  <a:pt x="259" y="6"/>
                  <a:pt x="263" y="0"/>
                  <a:pt x="268" y="0"/>
                </a:cubicBezTo>
                <a:cubicBezTo>
                  <a:pt x="273" y="0"/>
                  <a:pt x="278" y="6"/>
                  <a:pt x="278" y="14"/>
                </a:cubicBezTo>
                <a:lnTo>
                  <a:pt x="278" y="193"/>
                </a:lnTo>
                <a:cubicBezTo>
                  <a:pt x="281" y="185"/>
                  <a:pt x="285" y="177"/>
                  <a:pt x="289" y="170"/>
                </a:cubicBezTo>
                <a:cubicBezTo>
                  <a:pt x="306" y="145"/>
                  <a:pt x="327" y="135"/>
                  <a:pt x="343" y="143"/>
                </a:cubicBezTo>
                <a:cubicBezTo>
                  <a:pt x="348" y="167"/>
                  <a:pt x="341" y="200"/>
                  <a:pt x="325" y="225"/>
                </a:cubicBezTo>
                <a:cubicBezTo>
                  <a:pt x="311" y="247"/>
                  <a:pt x="292" y="257"/>
                  <a:pt x="278" y="254"/>
                </a:cubicBezTo>
                <a:lnTo>
                  <a:pt x="278" y="308"/>
                </a:lnTo>
                <a:cubicBezTo>
                  <a:pt x="281" y="300"/>
                  <a:pt x="285" y="292"/>
                  <a:pt x="289" y="285"/>
                </a:cubicBezTo>
                <a:cubicBezTo>
                  <a:pt x="306" y="259"/>
                  <a:pt x="327" y="249"/>
                  <a:pt x="343" y="257"/>
                </a:cubicBezTo>
                <a:cubicBezTo>
                  <a:pt x="348" y="281"/>
                  <a:pt x="341" y="314"/>
                  <a:pt x="325" y="339"/>
                </a:cubicBezTo>
                <a:cubicBezTo>
                  <a:pt x="311" y="361"/>
                  <a:pt x="292" y="372"/>
                  <a:pt x="278" y="369"/>
                </a:cubicBezTo>
                <a:lnTo>
                  <a:pt x="278" y="422"/>
                </a:lnTo>
                <a:cubicBezTo>
                  <a:pt x="281" y="414"/>
                  <a:pt x="285" y="406"/>
                  <a:pt x="289" y="399"/>
                </a:cubicBezTo>
                <a:cubicBezTo>
                  <a:pt x="306" y="374"/>
                  <a:pt x="327" y="364"/>
                  <a:pt x="343" y="372"/>
                </a:cubicBezTo>
                <a:cubicBezTo>
                  <a:pt x="348" y="396"/>
                  <a:pt x="341" y="429"/>
                  <a:pt x="325" y="454"/>
                </a:cubicBezTo>
                <a:cubicBezTo>
                  <a:pt x="311" y="476"/>
                  <a:pt x="292" y="486"/>
                  <a:pt x="278" y="483"/>
                </a:cubicBezTo>
                <a:lnTo>
                  <a:pt x="278" y="545"/>
                </a:lnTo>
                <a:cubicBezTo>
                  <a:pt x="278" y="553"/>
                  <a:pt x="273" y="560"/>
                  <a:pt x="268" y="560"/>
                </a:cubicBezTo>
                <a:cubicBezTo>
                  <a:pt x="263" y="560"/>
                  <a:pt x="259" y="553"/>
                  <a:pt x="259" y="545"/>
                </a:cubicBezTo>
                <a:lnTo>
                  <a:pt x="259" y="483"/>
                </a:lnTo>
                <a:cubicBezTo>
                  <a:pt x="244" y="486"/>
                  <a:pt x="226" y="476"/>
                  <a:pt x="212" y="454"/>
                </a:cubicBezTo>
                <a:cubicBezTo>
                  <a:pt x="195" y="429"/>
                  <a:pt x="189" y="396"/>
                  <a:pt x="194" y="372"/>
                </a:cubicBezTo>
                <a:cubicBezTo>
                  <a:pt x="210" y="364"/>
                  <a:pt x="231" y="374"/>
                  <a:pt x="247" y="399"/>
                </a:cubicBezTo>
                <a:cubicBezTo>
                  <a:pt x="252" y="406"/>
                  <a:pt x="256" y="414"/>
                  <a:pt x="259" y="422"/>
                </a:cubicBezTo>
                <a:lnTo>
                  <a:pt x="259" y="369"/>
                </a:lnTo>
                <a:cubicBezTo>
                  <a:pt x="244" y="372"/>
                  <a:pt x="226" y="361"/>
                  <a:pt x="212" y="339"/>
                </a:cubicBezTo>
                <a:cubicBezTo>
                  <a:pt x="195" y="314"/>
                  <a:pt x="189" y="281"/>
                  <a:pt x="194" y="257"/>
                </a:cubicBezTo>
                <a:cubicBezTo>
                  <a:pt x="210" y="249"/>
                  <a:pt x="231" y="259"/>
                  <a:pt x="247" y="285"/>
                </a:cubicBezTo>
                <a:cubicBezTo>
                  <a:pt x="252" y="292"/>
                  <a:pt x="256" y="300"/>
                  <a:pt x="259" y="308"/>
                </a:cubicBezTo>
                <a:lnTo>
                  <a:pt x="259" y="254"/>
                </a:lnTo>
                <a:lnTo>
                  <a:pt x="259"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57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66257" y="41272"/>
            <a:ext cx="7886700" cy="490841"/>
          </a:xfrm>
        </p:spPr>
        <p:txBody>
          <a:bodyPr/>
          <a:lstStyle/>
          <a:p>
            <a:pPr algn="ctr"/>
            <a:r>
              <a:rPr lang="en-IN" dirty="0" smtClean="0">
                <a:solidFill>
                  <a:srgbClr val="002060"/>
                </a:solidFill>
                <a:latin typeface="Georgia" panose="02040502050405020303" pitchFamily="18" charset="0"/>
              </a:rPr>
              <a:t>INVESTMENT</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1" y="350999"/>
            <a:ext cx="9088341" cy="4392409"/>
          </a:xfrm>
        </p:spPr>
        <p:txBody>
          <a:bodyPr>
            <a:normAutofit/>
          </a:bodyPr>
          <a:lstStyle/>
          <a:p>
            <a:pPr algn="just">
              <a:lnSpc>
                <a:spcPct val="100000"/>
              </a:lnSpc>
              <a:spcAft>
                <a:spcPts val="0"/>
              </a:spcAft>
            </a:pPr>
            <a:endParaRPr lang="en-US" sz="100" dirty="0" smtClean="0">
              <a:ea typeface="Arial" panose="020B0604020202020204" pitchFamily="34" charset="0"/>
            </a:endParaRPr>
          </a:p>
          <a:p>
            <a:pPr algn="just">
              <a:lnSpc>
                <a:spcPct val="100000"/>
              </a:lnSpc>
              <a:spcAft>
                <a:spcPts val="0"/>
              </a:spcAft>
            </a:pPr>
            <a:r>
              <a:rPr lang="en-US" sz="1800" dirty="0" smtClean="0">
                <a:ea typeface="Arial" panose="020B0604020202020204" pitchFamily="34" charset="0"/>
              </a:rPr>
              <a:t>Take Risk, Avoid Risk or Manage your Risk?? – </a:t>
            </a:r>
            <a:r>
              <a:rPr lang="en-US" sz="1800" b="1" dirty="0" smtClean="0">
                <a:solidFill>
                  <a:schemeClr val="bg2">
                    <a:lumMod val="25000"/>
                  </a:schemeClr>
                </a:solidFill>
                <a:ea typeface="Arial" panose="020B0604020202020204" pitchFamily="34" charset="0"/>
              </a:rPr>
              <a:t>Manage your Risk</a:t>
            </a:r>
          </a:p>
          <a:p>
            <a:pPr algn="just">
              <a:lnSpc>
                <a:spcPct val="100000"/>
              </a:lnSpc>
              <a:spcAft>
                <a:spcPts val="0"/>
              </a:spcAft>
            </a:pPr>
            <a:endParaRPr lang="en-IN" sz="1400" dirty="0">
              <a:effectLst/>
              <a:ea typeface="Times New Roman" panose="02020603050405020304" pitchFamily="18" charset="0"/>
            </a:endParaRPr>
          </a:p>
        </p:txBody>
      </p:sp>
      <p:pic>
        <p:nvPicPr>
          <p:cNvPr id="7" name="Picture 6"/>
          <p:cNvPicPr>
            <a:picLocks noChangeAspect="1"/>
          </p:cNvPicPr>
          <p:nvPr/>
        </p:nvPicPr>
        <p:blipFill>
          <a:blip r:embed="rId2">
            <a:clrChange>
              <a:clrFrom>
                <a:srgbClr val="FFFEE8"/>
              </a:clrFrom>
              <a:clrTo>
                <a:srgbClr val="FFFEE8">
                  <a:alpha val="0"/>
                </a:srgbClr>
              </a:clrTo>
            </a:clrChange>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305714" y="953795"/>
            <a:ext cx="1806934" cy="1226134"/>
          </a:xfrm>
          <a:prstGeom prst="rect">
            <a:avLst/>
          </a:prstGeom>
        </p:spPr>
      </p:pic>
      <p:sp>
        <p:nvSpPr>
          <p:cNvPr id="8" name="Rectangle 7"/>
          <p:cNvSpPr/>
          <p:nvPr/>
        </p:nvSpPr>
        <p:spPr>
          <a:xfrm>
            <a:off x="2112648" y="1215079"/>
            <a:ext cx="6046013" cy="523220"/>
          </a:xfrm>
          <a:prstGeom prst="rect">
            <a:avLst/>
          </a:prstGeom>
        </p:spPr>
        <p:txBody>
          <a:bodyPr wrap="square">
            <a:spAutoFit/>
          </a:bodyPr>
          <a:lstStyle/>
          <a:p>
            <a:r>
              <a:rPr lang="en-US" sz="1400" b="1" dirty="0">
                <a:latin typeface="Gadugi-Bold"/>
              </a:rPr>
              <a:t>Return </a:t>
            </a:r>
            <a:r>
              <a:rPr lang="en-US" sz="1400" dirty="0">
                <a:latin typeface="Gadugi" panose="020B0502040204020203" pitchFamily="34" charset="0"/>
              </a:rPr>
              <a:t>is the profit that an investor makes on an</a:t>
            </a:r>
          </a:p>
          <a:p>
            <a:r>
              <a:rPr lang="en-US" sz="1400" dirty="0">
                <a:latin typeface="Gadugi" panose="020B0502040204020203" pitchFamily="34" charset="0"/>
              </a:rPr>
              <a:t>investment. It can come in two different forms: income </a:t>
            </a:r>
            <a:r>
              <a:rPr lang="en-US" sz="1400" dirty="0" smtClean="0">
                <a:latin typeface="Gadugi" panose="020B0502040204020203" pitchFamily="34" charset="0"/>
              </a:rPr>
              <a:t>or </a:t>
            </a:r>
            <a:r>
              <a:rPr lang="en-IN" sz="1400" dirty="0" smtClean="0">
                <a:latin typeface="Gadugi" panose="020B0502040204020203" pitchFamily="34" charset="0"/>
              </a:rPr>
              <a:t>capital </a:t>
            </a:r>
            <a:r>
              <a:rPr lang="en-IN" sz="1400" dirty="0">
                <a:latin typeface="Gadugi" panose="020B0502040204020203" pitchFamily="34" charset="0"/>
              </a:rPr>
              <a:t>gain.</a:t>
            </a:r>
            <a:endParaRPr lang="en-IN" dirty="0"/>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6701344" y="2011836"/>
            <a:ext cx="1945912" cy="1409109"/>
          </a:xfrm>
          <a:prstGeom prst="rect">
            <a:avLst/>
          </a:prstGeom>
        </p:spPr>
      </p:pic>
      <p:sp>
        <p:nvSpPr>
          <p:cNvPr id="10" name="Rectangle 9"/>
          <p:cNvSpPr/>
          <p:nvPr/>
        </p:nvSpPr>
        <p:spPr>
          <a:xfrm>
            <a:off x="1031940" y="2305671"/>
            <a:ext cx="6152207" cy="954107"/>
          </a:xfrm>
          <a:prstGeom prst="rect">
            <a:avLst/>
          </a:prstGeom>
        </p:spPr>
        <p:txBody>
          <a:bodyPr wrap="square">
            <a:spAutoFit/>
          </a:bodyPr>
          <a:lstStyle/>
          <a:p>
            <a:pPr algn="just"/>
            <a:r>
              <a:rPr lang="en-US" sz="1400" b="1" dirty="0">
                <a:latin typeface="Gadugi-Bold"/>
              </a:rPr>
              <a:t>Risk </a:t>
            </a:r>
            <a:r>
              <a:rPr lang="en-US" sz="1400" dirty="0">
                <a:latin typeface="Gadugi" panose="020B0502040204020203" pitchFamily="34" charset="0"/>
              </a:rPr>
              <a:t>means uncertainty. You are not sure whether </a:t>
            </a:r>
            <a:r>
              <a:rPr lang="en-US" sz="1400" dirty="0" smtClean="0">
                <a:latin typeface="Gadugi" panose="020B0502040204020203" pitchFamily="34" charset="0"/>
              </a:rPr>
              <a:t>your investments </a:t>
            </a:r>
            <a:r>
              <a:rPr lang="en-US" sz="1400" dirty="0">
                <a:latin typeface="Gadugi" panose="020B0502040204020203" pitchFamily="34" charset="0"/>
              </a:rPr>
              <a:t>will give high returns or you could also </a:t>
            </a:r>
            <a:r>
              <a:rPr lang="en-US" sz="1400" dirty="0" smtClean="0">
                <a:latin typeface="Gadugi" panose="020B0502040204020203" pitchFamily="34" charset="0"/>
              </a:rPr>
              <a:t>lose your </a:t>
            </a:r>
            <a:r>
              <a:rPr lang="en-US" sz="1400" dirty="0">
                <a:latin typeface="Gadugi" panose="020B0502040204020203" pitchFamily="34" charset="0"/>
              </a:rPr>
              <a:t>money. Risk and return both go hand in-hand </a:t>
            </a:r>
            <a:r>
              <a:rPr lang="en-US" sz="1400" dirty="0" smtClean="0">
                <a:latin typeface="Gadugi" panose="020B0502040204020203" pitchFamily="34" charset="0"/>
              </a:rPr>
              <a:t>which means </a:t>
            </a:r>
            <a:r>
              <a:rPr lang="en-US" sz="1400" dirty="0">
                <a:latin typeface="Gadugi" panose="020B0502040204020203" pitchFamily="34" charset="0"/>
              </a:rPr>
              <a:t>that to get higher return on your investments </a:t>
            </a:r>
            <a:r>
              <a:rPr lang="en-US" sz="1400" dirty="0" smtClean="0">
                <a:latin typeface="Gadugi" panose="020B0502040204020203" pitchFamily="34" charset="0"/>
              </a:rPr>
              <a:t>you will </a:t>
            </a:r>
            <a:r>
              <a:rPr lang="en-US" sz="1400" dirty="0">
                <a:latin typeface="Gadugi" panose="020B0502040204020203" pitchFamily="34" charset="0"/>
              </a:rPr>
              <a:t>be exposed to more risk.</a:t>
            </a:r>
            <a:endParaRPr lang="en-IN" dirty="0"/>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366257" y="3387758"/>
            <a:ext cx="1765107" cy="1211604"/>
          </a:xfrm>
          <a:prstGeom prst="rect">
            <a:avLst/>
          </a:prstGeom>
        </p:spPr>
      </p:pic>
      <p:sp>
        <p:nvSpPr>
          <p:cNvPr id="12" name="Rectangle 11"/>
          <p:cNvSpPr/>
          <p:nvPr/>
        </p:nvSpPr>
        <p:spPr>
          <a:xfrm>
            <a:off x="2112648" y="3685871"/>
            <a:ext cx="6261521" cy="738664"/>
          </a:xfrm>
          <a:prstGeom prst="rect">
            <a:avLst/>
          </a:prstGeom>
        </p:spPr>
        <p:txBody>
          <a:bodyPr wrap="square">
            <a:spAutoFit/>
          </a:bodyPr>
          <a:lstStyle/>
          <a:p>
            <a:r>
              <a:rPr lang="en-US" sz="1400" b="1" dirty="0">
                <a:latin typeface="Gadugi-Bold"/>
              </a:rPr>
              <a:t>Liquidity </a:t>
            </a:r>
            <a:r>
              <a:rPr lang="en-US" sz="1400" dirty="0">
                <a:latin typeface="Gadugi" panose="020B0502040204020203" pitchFamily="34" charset="0"/>
              </a:rPr>
              <a:t>is the ability to cash in or sell an </a:t>
            </a:r>
            <a:r>
              <a:rPr lang="en-US" sz="1400" dirty="0" smtClean="0">
                <a:latin typeface="Gadugi" panose="020B0502040204020203" pitchFamily="34" charset="0"/>
              </a:rPr>
              <a:t>investment quickly </a:t>
            </a:r>
            <a:r>
              <a:rPr lang="en-US" sz="1400" dirty="0">
                <a:latin typeface="Gadugi" panose="020B0502040204020203" pitchFamily="34" charset="0"/>
              </a:rPr>
              <a:t>at or near the current market price. It affects </a:t>
            </a:r>
            <a:r>
              <a:rPr lang="en-US" sz="1400" dirty="0" smtClean="0">
                <a:latin typeface="Gadugi" panose="020B0502040204020203" pitchFamily="34" charset="0"/>
              </a:rPr>
              <a:t>the value </a:t>
            </a:r>
            <a:r>
              <a:rPr lang="en-US" sz="1400" dirty="0">
                <a:latin typeface="Gadugi" panose="020B0502040204020203" pitchFamily="34" charset="0"/>
              </a:rPr>
              <a:t>of an investment. Listed stocks and </a:t>
            </a:r>
            <a:r>
              <a:rPr lang="en-US" sz="1400" dirty="0" smtClean="0">
                <a:latin typeface="Gadugi" panose="020B0502040204020203" pitchFamily="34" charset="0"/>
              </a:rPr>
              <a:t>government bonds </a:t>
            </a:r>
            <a:r>
              <a:rPr lang="en-US" sz="1400" dirty="0">
                <a:latin typeface="Gadugi" panose="020B0502040204020203" pitchFamily="34" charset="0"/>
              </a:rPr>
              <a:t>are liquid, because you can usually sell them </a:t>
            </a:r>
            <a:r>
              <a:rPr lang="en-US" sz="1400" dirty="0" smtClean="0">
                <a:latin typeface="Gadugi" panose="020B0502040204020203" pitchFamily="34" charset="0"/>
              </a:rPr>
              <a:t>easily.</a:t>
            </a:r>
            <a:endParaRPr lang="en-IN" dirty="0"/>
          </a:p>
        </p:txBody>
      </p:sp>
    </p:spTree>
    <p:extLst>
      <p:ext uri="{BB962C8B-B14F-4D97-AF65-F5344CB8AC3E}">
        <p14:creationId xmlns:p14="http://schemas.microsoft.com/office/powerpoint/2010/main" val="3585749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4114"/>
            <a:ext cx="7886700" cy="490841"/>
          </a:xfrm>
        </p:spPr>
        <p:txBody>
          <a:bodyPr/>
          <a:lstStyle/>
          <a:p>
            <a:pPr algn="ctr"/>
            <a:r>
              <a:rPr lang="en-IN" spc="60" dirty="0">
                <a:solidFill>
                  <a:srgbClr val="002060"/>
                </a:solidFill>
                <a:latin typeface="Georgia" panose="02040502050405020303" pitchFamily="18" charset="0"/>
              </a:rPr>
              <a:t>Power </a:t>
            </a:r>
            <a:r>
              <a:rPr lang="en-IN" spc="-10" dirty="0">
                <a:solidFill>
                  <a:srgbClr val="002060"/>
                </a:solidFill>
                <a:latin typeface="Georgia" panose="02040502050405020303" pitchFamily="18" charset="0"/>
              </a:rPr>
              <a:t>of</a:t>
            </a:r>
            <a:r>
              <a:rPr lang="en-IN" spc="-95" dirty="0">
                <a:solidFill>
                  <a:srgbClr val="002060"/>
                </a:solidFill>
                <a:latin typeface="Georgia" panose="02040502050405020303" pitchFamily="18" charset="0"/>
              </a:rPr>
              <a:t> </a:t>
            </a:r>
            <a:r>
              <a:rPr lang="en-IN" spc="5" dirty="0">
                <a:solidFill>
                  <a:srgbClr val="002060"/>
                </a:solidFill>
                <a:latin typeface="Georgia" panose="02040502050405020303" pitchFamily="18" charset="0"/>
              </a:rPr>
              <a:t>Compounding</a:t>
            </a:r>
            <a:endParaRPr lang="en-IN" dirty="0">
              <a:solidFill>
                <a:srgbClr val="002060"/>
              </a:solidFill>
              <a:latin typeface="Georgia" panose="02040502050405020303" pitchFamily="18" charset="0"/>
            </a:endParaRPr>
          </a:p>
        </p:txBody>
      </p:sp>
      <p:sp>
        <p:nvSpPr>
          <p:cNvPr id="6" name="object 2"/>
          <p:cNvSpPr>
            <a:spLocks noGrp="1"/>
          </p:cNvSpPr>
          <p:nvPr>
            <p:ph idx="1"/>
          </p:nvPr>
        </p:nvSpPr>
        <p:spPr>
          <a:prstGeom prst="rect">
            <a:avLst/>
          </a:prstGeom>
          <a:blipFill>
            <a:blip r:embed="rId2" cstate="print"/>
            <a:stretch>
              <a:fillRect/>
            </a:stretch>
          </a:blipFill>
        </p:spPr>
        <p:txBody>
          <a:bodyPr wrap="square" lIns="0" tIns="0" rIns="0" bIns="0" rtlCol="0"/>
          <a:lstStyle/>
          <a:p>
            <a:pPr marL="241300" indent="-228600">
              <a:lnSpc>
                <a:spcPct val="100000"/>
              </a:lnSpc>
              <a:spcBef>
                <a:spcPts val="95"/>
              </a:spcBef>
              <a:buClr>
                <a:srgbClr val="FFCD00"/>
              </a:buClr>
              <a:buFont typeface="Lucida Sans Unicode"/>
              <a:buChar char="◉"/>
              <a:tabLst>
                <a:tab pos="241300" algn="l"/>
              </a:tabLst>
            </a:pPr>
            <a:r>
              <a:rPr lang="en-US" spc="-5" dirty="0">
                <a:cs typeface="Calibri"/>
              </a:rPr>
              <a:t>Principal amount Rs.</a:t>
            </a:r>
            <a:r>
              <a:rPr lang="en-US" spc="-20" dirty="0">
                <a:cs typeface="Calibri"/>
              </a:rPr>
              <a:t> </a:t>
            </a:r>
            <a:r>
              <a:rPr lang="en-US" spc="-10" dirty="0">
                <a:cs typeface="Calibri"/>
              </a:rPr>
              <a:t>1,00,000/-</a:t>
            </a:r>
            <a:endParaRPr lang="en-US" dirty="0">
              <a:cs typeface="Calibri"/>
            </a:endParaRPr>
          </a:p>
          <a:p>
            <a:pPr marL="241300" indent="-228600">
              <a:lnSpc>
                <a:spcPct val="100000"/>
              </a:lnSpc>
              <a:buClr>
                <a:srgbClr val="FFCD00"/>
              </a:buClr>
              <a:buFont typeface="Lucida Sans Unicode"/>
              <a:buChar char="◉"/>
              <a:tabLst>
                <a:tab pos="241300" algn="l"/>
              </a:tabLst>
            </a:pPr>
            <a:r>
              <a:rPr lang="en-US" spc="-5" dirty="0">
                <a:cs typeface="Calibri"/>
              </a:rPr>
              <a:t>Interest </a:t>
            </a:r>
            <a:r>
              <a:rPr lang="en-US" spc="-10" dirty="0">
                <a:cs typeface="Calibri"/>
              </a:rPr>
              <a:t>@10% per</a:t>
            </a:r>
            <a:r>
              <a:rPr lang="en-US" spc="50" dirty="0">
                <a:cs typeface="Calibri"/>
              </a:rPr>
              <a:t> </a:t>
            </a:r>
            <a:r>
              <a:rPr lang="en-US" spc="-5" dirty="0">
                <a:cs typeface="Calibri"/>
              </a:rPr>
              <a:t>annum</a:t>
            </a:r>
            <a:endParaRPr lang="en-US" dirty="0">
              <a:cs typeface="Calibri"/>
            </a:endParaRPr>
          </a:p>
          <a:p>
            <a:pPr marL="241300" indent="-228600">
              <a:lnSpc>
                <a:spcPct val="100000"/>
              </a:lnSpc>
              <a:buClr>
                <a:srgbClr val="FFCD00"/>
              </a:buClr>
              <a:buFont typeface="Lucida Sans Unicode"/>
              <a:buChar char="◉"/>
              <a:tabLst>
                <a:tab pos="241300" algn="l"/>
              </a:tabLst>
            </a:pPr>
            <a:r>
              <a:rPr lang="en-US" spc="-5" dirty="0">
                <a:cs typeface="Calibri"/>
              </a:rPr>
              <a:t>It works best </a:t>
            </a:r>
            <a:r>
              <a:rPr lang="en-US" dirty="0">
                <a:cs typeface="Calibri"/>
              </a:rPr>
              <a:t>in</a:t>
            </a:r>
            <a:r>
              <a:rPr lang="en-US" spc="10" dirty="0">
                <a:cs typeface="Calibri"/>
              </a:rPr>
              <a:t> </a:t>
            </a:r>
            <a:r>
              <a:rPr lang="en-US" spc="-5" dirty="0">
                <a:cs typeface="Calibri"/>
              </a:rPr>
              <a:t>long-term</a:t>
            </a:r>
            <a:endParaRPr lang="en-US" dirty="0">
              <a:cs typeface="Calibri"/>
            </a:endParaRPr>
          </a:p>
          <a:p>
            <a:endParaRPr lang="en-IN" dirty="0"/>
          </a:p>
        </p:txBody>
      </p:sp>
      <p:sp>
        <p:nvSpPr>
          <p:cNvPr id="9" name="TextBox 8"/>
          <p:cNvSpPr txBox="1"/>
          <p:nvPr/>
        </p:nvSpPr>
        <p:spPr>
          <a:xfrm>
            <a:off x="493478" y="1149069"/>
            <a:ext cx="3736616" cy="1311965"/>
          </a:xfrm>
          <a:prstGeom prst="rect">
            <a:avLst/>
          </a:prstGeom>
          <a:noFill/>
          <a:ln>
            <a:solidFill>
              <a:schemeClr val="tx1"/>
            </a:solidFill>
          </a:ln>
        </p:spPr>
        <p:txBody>
          <a:bodyPr wrap="square" rtlCol="0">
            <a:spAutoFit/>
          </a:bodyPr>
          <a:lstStyle/>
          <a:p>
            <a:endParaRPr lang="en-IN" dirty="0"/>
          </a:p>
        </p:txBody>
      </p:sp>
    </p:spTree>
    <p:extLst>
      <p:ext uri="{BB962C8B-B14F-4D97-AF65-F5344CB8AC3E}">
        <p14:creationId xmlns:p14="http://schemas.microsoft.com/office/powerpoint/2010/main" val="147266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621" y="949916"/>
            <a:ext cx="4033297" cy="1823216"/>
          </a:xfrm>
          <a:prstGeom prst="frame">
            <a:avLst>
              <a:gd name="adj1" fmla="val 1823"/>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0"/>
              </a:spcBef>
            </a:pPr>
            <a:r>
              <a:rPr lang="en-US" sz="1400" b="1" dirty="0"/>
              <a:t>Inflation and its effect on Investment</a:t>
            </a:r>
            <a:endParaRPr lang="en-IN" sz="1400" dirty="0"/>
          </a:p>
          <a:p>
            <a:pPr algn="just">
              <a:spcBef>
                <a:spcPts val="0"/>
              </a:spcBef>
            </a:pPr>
            <a:r>
              <a:rPr lang="en-US" sz="1400" dirty="0"/>
              <a:t>Inflation refers to rise in price of goods and services. Over time, as cost of goods and services increases, the ability of a unit of money, say one rupee or Rs.100, to buy goods and services keeps declining. In other words, Purchasing power of money decreases. It is important to take into account the effects of inflation on your </a:t>
            </a:r>
            <a:r>
              <a:rPr lang="en-US" sz="1400" dirty="0" smtClean="0"/>
              <a:t>investments </a:t>
            </a:r>
            <a:r>
              <a:rPr lang="en-US" sz="1400" dirty="0"/>
              <a:t>during financial </a:t>
            </a:r>
            <a:r>
              <a:rPr lang="en-US" sz="1400" dirty="0" smtClean="0"/>
              <a:t>planning</a:t>
            </a:r>
          </a:p>
        </p:txBody>
      </p:sp>
      <p:sp>
        <p:nvSpPr>
          <p:cNvPr id="8" name="Rounded Rectangle 7"/>
          <p:cNvSpPr/>
          <p:nvPr/>
        </p:nvSpPr>
        <p:spPr>
          <a:xfrm>
            <a:off x="209714" y="3190404"/>
            <a:ext cx="3737113" cy="742315"/>
          </a:xfrm>
          <a:prstGeom prst="roundRect">
            <a:avLst/>
          </a:prstGeom>
          <a:solidFill>
            <a:srgbClr val="92D05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IN" sz="1100" b="1" dirty="0">
                <a:solidFill>
                  <a:schemeClr val="tx1"/>
                </a:solidFill>
                <a:latin typeface="Arial" panose="020B0604020202020204" pitchFamily="34" charset="0"/>
                <a:ea typeface="Times New Roman" panose="02020603050405020304" pitchFamily="18" charset="0"/>
              </a:rPr>
              <a:t>Practical Rule!!</a:t>
            </a:r>
            <a:endParaRPr lang="en-IN" sz="1100" dirty="0">
              <a:solidFill>
                <a:schemeClr val="tx1"/>
              </a:solidFill>
              <a:latin typeface="Times New Roman" panose="02020603050405020304" pitchFamily="18" charset="0"/>
              <a:ea typeface="Times New Roman" panose="02020603050405020304" pitchFamily="18" charset="0"/>
            </a:endParaRPr>
          </a:p>
          <a:p>
            <a:pPr>
              <a:spcAft>
                <a:spcPts val="0"/>
              </a:spcAft>
            </a:pPr>
            <a:r>
              <a:rPr lang="en-IN" sz="1100" b="1" dirty="0">
                <a:solidFill>
                  <a:schemeClr val="tx1"/>
                </a:solidFill>
                <a:latin typeface="Arial" panose="020B0604020202020204" pitchFamily="34" charset="0"/>
                <a:ea typeface="Times New Roman" panose="02020603050405020304" pitchFamily="18" charset="0"/>
              </a:rPr>
              <a:t>Percentage of total investment in security market  = 100 – age of the individual </a:t>
            </a:r>
            <a:endParaRPr lang="en-IN" sz="1100" dirty="0">
              <a:solidFill>
                <a:schemeClr val="tx1"/>
              </a:solidFill>
              <a:effectLst/>
              <a:latin typeface="Times New Roman" panose="02020603050405020304" pitchFamily="18" charset="0"/>
              <a:ea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3571185246"/>
              </p:ext>
            </p:extLst>
          </p:nvPr>
        </p:nvGraphicFramePr>
        <p:xfrm>
          <a:off x="4440554" y="745569"/>
          <a:ext cx="4389120" cy="186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952337" y="485865"/>
            <a:ext cx="3490623" cy="307777"/>
          </a:xfrm>
          <a:prstGeom prst="rect">
            <a:avLst/>
          </a:prstGeom>
          <a:noFill/>
        </p:spPr>
        <p:txBody>
          <a:bodyPr wrap="square" rtlCol="0">
            <a:spAutoFit/>
          </a:bodyPr>
          <a:lstStyle/>
          <a:p>
            <a:pPr algn="ctr"/>
            <a:r>
              <a:rPr lang="en-IN" sz="1400" b="1" dirty="0" smtClean="0"/>
              <a:t>Diversification</a:t>
            </a:r>
            <a:endParaRPr lang="en-IN" sz="1400" b="1" dirty="0"/>
          </a:p>
        </p:txBody>
      </p:sp>
      <p:sp>
        <p:nvSpPr>
          <p:cNvPr id="11" name="Rectangle 10"/>
          <p:cNvSpPr/>
          <p:nvPr/>
        </p:nvSpPr>
        <p:spPr>
          <a:xfrm>
            <a:off x="4572000" y="2641831"/>
            <a:ext cx="4572000" cy="1708160"/>
          </a:xfrm>
          <a:prstGeom prst="rect">
            <a:avLst/>
          </a:prstGeom>
        </p:spPr>
        <p:txBody>
          <a:bodyPr>
            <a:spAutoFit/>
          </a:bodyPr>
          <a:lstStyle/>
          <a:p>
            <a:pPr>
              <a:spcAft>
                <a:spcPts val="0"/>
              </a:spcAft>
            </a:pPr>
            <a:r>
              <a:rPr lang="en-US" sz="1400" b="1" dirty="0">
                <a:ea typeface="Arial" panose="020B0604020202020204" pitchFamily="34" charset="0"/>
              </a:rPr>
              <a:t>Investment in Government Schemes  </a:t>
            </a:r>
            <a:endParaRPr lang="en-US" sz="1400" b="1" dirty="0" smtClean="0">
              <a:ea typeface="Arial" panose="020B0604020202020204" pitchFamily="34" charset="0"/>
            </a:endParaRPr>
          </a:p>
          <a:p>
            <a:pPr>
              <a:spcAft>
                <a:spcPts val="0"/>
              </a:spcAft>
            </a:pPr>
            <a:endParaRPr lang="en-IN" sz="700" b="1"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en-US" sz="1400" dirty="0">
                <a:ea typeface="Times New Roman" panose="02020603050405020304" pitchFamily="18" charset="0"/>
              </a:rPr>
              <a:t>National Savings Certificates (NSC)</a:t>
            </a:r>
            <a:endParaRPr lang="en-IN" sz="14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en-US" sz="1400" dirty="0">
                <a:ea typeface="Times New Roman" panose="02020603050405020304" pitchFamily="18" charset="0"/>
              </a:rPr>
              <a:t>Post office Savings Certificates, Public Provident Funds (PPF), Kisan </a:t>
            </a:r>
            <a:r>
              <a:rPr lang="en-US" sz="1400" dirty="0" err="1">
                <a:ea typeface="Times New Roman" panose="02020603050405020304" pitchFamily="18" charset="0"/>
              </a:rPr>
              <a:t>Vikas</a:t>
            </a:r>
            <a:r>
              <a:rPr lang="en-US" sz="1400" dirty="0">
                <a:ea typeface="Times New Roman" panose="02020603050405020304" pitchFamily="18" charset="0"/>
              </a:rPr>
              <a:t> </a:t>
            </a:r>
            <a:r>
              <a:rPr lang="en-US" sz="1400" dirty="0" err="1">
                <a:ea typeface="Times New Roman" panose="02020603050405020304" pitchFamily="18" charset="0"/>
              </a:rPr>
              <a:t>Patra</a:t>
            </a:r>
            <a:r>
              <a:rPr lang="en-US" sz="1400" dirty="0">
                <a:ea typeface="Times New Roman" panose="02020603050405020304" pitchFamily="18" charset="0"/>
              </a:rPr>
              <a:t> (KVP), SSY, etc.</a:t>
            </a:r>
            <a:endParaRPr lang="en-IN" sz="1400" dirty="0">
              <a:ea typeface="Times New Roman" panose="02020603050405020304" pitchFamily="18" charset="0"/>
            </a:endParaRPr>
          </a:p>
          <a:p>
            <a:pPr>
              <a:spcAft>
                <a:spcPts val="0"/>
              </a:spcAft>
            </a:pPr>
            <a:r>
              <a:rPr lang="en-US" sz="1400" dirty="0">
                <a:ea typeface="Times New Roman" panose="02020603050405020304" pitchFamily="18" charset="0"/>
              </a:rPr>
              <a:t>For Further Information, see the link: </a:t>
            </a:r>
            <a:r>
              <a:rPr lang="en-US" sz="1400" u="sng" dirty="0">
                <a:solidFill>
                  <a:srgbClr val="0563C1"/>
                </a:solidFill>
                <a:ea typeface="Times New Roman" panose="02020603050405020304" pitchFamily="18" charset="0"/>
                <a:hlinkClick r:id="rId7"/>
              </a:rPr>
              <a:t>https://www.indiapost.gov.in/Financial/pages/content/post-office-saving-schemes.aspx</a:t>
            </a:r>
            <a:r>
              <a:rPr lang="en-US" sz="1400" dirty="0">
                <a:ea typeface="Times New Roman" panose="02020603050405020304" pitchFamily="18" charset="0"/>
              </a:rPr>
              <a:t> </a:t>
            </a:r>
            <a:endParaRPr lang="en-IN" sz="1400" dirty="0">
              <a:effectLst/>
              <a:ea typeface="Times New Roman" panose="02020603050405020304" pitchFamily="18" charset="0"/>
            </a:endParaRPr>
          </a:p>
        </p:txBody>
      </p:sp>
    </p:spTree>
    <p:extLst>
      <p:ext uri="{BB962C8B-B14F-4D97-AF65-F5344CB8AC3E}">
        <p14:creationId xmlns:p14="http://schemas.microsoft.com/office/powerpoint/2010/main" val="1135093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1916" y="380430"/>
            <a:ext cx="7886700" cy="490841"/>
          </a:xfrm>
        </p:spPr>
        <p:txBody>
          <a:bodyPr/>
          <a:lstStyle/>
          <a:p>
            <a:pPr algn="ctr"/>
            <a:r>
              <a:rPr lang="en-IN" spc="-5" dirty="0">
                <a:solidFill>
                  <a:srgbClr val="002060"/>
                </a:solidFill>
                <a:latin typeface="Georgia" panose="02040502050405020303" pitchFamily="18" charset="0"/>
              </a:rPr>
              <a:t>Rule </a:t>
            </a:r>
            <a:r>
              <a:rPr lang="en-IN" spc="-10" dirty="0">
                <a:solidFill>
                  <a:srgbClr val="002060"/>
                </a:solidFill>
                <a:latin typeface="Georgia" panose="02040502050405020303" pitchFamily="18" charset="0"/>
              </a:rPr>
              <a:t>of</a:t>
            </a:r>
            <a:r>
              <a:rPr lang="en-IN" spc="-35" dirty="0">
                <a:solidFill>
                  <a:srgbClr val="002060"/>
                </a:solidFill>
                <a:latin typeface="Georgia" panose="02040502050405020303" pitchFamily="18" charset="0"/>
              </a:rPr>
              <a:t> </a:t>
            </a:r>
            <a:r>
              <a:rPr lang="en-IN" dirty="0">
                <a:solidFill>
                  <a:srgbClr val="002060"/>
                </a:solidFill>
                <a:latin typeface="Georgia" panose="02040502050405020303" pitchFamily="18" charset="0"/>
              </a:rPr>
              <a:t>72</a:t>
            </a:r>
          </a:p>
        </p:txBody>
      </p:sp>
      <p:sp>
        <p:nvSpPr>
          <p:cNvPr id="6" name="object 7"/>
          <p:cNvSpPr/>
          <p:nvPr/>
        </p:nvSpPr>
        <p:spPr>
          <a:xfrm>
            <a:off x="1370075" y="1656588"/>
            <a:ext cx="6861048" cy="460248"/>
          </a:xfrm>
          <a:prstGeom prst="rect">
            <a:avLst/>
          </a:prstGeom>
          <a:blipFill>
            <a:blip r:embed="rId2" cstate="print"/>
            <a:stretch>
              <a:fillRect/>
            </a:stretch>
          </a:blipFill>
        </p:spPr>
        <p:txBody>
          <a:bodyPr wrap="square" lIns="0" tIns="0" rIns="0" bIns="0" rtlCol="0"/>
          <a:lstStyle/>
          <a:p>
            <a:endParaRPr/>
          </a:p>
        </p:txBody>
      </p:sp>
      <p:sp>
        <p:nvSpPr>
          <p:cNvPr id="7" name="object 8"/>
          <p:cNvSpPr txBox="1"/>
          <p:nvPr/>
        </p:nvSpPr>
        <p:spPr>
          <a:xfrm>
            <a:off x="1472946" y="1756105"/>
            <a:ext cx="3949700"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Palatino Linotype"/>
                <a:cs typeface="Palatino Linotype"/>
              </a:rPr>
              <a:t>How </a:t>
            </a:r>
            <a:r>
              <a:rPr sz="1400" b="1" spc="20" dirty="0">
                <a:solidFill>
                  <a:srgbClr val="FFFFFF"/>
                </a:solidFill>
                <a:latin typeface="Palatino Linotype"/>
                <a:cs typeface="Palatino Linotype"/>
              </a:rPr>
              <a:t>many </a:t>
            </a:r>
            <a:r>
              <a:rPr sz="1400" b="1" spc="50" dirty="0">
                <a:solidFill>
                  <a:srgbClr val="FFFFFF"/>
                </a:solidFill>
                <a:latin typeface="Palatino Linotype"/>
                <a:cs typeface="Palatino Linotype"/>
              </a:rPr>
              <a:t>years it </a:t>
            </a:r>
            <a:r>
              <a:rPr sz="1400" b="1" spc="40" dirty="0">
                <a:solidFill>
                  <a:srgbClr val="FFFFFF"/>
                </a:solidFill>
                <a:latin typeface="Palatino Linotype"/>
                <a:cs typeface="Palatino Linotype"/>
              </a:rPr>
              <a:t>takes </a:t>
            </a:r>
            <a:r>
              <a:rPr sz="1400" b="1" spc="35" dirty="0">
                <a:solidFill>
                  <a:srgbClr val="FFFFFF"/>
                </a:solidFill>
                <a:latin typeface="Palatino Linotype"/>
                <a:cs typeface="Palatino Linotype"/>
              </a:rPr>
              <a:t>for </a:t>
            </a:r>
            <a:r>
              <a:rPr sz="1400" b="1" spc="25" dirty="0">
                <a:solidFill>
                  <a:srgbClr val="FFFFFF"/>
                </a:solidFill>
                <a:latin typeface="Palatino Linotype"/>
                <a:cs typeface="Palatino Linotype"/>
              </a:rPr>
              <a:t>money </a:t>
            </a:r>
            <a:r>
              <a:rPr sz="1400" b="1" spc="60" dirty="0">
                <a:solidFill>
                  <a:srgbClr val="FFFFFF"/>
                </a:solidFill>
                <a:latin typeface="Palatino Linotype"/>
                <a:cs typeface="Palatino Linotype"/>
              </a:rPr>
              <a:t>to</a:t>
            </a:r>
            <a:r>
              <a:rPr sz="1400" b="1" spc="-170" dirty="0">
                <a:solidFill>
                  <a:srgbClr val="FFFFFF"/>
                </a:solidFill>
                <a:latin typeface="Palatino Linotype"/>
                <a:cs typeface="Palatino Linotype"/>
              </a:rPr>
              <a:t> </a:t>
            </a:r>
            <a:r>
              <a:rPr sz="1400" b="1" spc="5" dirty="0">
                <a:solidFill>
                  <a:srgbClr val="FFFFFF"/>
                </a:solidFill>
                <a:latin typeface="Palatino Linotype"/>
                <a:cs typeface="Palatino Linotype"/>
              </a:rPr>
              <a:t>double?</a:t>
            </a:r>
            <a:endParaRPr sz="1400" dirty="0">
              <a:latin typeface="Palatino Linotype"/>
              <a:cs typeface="Palatino Linotype"/>
            </a:endParaRPr>
          </a:p>
        </p:txBody>
      </p:sp>
      <p:sp>
        <p:nvSpPr>
          <p:cNvPr id="8" name="object 9"/>
          <p:cNvSpPr/>
          <p:nvPr/>
        </p:nvSpPr>
        <p:spPr>
          <a:xfrm>
            <a:off x="1370075" y="2342388"/>
            <a:ext cx="917448" cy="460248"/>
          </a:xfrm>
          <a:prstGeom prst="rect">
            <a:avLst/>
          </a:prstGeom>
          <a:blipFill>
            <a:blip r:embed="rId3" cstate="print"/>
            <a:stretch>
              <a:fillRect/>
            </a:stretch>
          </a:blipFill>
        </p:spPr>
        <p:txBody>
          <a:bodyPr wrap="square" lIns="0" tIns="0" rIns="0" bIns="0" rtlCol="0"/>
          <a:lstStyle/>
          <a:p>
            <a:endParaRPr/>
          </a:p>
        </p:txBody>
      </p:sp>
      <p:sp>
        <p:nvSpPr>
          <p:cNvPr id="9" name="object 10"/>
          <p:cNvSpPr txBox="1"/>
          <p:nvPr/>
        </p:nvSpPr>
        <p:spPr>
          <a:xfrm>
            <a:off x="1726438" y="2442464"/>
            <a:ext cx="20447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Palatino Linotype"/>
                <a:cs typeface="Palatino Linotype"/>
              </a:rPr>
              <a:t>72</a:t>
            </a:r>
            <a:endParaRPr sz="1400">
              <a:latin typeface="Palatino Linotype"/>
              <a:cs typeface="Palatino Linotype"/>
            </a:endParaRPr>
          </a:p>
        </p:txBody>
      </p:sp>
      <p:sp>
        <p:nvSpPr>
          <p:cNvPr id="10" name="object 11"/>
          <p:cNvSpPr/>
          <p:nvPr/>
        </p:nvSpPr>
        <p:spPr>
          <a:xfrm>
            <a:off x="2970276" y="2342388"/>
            <a:ext cx="1831848" cy="460248"/>
          </a:xfrm>
          <a:prstGeom prst="rect">
            <a:avLst/>
          </a:prstGeom>
          <a:blipFill>
            <a:blip r:embed="rId4" cstate="print"/>
            <a:stretch>
              <a:fillRect/>
            </a:stretch>
          </a:blipFill>
        </p:spPr>
        <p:txBody>
          <a:bodyPr wrap="square" lIns="0" tIns="0" rIns="0" bIns="0" rtlCol="0"/>
          <a:lstStyle/>
          <a:p>
            <a:endParaRPr/>
          </a:p>
        </p:txBody>
      </p:sp>
      <p:sp>
        <p:nvSpPr>
          <p:cNvPr id="11" name="object 12"/>
          <p:cNvSpPr txBox="1"/>
          <p:nvPr/>
        </p:nvSpPr>
        <p:spPr>
          <a:xfrm>
            <a:off x="3206623" y="2442464"/>
            <a:ext cx="1359535" cy="239395"/>
          </a:xfrm>
          <a:prstGeom prst="rect">
            <a:avLst/>
          </a:prstGeom>
        </p:spPr>
        <p:txBody>
          <a:bodyPr vert="horz" wrap="square" lIns="0" tIns="12700" rIns="0" bIns="0" rtlCol="0">
            <a:spAutoFit/>
          </a:bodyPr>
          <a:lstStyle/>
          <a:p>
            <a:pPr marL="12700">
              <a:lnSpc>
                <a:spcPct val="100000"/>
              </a:lnSpc>
              <a:spcBef>
                <a:spcPts val="100"/>
              </a:spcBef>
            </a:pPr>
            <a:r>
              <a:rPr sz="1400" b="1" spc="35" dirty="0">
                <a:latin typeface="Palatino Linotype"/>
                <a:cs typeface="Palatino Linotype"/>
              </a:rPr>
              <a:t>Rate </a:t>
            </a:r>
            <a:r>
              <a:rPr sz="1400" b="1" spc="-10" dirty="0">
                <a:latin typeface="Palatino Linotype"/>
                <a:cs typeface="Palatino Linotype"/>
              </a:rPr>
              <a:t>of</a:t>
            </a:r>
            <a:r>
              <a:rPr sz="1400" b="1" spc="-60" dirty="0">
                <a:latin typeface="Palatino Linotype"/>
                <a:cs typeface="Palatino Linotype"/>
              </a:rPr>
              <a:t> </a:t>
            </a:r>
            <a:r>
              <a:rPr sz="1400" b="1" spc="60" dirty="0">
                <a:latin typeface="Palatino Linotype"/>
                <a:cs typeface="Palatino Linotype"/>
              </a:rPr>
              <a:t>Interest</a:t>
            </a:r>
            <a:endParaRPr sz="1400" dirty="0">
              <a:latin typeface="Palatino Linotype"/>
              <a:cs typeface="Palatino Linotype"/>
            </a:endParaRPr>
          </a:p>
        </p:txBody>
      </p:sp>
      <p:sp>
        <p:nvSpPr>
          <p:cNvPr id="12" name="object 13"/>
          <p:cNvSpPr/>
          <p:nvPr/>
        </p:nvSpPr>
        <p:spPr>
          <a:xfrm>
            <a:off x="5484876" y="2342388"/>
            <a:ext cx="2746248" cy="460248"/>
          </a:xfrm>
          <a:prstGeom prst="rect">
            <a:avLst/>
          </a:prstGeom>
          <a:blipFill>
            <a:blip r:embed="rId5" cstate="print"/>
            <a:stretch>
              <a:fillRect/>
            </a:stretch>
          </a:blipFill>
        </p:spPr>
        <p:txBody>
          <a:bodyPr wrap="square" lIns="0" tIns="0" rIns="0" bIns="0" rtlCol="0"/>
          <a:lstStyle/>
          <a:p>
            <a:endParaRPr/>
          </a:p>
        </p:txBody>
      </p:sp>
      <p:sp>
        <p:nvSpPr>
          <p:cNvPr id="13" name="object 14"/>
          <p:cNvSpPr txBox="1"/>
          <p:nvPr/>
        </p:nvSpPr>
        <p:spPr>
          <a:xfrm>
            <a:off x="6130290" y="2442464"/>
            <a:ext cx="1456690" cy="239395"/>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Palatino Linotype"/>
                <a:cs typeface="Palatino Linotype"/>
              </a:rPr>
              <a:t>Number </a:t>
            </a:r>
            <a:r>
              <a:rPr sz="1400" b="1" spc="-10" dirty="0">
                <a:latin typeface="Palatino Linotype"/>
                <a:cs typeface="Palatino Linotype"/>
              </a:rPr>
              <a:t>of</a:t>
            </a:r>
            <a:r>
              <a:rPr sz="1400" b="1" spc="-65" dirty="0">
                <a:latin typeface="Palatino Linotype"/>
                <a:cs typeface="Palatino Linotype"/>
              </a:rPr>
              <a:t> </a:t>
            </a:r>
            <a:r>
              <a:rPr sz="1400" b="1" spc="55" dirty="0">
                <a:latin typeface="Palatino Linotype"/>
                <a:cs typeface="Palatino Linotype"/>
              </a:rPr>
              <a:t>Years</a:t>
            </a:r>
            <a:endParaRPr sz="1400">
              <a:latin typeface="Palatino Linotype"/>
              <a:cs typeface="Palatino Linotype"/>
            </a:endParaRPr>
          </a:p>
        </p:txBody>
      </p:sp>
      <p:sp>
        <p:nvSpPr>
          <p:cNvPr id="14" name="object 15"/>
          <p:cNvSpPr/>
          <p:nvPr/>
        </p:nvSpPr>
        <p:spPr>
          <a:xfrm>
            <a:off x="5484876" y="3713988"/>
            <a:ext cx="2746248" cy="460248"/>
          </a:xfrm>
          <a:prstGeom prst="rect">
            <a:avLst/>
          </a:prstGeom>
          <a:blipFill>
            <a:blip r:embed="rId6" cstate="print"/>
            <a:stretch>
              <a:fillRect/>
            </a:stretch>
          </a:blipFill>
        </p:spPr>
        <p:txBody>
          <a:bodyPr wrap="square" lIns="0" tIns="0" rIns="0" bIns="0" rtlCol="0"/>
          <a:lstStyle/>
          <a:p>
            <a:endParaRPr/>
          </a:p>
        </p:txBody>
      </p:sp>
      <p:sp>
        <p:nvSpPr>
          <p:cNvPr id="15" name="object 16"/>
          <p:cNvSpPr txBox="1"/>
          <p:nvPr/>
        </p:nvSpPr>
        <p:spPr>
          <a:xfrm>
            <a:off x="6532626" y="3814368"/>
            <a:ext cx="653415" cy="239395"/>
          </a:xfrm>
          <a:prstGeom prst="rect">
            <a:avLst/>
          </a:prstGeom>
        </p:spPr>
        <p:txBody>
          <a:bodyPr vert="horz" wrap="square" lIns="0" tIns="12700" rIns="0" bIns="0" rtlCol="0">
            <a:spAutoFit/>
          </a:bodyPr>
          <a:lstStyle/>
          <a:p>
            <a:pPr marL="12700">
              <a:lnSpc>
                <a:spcPct val="100000"/>
              </a:lnSpc>
              <a:spcBef>
                <a:spcPts val="100"/>
              </a:spcBef>
            </a:pPr>
            <a:r>
              <a:rPr sz="1400" b="1" spc="105" dirty="0">
                <a:latin typeface="Palatino Linotype"/>
                <a:cs typeface="Palatino Linotype"/>
              </a:rPr>
              <a:t>9</a:t>
            </a:r>
            <a:r>
              <a:rPr sz="1400" b="1" spc="-70" dirty="0">
                <a:latin typeface="Palatino Linotype"/>
                <a:cs typeface="Palatino Linotype"/>
              </a:rPr>
              <a:t> </a:t>
            </a:r>
            <a:r>
              <a:rPr sz="1400" b="1" spc="55" dirty="0">
                <a:latin typeface="Palatino Linotype"/>
                <a:cs typeface="Palatino Linotype"/>
              </a:rPr>
              <a:t>Years</a:t>
            </a:r>
            <a:endParaRPr sz="1400">
              <a:latin typeface="Palatino Linotype"/>
              <a:cs typeface="Palatino Linotype"/>
            </a:endParaRPr>
          </a:p>
        </p:txBody>
      </p:sp>
      <p:sp>
        <p:nvSpPr>
          <p:cNvPr id="16" name="object 17"/>
          <p:cNvSpPr/>
          <p:nvPr/>
        </p:nvSpPr>
        <p:spPr>
          <a:xfrm>
            <a:off x="1370075" y="3028188"/>
            <a:ext cx="6861048" cy="460248"/>
          </a:xfrm>
          <a:prstGeom prst="rect">
            <a:avLst/>
          </a:prstGeom>
          <a:blipFill>
            <a:blip r:embed="rId2" cstate="print"/>
            <a:stretch>
              <a:fillRect/>
            </a:stretch>
          </a:blipFill>
        </p:spPr>
        <p:txBody>
          <a:bodyPr wrap="square" lIns="0" tIns="0" rIns="0" bIns="0" rtlCol="0"/>
          <a:lstStyle/>
          <a:p>
            <a:endParaRPr/>
          </a:p>
        </p:txBody>
      </p:sp>
      <p:sp>
        <p:nvSpPr>
          <p:cNvPr id="17" name="object 18"/>
          <p:cNvSpPr txBox="1"/>
          <p:nvPr/>
        </p:nvSpPr>
        <p:spPr>
          <a:xfrm>
            <a:off x="1472946" y="3128518"/>
            <a:ext cx="1129030" cy="239395"/>
          </a:xfrm>
          <a:prstGeom prst="rect">
            <a:avLst/>
          </a:prstGeom>
        </p:spPr>
        <p:txBody>
          <a:bodyPr vert="horz" wrap="square" lIns="0" tIns="12700" rIns="0" bIns="0" rtlCol="0">
            <a:spAutoFit/>
          </a:bodyPr>
          <a:lstStyle/>
          <a:p>
            <a:pPr marL="12700">
              <a:lnSpc>
                <a:spcPct val="100000"/>
              </a:lnSpc>
              <a:spcBef>
                <a:spcPts val="100"/>
              </a:spcBef>
            </a:pPr>
            <a:r>
              <a:rPr sz="1400" b="1" spc="55" dirty="0">
                <a:solidFill>
                  <a:srgbClr val="FFFFFF"/>
                </a:solidFill>
                <a:latin typeface="Palatino Linotype"/>
                <a:cs typeface="Palatino Linotype"/>
              </a:rPr>
              <a:t>For</a:t>
            </a:r>
            <a:r>
              <a:rPr sz="1400" b="1" spc="-65" dirty="0">
                <a:solidFill>
                  <a:srgbClr val="FFFFFF"/>
                </a:solidFill>
                <a:latin typeface="Palatino Linotype"/>
                <a:cs typeface="Palatino Linotype"/>
              </a:rPr>
              <a:t> </a:t>
            </a:r>
            <a:r>
              <a:rPr sz="1400" b="1" spc="20" dirty="0">
                <a:solidFill>
                  <a:srgbClr val="FFFFFF"/>
                </a:solidFill>
                <a:latin typeface="Palatino Linotype"/>
                <a:cs typeface="Palatino Linotype"/>
              </a:rPr>
              <a:t>Example:</a:t>
            </a:r>
            <a:endParaRPr sz="1400">
              <a:latin typeface="Palatino Linotype"/>
              <a:cs typeface="Palatino Linotype"/>
            </a:endParaRPr>
          </a:p>
        </p:txBody>
      </p:sp>
      <p:sp>
        <p:nvSpPr>
          <p:cNvPr id="18" name="object 19"/>
          <p:cNvSpPr/>
          <p:nvPr/>
        </p:nvSpPr>
        <p:spPr>
          <a:xfrm>
            <a:off x="1370075" y="3713988"/>
            <a:ext cx="917448" cy="460248"/>
          </a:xfrm>
          <a:prstGeom prst="rect">
            <a:avLst/>
          </a:prstGeom>
          <a:blipFill>
            <a:blip r:embed="rId7" cstate="print"/>
            <a:stretch>
              <a:fillRect/>
            </a:stretch>
          </a:blipFill>
        </p:spPr>
        <p:txBody>
          <a:bodyPr wrap="square" lIns="0" tIns="0" rIns="0" bIns="0" rtlCol="0"/>
          <a:lstStyle/>
          <a:p>
            <a:endParaRPr/>
          </a:p>
        </p:txBody>
      </p:sp>
      <p:sp>
        <p:nvSpPr>
          <p:cNvPr id="19" name="object 20"/>
          <p:cNvSpPr txBox="1"/>
          <p:nvPr/>
        </p:nvSpPr>
        <p:spPr>
          <a:xfrm>
            <a:off x="1726438" y="3814368"/>
            <a:ext cx="20447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Palatino Linotype"/>
                <a:cs typeface="Palatino Linotype"/>
              </a:rPr>
              <a:t>72</a:t>
            </a:r>
            <a:endParaRPr sz="1400">
              <a:latin typeface="Palatino Linotype"/>
              <a:cs typeface="Palatino Linotype"/>
            </a:endParaRPr>
          </a:p>
        </p:txBody>
      </p:sp>
      <p:sp>
        <p:nvSpPr>
          <p:cNvPr id="20" name="object 21"/>
          <p:cNvSpPr/>
          <p:nvPr/>
        </p:nvSpPr>
        <p:spPr>
          <a:xfrm>
            <a:off x="2970276" y="3713988"/>
            <a:ext cx="1831848" cy="460248"/>
          </a:xfrm>
          <a:prstGeom prst="rect">
            <a:avLst/>
          </a:prstGeom>
          <a:blipFill>
            <a:blip r:embed="rId8" cstate="print"/>
            <a:stretch>
              <a:fillRect/>
            </a:stretch>
          </a:blipFill>
        </p:spPr>
        <p:txBody>
          <a:bodyPr wrap="square" lIns="0" tIns="0" rIns="0" bIns="0" rtlCol="0"/>
          <a:lstStyle/>
          <a:p>
            <a:endParaRPr/>
          </a:p>
        </p:txBody>
      </p:sp>
      <p:sp>
        <p:nvSpPr>
          <p:cNvPr id="21" name="object 22"/>
          <p:cNvSpPr txBox="1"/>
          <p:nvPr/>
        </p:nvSpPr>
        <p:spPr>
          <a:xfrm>
            <a:off x="3741546" y="3814368"/>
            <a:ext cx="288925" cy="239395"/>
          </a:xfrm>
          <a:prstGeom prst="rect">
            <a:avLst/>
          </a:prstGeom>
        </p:spPr>
        <p:txBody>
          <a:bodyPr vert="horz" wrap="square" lIns="0" tIns="12700" rIns="0" bIns="0" rtlCol="0">
            <a:spAutoFit/>
          </a:bodyPr>
          <a:lstStyle/>
          <a:p>
            <a:pPr marL="12700">
              <a:lnSpc>
                <a:spcPct val="100000"/>
              </a:lnSpc>
              <a:spcBef>
                <a:spcPts val="100"/>
              </a:spcBef>
            </a:pPr>
            <a:r>
              <a:rPr sz="1400" b="1" spc="60" dirty="0">
                <a:latin typeface="Palatino Linotype"/>
                <a:cs typeface="Palatino Linotype"/>
              </a:rPr>
              <a:t>8%</a:t>
            </a:r>
            <a:endParaRPr sz="1400">
              <a:latin typeface="Palatino Linotype"/>
              <a:cs typeface="Palatino Linotype"/>
            </a:endParaRPr>
          </a:p>
        </p:txBody>
      </p:sp>
      <p:sp>
        <p:nvSpPr>
          <p:cNvPr id="22" name="object 23"/>
          <p:cNvSpPr/>
          <p:nvPr/>
        </p:nvSpPr>
        <p:spPr>
          <a:xfrm>
            <a:off x="2398776" y="2342388"/>
            <a:ext cx="460248" cy="460248"/>
          </a:xfrm>
          <a:prstGeom prst="rect">
            <a:avLst/>
          </a:prstGeom>
          <a:blipFill>
            <a:blip r:embed="rId9" cstate="print"/>
            <a:stretch>
              <a:fillRect/>
            </a:stretch>
          </a:blipFill>
        </p:spPr>
        <p:txBody>
          <a:bodyPr wrap="square" lIns="0" tIns="0" rIns="0" bIns="0" rtlCol="0"/>
          <a:lstStyle/>
          <a:p>
            <a:endParaRPr/>
          </a:p>
        </p:txBody>
      </p:sp>
      <p:sp>
        <p:nvSpPr>
          <p:cNvPr id="23" name="object 24"/>
          <p:cNvSpPr txBox="1"/>
          <p:nvPr/>
        </p:nvSpPr>
        <p:spPr>
          <a:xfrm>
            <a:off x="2590926" y="2447036"/>
            <a:ext cx="755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24" name="object 25"/>
          <p:cNvSpPr/>
          <p:nvPr/>
        </p:nvSpPr>
        <p:spPr>
          <a:xfrm>
            <a:off x="4913376" y="2342388"/>
            <a:ext cx="460248" cy="460248"/>
          </a:xfrm>
          <a:prstGeom prst="rect">
            <a:avLst/>
          </a:prstGeom>
          <a:blipFill>
            <a:blip r:embed="rId9" cstate="print"/>
            <a:stretch>
              <a:fillRect/>
            </a:stretch>
          </a:blipFill>
        </p:spPr>
        <p:txBody>
          <a:bodyPr wrap="square" lIns="0" tIns="0" rIns="0" bIns="0" rtlCol="0"/>
          <a:lstStyle/>
          <a:p>
            <a:endParaRPr/>
          </a:p>
        </p:txBody>
      </p:sp>
      <p:sp>
        <p:nvSpPr>
          <p:cNvPr id="25" name="object 26"/>
          <p:cNvSpPr txBox="1"/>
          <p:nvPr/>
        </p:nvSpPr>
        <p:spPr>
          <a:xfrm>
            <a:off x="5079872" y="2447036"/>
            <a:ext cx="129539"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26" name="object 27"/>
          <p:cNvSpPr/>
          <p:nvPr/>
        </p:nvSpPr>
        <p:spPr>
          <a:xfrm>
            <a:off x="2398776" y="3713988"/>
            <a:ext cx="460248" cy="460248"/>
          </a:xfrm>
          <a:prstGeom prst="rect">
            <a:avLst/>
          </a:prstGeom>
          <a:blipFill>
            <a:blip r:embed="rId10" cstate="print"/>
            <a:stretch>
              <a:fillRect/>
            </a:stretch>
          </a:blipFill>
        </p:spPr>
        <p:txBody>
          <a:bodyPr wrap="square" lIns="0" tIns="0" rIns="0" bIns="0" rtlCol="0"/>
          <a:lstStyle/>
          <a:p>
            <a:endParaRPr/>
          </a:p>
        </p:txBody>
      </p:sp>
      <p:sp>
        <p:nvSpPr>
          <p:cNvPr id="27" name="object 28"/>
          <p:cNvSpPr txBox="1"/>
          <p:nvPr/>
        </p:nvSpPr>
        <p:spPr>
          <a:xfrm>
            <a:off x="2590926" y="3818940"/>
            <a:ext cx="755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28" name="object 29"/>
          <p:cNvSpPr/>
          <p:nvPr/>
        </p:nvSpPr>
        <p:spPr>
          <a:xfrm>
            <a:off x="4913376" y="3713988"/>
            <a:ext cx="460248" cy="460248"/>
          </a:xfrm>
          <a:prstGeom prst="rect">
            <a:avLst/>
          </a:prstGeom>
          <a:blipFill>
            <a:blip r:embed="rId10" cstate="print"/>
            <a:stretch>
              <a:fillRect/>
            </a:stretch>
          </a:blipFill>
        </p:spPr>
        <p:txBody>
          <a:bodyPr wrap="square" lIns="0" tIns="0" rIns="0" bIns="0" rtlCol="0"/>
          <a:lstStyle/>
          <a:p>
            <a:endParaRPr/>
          </a:p>
        </p:txBody>
      </p:sp>
      <p:sp>
        <p:nvSpPr>
          <p:cNvPr id="29" name="object 30"/>
          <p:cNvSpPr txBox="1"/>
          <p:nvPr/>
        </p:nvSpPr>
        <p:spPr>
          <a:xfrm>
            <a:off x="5079872" y="3818940"/>
            <a:ext cx="129539"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Tree>
    <p:extLst>
      <p:ext uri="{BB962C8B-B14F-4D97-AF65-F5344CB8AC3E}">
        <p14:creationId xmlns:p14="http://schemas.microsoft.com/office/powerpoint/2010/main" val="278573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73149"/>
            <a:ext cx="9083095" cy="490841"/>
          </a:xfrm>
        </p:spPr>
        <p:txBody>
          <a:bodyPr/>
          <a:lstStyle/>
          <a:p>
            <a:pPr algn="ctr"/>
            <a:r>
              <a:rPr lang="en-IN" dirty="0">
                <a:solidFill>
                  <a:srgbClr val="002060"/>
                </a:solidFill>
                <a:latin typeface="Georgia" panose="02040502050405020303" pitchFamily="18" charset="0"/>
              </a:rPr>
              <a:t>Basic concepts – Income, Expense, Budgeting and Saving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8880775"/>
              </p:ext>
            </p:extLst>
          </p:nvPr>
        </p:nvGraphicFramePr>
        <p:xfrm>
          <a:off x="554328" y="1271999"/>
          <a:ext cx="7886700" cy="357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37376" y="699843"/>
            <a:ext cx="7990514" cy="523220"/>
          </a:xfrm>
          <a:prstGeom prst="rect">
            <a:avLst/>
          </a:prstGeom>
        </p:spPr>
        <p:txBody>
          <a:bodyPr wrap="square">
            <a:spAutoFit/>
          </a:bodyPr>
          <a:lstStyle/>
          <a:p>
            <a:pPr algn="just"/>
            <a:r>
              <a:rPr lang="en-US" sz="1400" b="1" dirty="0"/>
              <a:t>Are you sometimes short of cash at the end of the month? Don't seem to be able to save for the things you really </a:t>
            </a:r>
            <a:r>
              <a:rPr lang="en-US" sz="1400" b="1" dirty="0" smtClean="0"/>
              <a:t>want</a:t>
            </a:r>
            <a:r>
              <a:rPr lang="en-US" sz="1400" b="1" dirty="0"/>
              <a:t>?? Learn to balance your income with your expenses </a:t>
            </a:r>
            <a:endParaRPr lang="en-IN" sz="1400" b="1" dirty="0"/>
          </a:p>
        </p:txBody>
      </p:sp>
      <p:sp>
        <p:nvSpPr>
          <p:cNvPr id="9" name="Rectangle 8"/>
          <p:cNvSpPr/>
          <p:nvPr/>
        </p:nvSpPr>
        <p:spPr>
          <a:xfrm>
            <a:off x="6193878" y="1714504"/>
            <a:ext cx="2832275" cy="1384995"/>
          </a:xfrm>
          <a:prstGeom prst="rect">
            <a:avLst/>
          </a:prstGeom>
          <a:solidFill>
            <a:schemeClr val="accent6">
              <a:lumMod val="40000"/>
              <a:lumOff val="60000"/>
            </a:schemeClr>
          </a:solidFill>
        </p:spPr>
        <p:txBody>
          <a:bodyPr wrap="square">
            <a:spAutoFit/>
          </a:bodyPr>
          <a:lstStyle/>
          <a:p>
            <a:r>
              <a:rPr lang="en-US" sz="1400" b="1" dirty="0"/>
              <a:t>Setting priorities: Needs and Wants</a:t>
            </a:r>
            <a:endParaRPr lang="en-IN" sz="1400" dirty="0"/>
          </a:p>
          <a:p>
            <a:pPr algn="just"/>
            <a:r>
              <a:rPr lang="en-US" sz="1400" dirty="0"/>
              <a:t>It is very important to know the difference between your needs and your wants. This will help you in setting your priorities so that you know where to spend your money.</a:t>
            </a:r>
            <a:endParaRPr lang="en-IN" sz="1400" dirty="0"/>
          </a:p>
        </p:txBody>
      </p:sp>
      <p:sp>
        <p:nvSpPr>
          <p:cNvPr id="10" name="Rectangle 9"/>
          <p:cNvSpPr/>
          <p:nvPr/>
        </p:nvSpPr>
        <p:spPr>
          <a:xfrm>
            <a:off x="6193878" y="3267916"/>
            <a:ext cx="2832275" cy="1169551"/>
          </a:xfrm>
          <a:prstGeom prst="rect">
            <a:avLst/>
          </a:prstGeom>
          <a:solidFill>
            <a:schemeClr val="accent2">
              <a:lumMod val="40000"/>
              <a:lumOff val="60000"/>
            </a:schemeClr>
          </a:solidFill>
        </p:spPr>
        <p:txBody>
          <a:bodyPr wrap="square">
            <a:spAutoFit/>
          </a:bodyPr>
          <a:lstStyle/>
          <a:p>
            <a:pPr algn="just"/>
            <a:r>
              <a:rPr lang="en-US" sz="1400" dirty="0" smtClean="0"/>
              <a:t>“A </a:t>
            </a:r>
            <a:r>
              <a:rPr lang="en-US" sz="1400" dirty="0"/>
              <a:t>roof over my head" is a </a:t>
            </a:r>
            <a:r>
              <a:rPr lang="en-US" sz="1400" b="1" dirty="0" smtClean="0"/>
              <a:t>Need</a:t>
            </a:r>
            <a:r>
              <a:rPr lang="en-US" sz="1400" b="1" dirty="0"/>
              <a:t>. </a:t>
            </a:r>
            <a:r>
              <a:rPr lang="en-US" sz="1400" dirty="0"/>
              <a:t>So are clothing, food and medications. "Watching movies in theatre" is a </a:t>
            </a:r>
            <a:r>
              <a:rPr lang="en-US" sz="1400" b="1" dirty="0" smtClean="0"/>
              <a:t>Want</a:t>
            </a:r>
            <a:r>
              <a:rPr lang="en-US" sz="1400" dirty="0"/>
              <a:t>, and so are buying an expensive saree, </a:t>
            </a:r>
            <a:r>
              <a:rPr lang="en-US" sz="1400" dirty="0" err="1"/>
              <a:t>jewellery</a:t>
            </a:r>
            <a:r>
              <a:rPr lang="en-US" sz="1400" dirty="0"/>
              <a:t>, etc.</a:t>
            </a:r>
            <a:endParaRPr lang="en-IN" sz="1400" dirty="0"/>
          </a:p>
        </p:txBody>
      </p:sp>
      <p:pic>
        <p:nvPicPr>
          <p:cNvPr id="16" name="Picture 15"/>
          <p:cNvPicPr>
            <a:picLocks noChangeAspect="1"/>
          </p:cNvPicPr>
          <p:nvPr/>
        </p:nvPicPr>
        <p:blipFill>
          <a:blip r:embed="rId7"/>
          <a:stretch>
            <a:fillRect/>
          </a:stretch>
        </p:blipFill>
        <p:spPr>
          <a:xfrm>
            <a:off x="60905" y="1684742"/>
            <a:ext cx="2819400" cy="2752725"/>
          </a:xfrm>
          <a:prstGeom prst="rect">
            <a:avLst/>
          </a:prstGeom>
        </p:spPr>
      </p:pic>
    </p:spTree>
    <p:extLst>
      <p:ext uri="{BB962C8B-B14F-4D97-AF65-F5344CB8AC3E}">
        <p14:creationId xmlns:p14="http://schemas.microsoft.com/office/powerpoint/2010/main" val="1870183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357809" y="374853"/>
            <a:ext cx="8062622" cy="1246495"/>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b="1" dirty="0"/>
              <a:t>Investment in Securities Market</a:t>
            </a:r>
          </a:p>
          <a:p>
            <a:r>
              <a:rPr lang="en-US" sz="1400" dirty="0"/>
              <a:t>Securities can be broadly classified into two types: Equities and Debts. Securities are sold in the securities </a:t>
            </a:r>
            <a:r>
              <a:rPr lang="en-US" sz="1400" dirty="0" smtClean="0"/>
              <a:t>market</a:t>
            </a:r>
          </a:p>
          <a:p>
            <a:endParaRPr lang="en-US" sz="500" dirty="0" smtClean="0"/>
          </a:p>
          <a:p>
            <a:r>
              <a:rPr lang="en-US" sz="1400" dirty="0"/>
              <a:t> </a:t>
            </a:r>
            <a:r>
              <a:rPr lang="en-US" sz="1400" dirty="0" smtClean="0"/>
              <a:t>      </a:t>
            </a:r>
            <a:r>
              <a:rPr lang="en-US" sz="1400" b="1" dirty="0" smtClean="0"/>
              <a:t>Primary </a:t>
            </a:r>
            <a:r>
              <a:rPr lang="en-US" sz="1400" b="1" dirty="0"/>
              <a:t>market: </a:t>
            </a:r>
            <a:r>
              <a:rPr lang="en-US" sz="1400" dirty="0"/>
              <a:t>Company directly issues Securities for the first time e.g. IPO (Initial Public Offer)</a:t>
            </a:r>
          </a:p>
          <a:p>
            <a:r>
              <a:rPr lang="en-US" sz="1400" dirty="0" smtClean="0"/>
              <a:t>       </a:t>
            </a:r>
            <a:r>
              <a:rPr lang="en-US" sz="1400" b="1" dirty="0" smtClean="0"/>
              <a:t>Secondary </a:t>
            </a:r>
            <a:r>
              <a:rPr lang="en-US" sz="1400" b="1" dirty="0"/>
              <a:t>Market</a:t>
            </a:r>
            <a:r>
              <a:rPr lang="en-US" sz="1400" dirty="0"/>
              <a:t>: Trading of securities in Stock Exchanges e.g. BSE, NSE, etc. </a:t>
            </a:r>
          </a:p>
        </p:txBody>
      </p:sp>
      <p:sp>
        <p:nvSpPr>
          <p:cNvPr id="19" name="Rounded Rectangle 18"/>
          <p:cNvSpPr/>
          <p:nvPr/>
        </p:nvSpPr>
        <p:spPr>
          <a:xfrm>
            <a:off x="494969" y="1081802"/>
            <a:ext cx="7696862" cy="515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Diagram 6"/>
          <p:cNvGraphicFramePr/>
          <p:nvPr>
            <p:extLst>
              <p:ext uri="{D42A27DB-BD31-4B8C-83A1-F6EECF244321}">
                <p14:modId xmlns:p14="http://schemas.microsoft.com/office/powerpoint/2010/main" val="130076356"/>
              </p:ext>
            </p:extLst>
          </p:nvPr>
        </p:nvGraphicFramePr>
        <p:xfrm>
          <a:off x="458525" y="1701579"/>
          <a:ext cx="7961906" cy="28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081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0715"/>
            <a:ext cx="7886700" cy="490841"/>
          </a:xfrm>
        </p:spPr>
        <p:txBody>
          <a:bodyPr/>
          <a:lstStyle/>
          <a:p>
            <a:pPr algn="ctr"/>
            <a:r>
              <a:rPr lang="en-IN" dirty="0" smtClean="0"/>
              <a:t>Why Mutual Funds?</a:t>
            </a:r>
            <a:endParaRPr lang="en-IN" dirty="0"/>
          </a:p>
        </p:txBody>
      </p:sp>
      <p:pic>
        <p:nvPicPr>
          <p:cNvPr id="15" name="object 9"/>
          <p:cNvPicPr/>
          <p:nvPr/>
        </p:nvPicPr>
        <p:blipFill>
          <a:blip r:embed="rId2" cstate="print"/>
          <a:stretch>
            <a:fillRect/>
          </a:stretch>
        </p:blipFill>
        <p:spPr>
          <a:xfrm>
            <a:off x="1450647" y="877236"/>
            <a:ext cx="5759196" cy="3503675"/>
          </a:xfrm>
          <a:prstGeom prst="rect">
            <a:avLst/>
          </a:prstGeom>
        </p:spPr>
      </p:pic>
      <p:sp>
        <p:nvSpPr>
          <p:cNvPr id="16" name="object 10"/>
          <p:cNvSpPr txBox="1"/>
          <p:nvPr/>
        </p:nvSpPr>
        <p:spPr>
          <a:xfrm>
            <a:off x="4065326" y="3526954"/>
            <a:ext cx="53022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B</a:t>
            </a:r>
            <a:r>
              <a:rPr sz="1200" dirty="0">
                <a:solidFill>
                  <a:srgbClr val="FFFFFF"/>
                </a:solidFill>
                <a:latin typeface="Calibri"/>
                <a:cs typeface="Calibri"/>
              </a:rPr>
              <a:t>e</a:t>
            </a:r>
            <a:r>
              <a:rPr sz="1200" spc="5" dirty="0">
                <a:solidFill>
                  <a:srgbClr val="FFFFFF"/>
                </a:solidFill>
                <a:latin typeface="Calibri"/>
                <a:cs typeface="Calibri"/>
              </a:rPr>
              <a:t>n</a:t>
            </a:r>
            <a:r>
              <a:rPr sz="1200" spc="-10" dirty="0">
                <a:solidFill>
                  <a:srgbClr val="FFFFFF"/>
                </a:solidFill>
                <a:latin typeface="Calibri"/>
                <a:cs typeface="Calibri"/>
              </a:rPr>
              <a:t>ef</a:t>
            </a:r>
            <a:r>
              <a:rPr sz="1200" dirty="0">
                <a:solidFill>
                  <a:srgbClr val="FFFFFF"/>
                </a:solidFill>
                <a:latin typeface="Calibri"/>
                <a:cs typeface="Calibri"/>
              </a:rPr>
              <a:t>i</a:t>
            </a:r>
            <a:r>
              <a:rPr sz="1200" spc="-10" dirty="0">
                <a:solidFill>
                  <a:srgbClr val="FFFFFF"/>
                </a:solidFill>
                <a:latin typeface="Calibri"/>
                <a:cs typeface="Calibri"/>
              </a:rPr>
              <a:t>t</a:t>
            </a:r>
            <a:r>
              <a:rPr sz="1200" dirty="0">
                <a:solidFill>
                  <a:srgbClr val="FFFFFF"/>
                </a:solidFill>
                <a:latin typeface="Calibri"/>
                <a:cs typeface="Calibri"/>
              </a:rPr>
              <a:t>s</a:t>
            </a:r>
            <a:endParaRPr sz="1200">
              <a:latin typeface="Calibri"/>
              <a:cs typeface="Calibri"/>
            </a:endParaRPr>
          </a:p>
        </p:txBody>
      </p:sp>
      <p:sp>
        <p:nvSpPr>
          <p:cNvPr id="17" name="object 11"/>
          <p:cNvSpPr txBox="1"/>
          <p:nvPr/>
        </p:nvSpPr>
        <p:spPr>
          <a:xfrm>
            <a:off x="1570527" y="3526954"/>
            <a:ext cx="77533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Professional</a:t>
            </a:r>
            <a:endParaRPr sz="1200">
              <a:latin typeface="Calibri"/>
              <a:cs typeface="Calibri"/>
            </a:endParaRPr>
          </a:p>
        </p:txBody>
      </p:sp>
      <p:sp>
        <p:nvSpPr>
          <p:cNvPr id="18" name="object 12"/>
          <p:cNvSpPr txBox="1"/>
          <p:nvPr/>
        </p:nvSpPr>
        <p:spPr>
          <a:xfrm>
            <a:off x="1911938" y="2342788"/>
            <a:ext cx="7258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C</a:t>
            </a:r>
            <a:r>
              <a:rPr sz="1200" dirty="0">
                <a:solidFill>
                  <a:srgbClr val="FFFFFF"/>
                </a:solidFill>
                <a:latin typeface="Calibri"/>
                <a:cs typeface="Calibri"/>
              </a:rPr>
              <a:t>o</a:t>
            </a:r>
            <a:r>
              <a:rPr sz="1200" spc="-35" dirty="0">
                <a:solidFill>
                  <a:srgbClr val="FFFFFF"/>
                </a:solidFill>
                <a:latin typeface="Calibri"/>
                <a:cs typeface="Calibri"/>
              </a:rPr>
              <a:t>n</a:t>
            </a:r>
            <a:r>
              <a:rPr sz="1200" spc="-30" dirty="0">
                <a:solidFill>
                  <a:srgbClr val="FFFFFF"/>
                </a:solidFill>
                <a:latin typeface="Calibri"/>
                <a:cs typeface="Calibri"/>
              </a:rPr>
              <a:t>v</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ie</a:t>
            </a:r>
            <a:r>
              <a:rPr sz="1200" spc="-20" dirty="0">
                <a:solidFill>
                  <a:srgbClr val="FFFFFF"/>
                </a:solidFill>
                <a:latin typeface="Calibri"/>
                <a:cs typeface="Calibri"/>
              </a:rPr>
              <a:t>n</a:t>
            </a:r>
            <a:r>
              <a:rPr sz="1200" dirty="0">
                <a:solidFill>
                  <a:srgbClr val="FFFFFF"/>
                </a:solidFill>
                <a:latin typeface="Calibri"/>
                <a:cs typeface="Calibri"/>
              </a:rPr>
              <a:t>t</a:t>
            </a:r>
            <a:endParaRPr sz="1200">
              <a:latin typeface="Calibri"/>
              <a:cs typeface="Calibri"/>
            </a:endParaRPr>
          </a:p>
        </p:txBody>
      </p:sp>
      <p:sp>
        <p:nvSpPr>
          <p:cNvPr id="19" name="object 13"/>
          <p:cNvSpPr txBox="1"/>
          <p:nvPr/>
        </p:nvSpPr>
        <p:spPr>
          <a:xfrm>
            <a:off x="2780571" y="1475643"/>
            <a:ext cx="72517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E</a:t>
            </a:r>
            <a:r>
              <a:rPr sz="1200" spc="-40" dirty="0">
                <a:solidFill>
                  <a:srgbClr val="FFFFFF"/>
                </a:solidFill>
                <a:latin typeface="Calibri"/>
                <a:cs typeface="Calibri"/>
              </a:rPr>
              <a:t>c</a:t>
            </a:r>
            <a:r>
              <a:rPr sz="1200" dirty="0">
                <a:solidFill>
                  <a:srgbClr val="FFFFFF"/>
                </a:solidFill>
                <a:latin typeface="Calibri"/>
                <a:cs typeface="Calibri"/>
              </a:rPr>
              <a:t>o</a:t>
            </a:r>
            <a:r>
              <a:rPr sz="1200" spc="5" dirty="0">
                <a:solidFill>
                  <a:srgbClr val="FFFFFF"/>
                </a:solidFill>
                <a:latin typeface="Calibri"/>
                <a:cs typeface="Calibri"/>
              </a:rPr>
              <a:t>n</a:t>
            </a:r>
            <a:r>
              <a:rPr sz="1200" dirty="0">
                <a:solidFill>
                  <a:srgbClr val="FFFFFF"/>
                </a:solidFill>
                <a:latin typeface="Calibri"/>
                <a:cs typeface="Calibri"/>
              </a:rPr>
              <a:t>omi</a:t>
            </a:r>
            <a:r>
              <a:rPr sz="1200" spc="-30" dirty="0">
                <a:solidFill>
                  <a:srgbClr val="FFFFFF"/>
                </a:solidFill>
                <a:latin typeface="Calibri"/>
                <a:cs typeface="Calibri"/>
              </a:rPr>
              <a:t>c</a:t>
            </a:r>
            <a:r>
              <a:rPr sz="1200" dirty="0">
                <a:solidFill>
                  <a:srgbClr val="FFFFFF"/>
                </a:solidFill>
                <a:latin typeface="Calibri"/>
                <a:cs typeface="Calibri"/>
              </a:rPr>
              <a:t>al</a:t>
            </a:r>
            <a:endParaRPr sz="1200">
              <a:latin typeface="Calibri"/>
              <a:cs typeface="Calibri"/>
            </a:endParaRPr>
          </a:p>
        </p:txBody>
      </p:sp>
      <p:sp>
        <p:nvSpPr>
          <p:cNvPr id="20" name="object 14"/>
          <p:cNvSpPr txBox="1"/>
          <p:nvPr/>
        </p:nvSpPr>
        <p:spPr>
          <a:xfrm>
            <a:off x="3946403" y="1157151"/>
            <a:ext cx="7518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Transparent</a:t>
            </a:r>
            <a:endParaRPr sz="1200">
              <a:latin typeface="Calibri"/>
              <a:cs typeface="Calibri"/>
            </a:endParaRPr>
          </a:p>
        </p:txBody>
      </p:sp>
      <p:sp>
        <p:nvSpPr>
          <p:cNvPr id="21" name="object 15"/>
          <p:cNvSpPr txBox="1"/>
          <p:nvPr/>
        </p:nvSpPr>
        <p:spPr>
          <a:xfrm>
            <a:off x="5062007" y="1475643"/>
            <a:ext cx="89979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Diversification</a:t>
            </a:r>
            <a:endParaRPr sz="1200">
              <a:latin typeface="Calibri"/>
              <a:cs typeface="Calibri"/>
            </a:endParaRPr>
          </a:p>
        </p:txBody>
      </p:sp>
      <p:sp>
        <p:nvSpPr>
          <p:cNvPr id="22" name="object 16"/>
          <p:cNvSpPr txBox="1"/>
          <p:nvPr/>
        </p:nvSpPr>
        <p:spPr>
          <a:xfrm>
            <a:off x="6110499" y="2252896"/>
            <a:ext cx="540385" cy="386715"/>
          </a:xfrm>
          <a:prstGeom prst="rect">
            <a:avLst/>
          </a:prstGeom>
        </p:spPr>
        <p:txBody>
          <a:bodyPr vert="horz" wrap="square" lIns="0" tIns="22860" rIns="0" bIns="0" rtlCol="0">
            <a:spAutoFit/>
          </a:bodyPr>
          <a:lstStyle/>
          <a:p>
            <a:pPr marL="12700" marR="5080" indent="7620">
              <a:lnSpc>
                <a:spcPts val="1400"/>
              </a:lnSpc>
              <a:spcBef>
                <a:spcPts val="180"/>
              </a:spcBef>
            </a:pPr>
            <a:r>
              <a:rPr sz="1200" spc="5" dirty="0">
                <a:solidFill>
                  <a:srgbClr val="FFFFFF"/>
                </a:solidFill>
                <a:latin typeface="Calibri"/>
                <a:cs typeface="Calibri"/>
              </a:rPr>
              <a:t>M</a:t>
            </a:r>
            <a:r>
              <a:rPr sz="1200" dirty="0">
                <a:solidFill>
                  <a:srgbClr val="FFFFFF"/>
                </a:solidFill>
                <a:latin typeface="Calibri"/>
                <a:cs typeface="Calibri"/>
              </a:rPr>
              <a:t>a</a:t>
            </a:r>
            <a:r>
              <a:rPr sz="1200" spc="5" dirty="0">
                <a:solidFill>
                  <a:srgbClr val="FFFFFF"/>
                </a:solidFill>
                <a:latin typeface="Calibri"/>
                <a:cs typeface="Calibri"/>
              </a:rPr>
              <a:t>n</a:t>
            </a:r>
            <a:r>
              <a:rPr sz="1200" dirty="0">
                <a:solidFill>
                  <a:srgbClr val="FFFFFF"/>
                </a:solidFill>
                <a:latin typeface="Calibri"/>
                <a:cs typeface="Calibri"/>
              </a:rPr>
              <a:t>a</a:t>
            </a:r>
            <a:r>
              <a:rPr sz="1200" spc="-25" dirty="0">
                <a:solidFill>
                  <a:srgbClr val="FFFFFF"/>
                </a:solidFill>
                <a:latin typeface="Calibri"/>
                <a:cs typeface="Calibri"/>
              </a:rPr>
              <a:t>g</a:t>
            </a:r>
            <a:r>
              <a:rPr sz="1200" dirty="0">
                <a:solidFill>
                  <a:srgbClr val="FFFFFF"/>
                </a:solidFill>
                <a:latin typeface="Calibri"/>
                <a:cs typeface="Calibri"/>
              </a:rPr>
              <a:t>e  </a:t>
            </a:r>
            <a:r>
              <a:rPr sz="1200" spc="-5" dirty="0">
                <a:solidFill>
                  <a:srgbClr val="FFFFFF"/>
                </a:solidFill>
                <a:latin typeface="Calibri"/>
                <a:cs typeface="Calibri"/>
              </a:rPr>
              <a:t>I</a:t>
            </a:r>
            <a:r>
              <a:rPr sz="1200" spc="-10" dirty="0">
                <a:solidFill>
                  <a:srgbClr val="FFFFFF"/>
                </a:solidFill>
                <a:latin typeface="Calibri"/>
                <a:cs typeface="Calibri"/>
              </a:rPr>
              <a:t>n</a:t>
            </a:r>
            <a:r>
              <a:rPr sz="1200" spc="5" dirty="0">
                <a:solidFill>
                  <a:srgbClr val="FFFFFF"/>
                </a:solidFill>
                <a:latin typeface="Calibri"/>
                <a:cs typeface="Calibri"/>
              </a:rPr>
              <a:t>f</a:t>
            </a:r>
            <a:r>
              <a:rPr sz="1200" dirty="0">
                <a:solidFill>
                  <a:srgbClr val="FFFFFF"/>
                </a:solidFill>
                <a:latin typeface="Calibri"/>
                <a:cs typeface="Calibri"/>
              </a:rPr>
              <a:t>l</a:t>
            </a:r>
            <a:r>
              <a:rPr sz="1200" spc="-25" dirty="0">
                <a:solidFill>
                  <a:srgbClr val="FFFFFF"/>
                </a:solidFill>
                <a:latin typeface="Calibri"/>
                <a:cs typeface="Calibri"/>
              </a:rPr>
              <a:t>a</a:t>
            </a:r>
            <a:r>
              <a:rPr sz="1200" spc="-10" dirty="0">
                <a:solidFill>
                  <a:srgbClr val="FFFFFF"/>
                </a:solidFill>
                <a:latin typeface="Calibri"/>
                <a:cs typeface="Calibri"/>
              </a:rPr>
              <a:t>t</a:t>
            </a:r>
            <a:r>
              <a:rPr sz="1200" dirty="0">
                <a:solidFill>
                  <a:srgbClr val="FFFFFF"/>
                </a:solidFill>
                <a:latin typeface="Calibri"/>
                <a:cs typeface="Calibri"/>
              </a:rPr>
              <a:t>i</a:t>
            </a:r>
            <a:r>
              <a:rPr sz="1200" spc="-10" dirty="0">
                <a:solidFill>
                  <a:srgbClr val="FFFFFF"/>
                </a:solidFill>
                <a:latin typeface="Calibri"/>
                <a:cs typeface="Calibri"/>
              </a:rPr>
              <a:t>o</a:t>
            </a:r>
            <a:r>
              <a:rPr sz="1200" dirty="0">
                <a:solidFill>
                  <a:srgbClr val="FFFFFF"/>
                </a:solidFill>
                <a:latin typeface="Calibri"/>
                <a:cs typeface="Calibri"/>
              </a:rPr>
              <a:t>n</a:t>
            </a:r>
            <a:endParaRPr sz="1200">
              <a:latin typeface="Calibri"/>
              <a:cs typeface="Calibri"/>
            </a:endParaRPr>
          </a:p>
        </p:txBody>
      </p:sp>
      <p:sp>
        <p:nvSpPr>
          <p:cNvPr id="23" name="object 17"/>
          <p:cNvSpPr txBox="1"/>
          <p:nvPr/>
        </p:nvSpPr>
        <p:spPr>
          <a:xfrm>
            <a:off x="6290394" y="3526954"/>
            <a:ext cx="8077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H</a:t>
            </a:r>
            <a:r>
              <a:rPr sz="1200" dirty="0">
                <a:solidFill>
                  <a:srgbClr val="FFFFFF"/>
                </a:solidFill>
                <a:latin typeface="Calibri"/>
                <a:cs typeface="Calibri"/>
              </a:rPr>
              <a:t>i</a:t>
            </a:r>
            <a:r>
              <a:rPr sz="1200" spc="-5" dirty="0">
                <a:solidFill>
                  <a:srgbClr val="FFFFFF"/>
                </a:solidFill>
                <a:latin typeface="Calibri"/>
                <a:cs typeface="Calibri"/>
              </a:rPr>
              <a:t>g</a:t>
            </a:r>
            <a:r>
              <a:rPr sz="1200" dirty="0">
                <a:solidFill>
                  <a:srgbClr val="FFFFFF"/>
                </a:solidFill>
                <a:latin typeface="Calibri"/>
                <a:cs typeface="Calibri"/>
              </a:rPr>
              <a:t>h</a:t>
            </a:r>
            <a:r>
              <a:rPr sz="1200" spc="-90" dirty="0">
                <a:solidFill>
                  <a:srgbClr val="FFFFFF"/>
                </a:solidFill>
                <a:latin typeface="Calibri"/>
                <a:cs typeface="Calibri"/>
              </a:rPr>
              <a:t> </a:t>
            </a:r>
            <a:r>
              <a:rPr sz="1200" spc="-30" dirty="0">
                <a:solidFill>
                  <a:srgbClr val="FFFFFF"/>
                </a:solidFill>
                <a:latin typeface="Calibri"/>
                <a:cs typeface="Calibri"/>
              </a:rPr>
              <a:t>R</a:t>
            </a:r>
            <a:r>
              <a:rPr sz="1200" spc="-10" dirty="0">
                <a:solidFill>
                  <a:srgbClr val="FFFFFF"/>
                </a:solidFill>
                <a:latin typeface="Calibri"/>
                <a:cs typeface="Calibri"/>
              </a:rPr>
              <a:t>e</a:t>
            </a:r>
            <a:r>
              <a:rPr sz="1200" spc="5" dirty="0">
                <a:solidFill>
                  <a:srgbClr val="FFFFFF"/>
                </a:solidFill>
                <a:latin typeface="Calibri"/>
                <a:cs typeface="Calibri"/>
              </a:rPr>
              <a:t>tu</a:t>
            </a:r>
            <a:r>
              <a:rPr sz="1200" spc="-15" dirty="0">
                <a:solidFill>
                  <a:srgbClr val="FFFFFF"/>
                </a:solidFill>
                <a:latin typeface="Calibri"/>
                <a:cs typeface="Calibri"/>
              </a:rPr>
              <a:t>r</a:t>
            </a:r>
            <a:r>
              <a:rPr sz="1200" spc="-10" dirty="0">
                <a:solidFill>
                  <a:srgbClr val="FFFFFF"/>
                </a:solidFill>
                <a:latin typeface="Calibri"/>
                <a:cs typeface="Calibri"/>
              </a:rPr>
              <a:t>n</a:t>
            </a:r>
            <a:r>
              <a:rPr sz="1200" dirty="0">
                <a:solidFill>
                  <a:srgbClr val="FFFFFF"/>
                </a:solidFill>
                <a:latin typeface="Calibri"/>
                <a:cs typeface="Calibri"/>
              </a:rPr>
              <a:t>s</a:t>
            </a:r>
            <a:endParaRPr sz="1200">
              <a:latin typeface="Calibri"/>
              <a:cs typeface="Calibri"/>
            </a:endParaRPr>
          </a:p>
        </p:txBody>
      </p:sp>
    </p:spTree>
    <p:extLst>
      <p:ext uri="{BB962C8B-B14F-4D97-AF65-F5344CB8AC3E}">
        <p14:creationId xmlns:p14="http://schemas.microsoft.com/office/powerpoint/2010/main" val="887796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4337" y="101010"/>
            <a:ext cx="8755337" cy="4940098"/>
          </a:xfrm>
        </p:spPr>
        <p:txBody>
          <a:bodyPr>
            <a:normAutofit/>
          </a:bodyPr>
          <a:lstStyle/>
          <a:p>
            <a:pPr algn="just"/>
            <a:r>
              <a:rPr lang="en-US" sz="1400" b="1" dirty="0" smtClean="0">
                <a:solidFill>
                  <a:srgbClr val="002060"/>
                </a:solidFill>
              </a:rPr>
              <a:t>Systematic </a:t>
            </a:r>
            <a:r>
              <a:rPr lang="en-US" sz="1400" b="1" dirty="0">
                <a:solidFill>
                  <a:srgbClr val="002060"/>
                </a:solidFill>
              </a:rPr>
              <a:t>Investment Plan (SIP</a:t>
            </a:r>
            <a:r>
              <a:rPr lang="en-US" sz="1400" b="1" dirty="0" smtClean="0">
                <a:solidFill>
                  <a:srgbClr val="002060"/>
                </a:solidFill>
              </a:rPr>
              <a:t>):</a:t>
            </a:r>
          </a:p>
          <a:p>
            <a:pPr algn="just"/>
            <a:endParaRPr lang="en-US" sz="1400" b="1" dirty="0"/>
          </a:p>
          <a:p>
            <a:pPr algn="just"/>
            <a:endParaRPr lang="en-US" sz="1400" b="1" dirty="0" smtClean="0"/>
          </a:p>
          <a:p>
            <a:pPr algn="just"/>
            <a:endParaRPr lang="en-US" sz="1400" b="1" dirty="0" smtClean="0"/>
          </a:p>
          <a:p>
            <a:pPr algn="just"/>
            <a:endParaRPr lang="en-US" sz="1400" b="1" dirty="0"/>
          </a:p>
          <a:p>
            <a:pPr algn="just"/>
            <a:endParaRPr lang="en-US" sz="1400" b="1" dirty="0" smtClean="0"/>
          </a:p>
          <a:p>
            <a:pPr algn="just"/>
            <a:endParaRPr lang="en-US" sz="1400" b="1" dirty="0"/>
          </a:p>
          <a:p>
            <a:pPr algn="just"/>
            <a:endParaRPr lang="en-US" sz="1400" b="1" dirty="0" smtClean="0"/>
          </a:p>
          <a:p>
            <a:pPr algn="just"/>
            <a:endParaRPr lang="en-US" sz="800" b="1" dirty="0" smtClean="0"/>
          </a:p>
          <a:p>
            <a:pPr algn="just"/>
            <a:r>
              <a:rPr lang="en-US" sz="1400" b="1" dirty="0" smtClean="0">
                <a:solidFill>
                  <a:srgbClr val="002060"/>
                </a:solidFill>
              </a:rPr>
              <a:t>Equity </a:t>
            </a:r>
            <a:r>
              <a:rPr lang="en-US" sz="1400" b="1" dirty="0">
                <a:solidFill>
                  <a:srgbClr val="002060"/>
                </a:solidFill>
              </a:rPr>
              <a:t>Linked Savings Schemes (ELSS): </a:t>
            </a:r>
            <a:r>
              <a:rPr lang="en-US" sz="1400" dirty="0"/>
              <a:t>A</a:t>
            </a:r>
            <a:r>
              <a:rPr lang="en-US" sz="1400" dirty="0" smtClean="0"/>
              <a:t>llows </a:t>
            </a:r>
            <a:r>
              <a:rPr lang="en-US" sz="1400" dirty="0"/>
              <a:t>taxpayers to invest up to Rs.1.5 lakh in specific securities and claim it as a deduction from their taxable </a:t>
            </a:r>
            <a:r>
              <a:rPr lang="en-US" sz="1400" dirty="0" smtClean="0"/>
              <a:t>income.</a:t>
            </a:r>
          </a:p>
          <a:p>
            <a:pPr algn="just"/>
            <a:r>
              <a:rPr lang="en-US" sz="1400" b="1" dirty="0" smtClean="0">
                <a:solidFill>
                  <a:srgbClr val="002060"/>
                </a:solidFill>
              </a:rPr>
              <a:t>Sovereign </a:t>
            </a:r>
            <a:r>
              <a:rPr lang="en-US" sz="1400" b="1" dirty="0">
                <a:solidFill>
                  <a:srgbClr val="002060"/>
                </a:solidFill>
              </a:rPr>
              <a:t>Gold Bond (SGB):</a:t>
            </a:r>
            <a:r>
              <a:rPr lang="en-US" sz="1400" dirty="0">
                <a:solidFill>
                  <a:srgbClr val="002060"/>
                </a:solidFill>
              </a:rPr>
              <a:t> </a:t>
            </a:r>
            <a:r>
              <a:rPr lang="en-US" sz="1400" dirty="0"/>
              <a:t>These are government securities denominated in grams of gold. They are substitutes for holding physical gold. </a:t>
            </a:r>
            <a:endParaRPr lang="en-IN" sz="1400" dirty="0"/>
          </a:p>
        </p:txBody>
      </p:sp>
      <p:sp>
        <p:nvSpPr>
          <p:cNvPr id="6" name="Text Box 50"/>
          <p:cNvSpPr txBox="1"/>
          <p:nvPr/>
        </p:nvSpPr>
        <p:spPr>
          <a:xfrm>
            <a:off x="149625" y="3779520"/>
            <a:ext cx="8680049" cy="954157"/>
          </a:xfrm>
          <a:prstGeom prst="rect">
            <a:avLst/>
          </a:prstGeom>
          <a:solidFill>
            <a:srgbClr val="FFD9F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200" b="1" dirty="0" err="1">
                <a:solidFill>
                  <a:srgbClr val="002060"/>
                </a:solidFill>
                <a:effectLst/>
                <a:ea typeface="Times New Roman" panose="02020603050405020304" pitchFamily="18" charset="0"/>
              </a:rPr>
              <a:t>Sukanya</a:t>
            </a:r>
            <a:r>
              <a:rPr lang="en-US" sz="1200" b="1" dirty="0">
                <a:solidFill>
                  <a:srgbClr val="002060"/>
                </a:solidFill>
                <a:effectLst/>
                <a:ea typeface="Times New Roman" panose="02020603050405020304" pitchFamily="18" charset="0"/>
              </a:rPr>
              <a:t> </a:t>
            </a:r>
            <a:r>
              <a:rPr lang="en-US" sz="1200" b="1" dirty="0" err="1">
                <a:solidFill>
                  <a:srgbClr val="002060"/>
                </a:solidFill>
                <a:effectLst/>
                <a:ea typeface="Times New Roman" panose="02020603050405020304" pitchFamily="18" charset="0"/>
              </a:rPr>
              <a:t>Samrudhi</a:t>
            </a:r>
            <a:r>
              <a:rPr lang="en-US" sz="1200" b="1" dirty="0">
                <a:solidFill>
                  <a:srgbClr val="002060"/>
                </a:solidFill>
                <a:effectLst/>
                <a:ea typeface="Times New Roman" panose="02020603050405020304" pitchFamily="18" charset="0"/>
              </a:rPr>
              <a:t> </a:t>
            </a:r>
            <a:r>
              <a:rPr lang="en-US" sz="1200" b="1" dirty="0" err="1">
                <a:solidFill>
                  <a:srgbClr val="002060"/>
                </a:solidFill>
                <a:effectLst/>
                <a:ea typeface="Times New Roman" panose="02020603050405020304" pitchFamily="18" charset="0"/>
              </a:rPr>
              <a:t>Yojana</a:t>
            </a:r>
            <a:r>
              <a:rPr lang="en-US" sz="1200" b="1" dirty="0">
                <a:solidFill>
                  <a:srgbClr val="002060"/>
                </a:solidFill>
                <a:effectLst/>
                <a:ea typeface="Times New Roman" panose="02020603050405020304" pitchFamily="18" charset="0"/>
              </a:rPr>
              <a:t> (SSY</a:t>
            </a:r>
            <a:r>
              <a:rPr lang="en-US" sz="1200" b="1" dirty="0" smtClean="0">
                <a:solidFill>
                  <a:srgbClr val="002060"/>
                </a:solidFill>
                <a:effectLst/>
                <a:ea typeface="Times New Roman" panose="02020603050405020304" pitchFamily="18" charset="0"/>
              </a:rPr>
              <a:t>)</a:t>
            </a:r>
            <a:endParaRPr lang="en-IN" sz="1200" dirty="0">
              <a:solidFill>
                <a:srgbClr val="002060"/>
              </a:solidFill>
              <a:effectLst/>
              <a:ea typeface="Times New Roman" panose="02020603050405020304" pitchFamily="18" charset="0"/>
            </a:endParaRPr>
          </a:p>
          <a:p>
            <a:pPr algn="just">
              <a:spcAft>
                <a:spcPts val="0"/>
              </a:spcAft>
            </a:pPr>
            <a:r>
              <a:rPr lang="en-US" sz="1200" dirty="0">
                <a:effectLst/>
                <a:ea typeface="Times New Roman" panose="02020603050405020304" pitchFamily="18" charset="0"/>
              </a:rPr>
              <a:t>SSY is a government-backed savings scheme for the benefit of the girl child. It can be opened by the parents of a girl child below the age of 10. Parents can open up to two such accounts for girls (they cannot open a third/fourth account etc., if they have more than two girls). These accounts have tenure of 21 years or until the girl child marries after the age of 18.</a:t>
            </a:r>
            <a:endParaRPr lang="en-IN" sz="1200" dirty="0">
              <a:effectLst/>
              <a:ea typeface="Times New Roman" panose="02020603050405020304" pitchFamily="18" charset="0"/>
            </a:endParaRPr>
          </a:p>
          <a:p>
            <a:pPr>
              <a:spcAft>
                <a:spcPts val="0"/>
              </a:spcAft>
            </a:pPr>
            <a:r>
              <a:rPr lang="en-US" sz="1400" dirty="0">
                <a:effectLst/>
                <a:ea typeface="Times New Roman" panose="02020603050405020304" pitchFamily="18" charset="0"/>
              </a:rPr>
              <a:t> </a:t>
            </a:r>
            <a:endParaRPr lang="en-IN" sz="1400" dirty="0">
              <a:effectLst/>
              <a:ea typeface="Times New Roman" panose="02020603050405020304" pitchFamily="18" charset="0"/>
            </a:endParaRPr>
          </a:p>
        </p:txBody>
      </p:sp>
      <p:sp>
        <p:nvSpPr>
          <p:cNvPr id="9" name="object 12"/>
          <p:cNvSpPr txBox="1"/>
          <p:nvPr/>
        </p:nvSpPr>
        <p:spPr>
          <a:xfrm>
            <a:off x="681992" y="457710"/>
            <a:ext cx="2336800" cy="1969770"/>
          </a:xfrm>
          <a:prstGeom prst="rect">
            <a:avLst/>
          </a:prstGeom>
          <a:solidFill>
            <a:srgbClr val="00AFEF"/>
          </a:solidFill>
        </p:spPr>
        <p:txBody>
          <a:bodyPr vert="horz" wrap="square" lIns="0" tIns="0" rIns="0" bIns="0" rtlCol="0">
            <a:spAutoFit/>
          </a:bodyPr>
          <a:lstStyle/>
          <a:p>
            <a:pPr marL="118745" marR="104139" indent="-4445" algn="ctr">
              <a:lnSpc>
                <a:spcPct val="100000"/>
              </a:lnSpc>
              <a:spcBef>
                <a:spcPts val="1010"/>
              </a:spcBef>
            </a:pPr>
            <a:endParaRPr lang="en-IN" sz="900" spc="-25" dirty="0" smtClean="0">
              <a:latin typeface="Calibri"/>
              <a:cs typeface="Calibri"/>
            </a:endParaRPr>
          </a:p>
          <a:p>
            <a:pPr marL="118745" marR="104139" indent="-4445" algn="ctr">
              <a:lnSpc>
                <a:spcPct val="100000"/>
              </a:lnSpc>
              <a:spcBef>
                <a:spcPts val="1010"/>
              </a:spcBef>
            </a:pPr>
            <a:r>
              <a:rPr sz="1600" spc="-25" dirty="0" smtClean="0">
                <a:latin typeface="Calibri"/>
                <a:cs typeface="Calibri"/>
              </a:rPr>
              <a:t>Systematic </a:t>
            </a:r>
            <a:r>
              <a:rPr sz="1600" spc="-25" dirty="0">
                <a:latin typeface="Calibri"/>
                <a:cs typeface="Calibri"/>
              </a:rPr>
              <a:t>Investment </a:t>
            </a:r>
            <a:r>
              <a:rPr sz="1600" spc="-20" dirty="0">
                <a:latin typeface="Calibri"/>
                <a:cs typeface="Calibri"/>
              </a:rPr>
              <a:t> </a:t>
            </a:r>
            <a:r>
              <a:rPr sz="1600" spc="-5" dirty="0">
                <a:latin typeface="Calibri"/>
                <a:cs typeface="Calibri"/>
              </a:rPr>
              <a:t>Plan </a:t>
            </a:r>
            <a:r>
              <a:rPr sz="1600" spc="5" dirty="0">
                <a:latin typeface="Calibri"/>
                <a:cs typeface="Calibri"/>
              </a:rPr>
              <a:t>is </a:t>
            </a:r>
            <a:r>
              <a:rPr sz="1600" spc="-5" dirty="0">
                <a:latin typeface="Calibri"/>
                <a:cs typeface="Calibri"/>
              </a:rPr>
              <a:t>ideal </a:t>
            </a:r>
            <a:r>
              <a:rPr sz="1600" spc="-15" dirty="0">
                <a:latin typeface="Calibri"/>
                <a:cs typeface="Calibri"/>
              </a:rPr>
              <a:t>for </a:t>
            </a:r>
            <a:r>
              <a:rPr sz="1600" spc="-20" dirty="0">
                <a:latin typeface="Calibri"/>
                <a:cs typeface="Calibri"/>
              </a:rPr>
              <a:t>someone </a:t>
            </a:r>
            <a:r>
              <a:rPr sz="1600" spc="-15" dirty="0">
                <a:latin typeface="Calibri"/>
                <a:cs typeface="Calibri"/>
              </a:rPr>
              <a:t> </a:t>
            </a:r>
            <a:r>
              <a:rPr sz="1600" dirty="0">
                <a:latin typeface="Calibri"/>
                <a:cs typeface="Calibri"/>
              </a:rPr>
              <a:t>with</a:t>
            </a:r>
            <a:r>
              <a:rPr sz="1600" spc="-55" dirty="0">
                <a:latin typeface="Calibri"/>
                <a:cs typeface="Calibri"/>
              </a:rPr>
              <a:t> </a:t>
            </a:r>
            <a:r>
              <a:rPr sz="1600" spc="-5" dirty="0">
                <a:latin typeface="Calibri"/>
                <a:cs typeface="Calibri"/>
              </a:rPr>
              <a:t>a</a:t>
            </a:r>
            <a:r>
              <a:rPr sz="1600" spc="-25" dirty="0">
                <a:latin typeface="Calibri"/>
                <a:cs typeface="Calibri"/>
              </a:rPr>
              <a:t> </a:t>
            </a:r>
            <a:r>
              <a:rPr sz="1600" spc="-5" dirty="0">
                <a:latin typeface="Calibri"/>
                <a:cs typeface="Calibri"/>
              </a:rPr>
              <a:t>goal</a:t>
            </a:r>
            <a:r>
              <a:rPr sz="1600" spc="-60" dirty="0">
                <a:latin typeface="Calibri"/>
                <a:cs typeface="Calibri"/>
              </a:rPr>
              <a:t> </a:t>
            </a:r>
            <a:r>
              <a:rPr sz="1600" spc="-10" dirty="0">
                <a:latin typeface="Calibri"/>
                <a:cs typeface="Calibri"/>
              </a:rPr>
              <a:t>to</a:t>
            </a:r>
            <a:r>
              <a:rPr sz="1600" spc="-40" dirty="0">
                <a:latin typeface="Calibri"/>
                <a:cs typeface="Calibri"/>
              </a:rPr>
              <a:t> </a:t>
            </a:r>
            <a:r>
              <a:rPr sz="1600" spc="-10" dirty="0">
                <a:latin typeface="Calibri"/>
                <a:cs typeface="Calibri"/>
              </a:rPr>
              <a:t>accumulate </a:t>
            </a:r>
            <a:r>
              <a:rPr sz="1600" spc="-345" dirty="0">
                <a:latin typeface="Calibri"/>
                <a:cs typeface="Calibri"/>
              </a:rPr>
              <a:t> </a:t>
            </a:r>
            <a:r>
              <a:rPr sz="1600" spc="-5" dirty="0">
                <a:latin typeface="Calibri"/>
                <a:cs typeface="Calibri"/>
              </a:rPr>
              <a:t>funds</a:t>
            </a:r>
            <a:r>
              <a:rPr sz="1600" spc="-50" dirty="0">
                <a:latin typeface="Calibri"/>
                <a:cs typeface="Calibri"/>
              </a:rPr>
              <a:t> </a:t>
            </a:r>
            <a:r>
              <a:rPr sz="1600" spc="-15" dirty="0">
                <a:latin typeface="Calibri"/>
                <a:cs typeface="Calibri"/>
              </a:rPr>
              <a:t>for </a:t>
            </a:r>
            <a:r>
              <a:rPr sz="1600" spc="-5" dirty="0">
                <a:latin typeface="Calibri"/>
                <a:cs typeface="Calibri"/>
              </a:rPr>
              <a:t>a</a:t>
            </a:r>
            <a:r>
              <a:rPr sz="1600" spc="-10" dirty="0">
                <a:latin typeface="Calibri"/>
                <a:cs typeface="Calibri"/>
              </a:rPr>
              <a:t> future</a:t>
            </a:r>
            <a:r>
              <a:rPr sz="1600" spc="-60" dirty="0">
                <a:latin typeface="Calibri"/>
                <a:cs typeface="Calibri"/>
              </a:rPr>
              <a:t> </a:t>
            </a:r>
            <a:r>
              <a:rPr sz="1600" spc="-10" dirty="0">
                <a:latin typeface="Calibri"/>
                <a:cs typeface="Calibri"/>
              </a:rPr>
              <a:t>goal</a:t>
            </a:r>
            <a:r>
              <a:rPr sz="1600" spc="-10" dirty="0" smtClean="0">
                <a:latin typeface="Calibri"/>
                <a:cs typeface="Calibri"/>
              </a:rPr>
              <a:t>.</a:t>
            </a:r>
            <a:endParaRPr lang="en-IN" sz="1600" spc="-10" dirty="0" smtClean="0">
              <a:latin typeface="Calibri"/>
              <a:cs typeface="Calibri"/>
            </a:endParaRPr>
          </a:p>
          <a:p>
            <a:pPr marL="118745" marR="104139" indent="-4445" algn="ctr">
              <a:lnSpc>
                <a:spcPct val="100000"/>
              </a:lnSpc>
              <a:spcBef>
                <a:spcPts val="1010"/>
              </a:spcBef>
            </a:pPr>
            <a:endParaRPr lang="en-IN" sz="1600" spc="-10" dirty="0" smtClean="0">
              <a:latin typeface="Calibri"/>
              <a:cs typeface="Calibri"/>
            </a:endParaRPr>
          </a:p>
          <a:p>
            <a:pPr marL="118745" marR="104139" indent="-4445" algn="ctr">
              <a:lnSpc>
                <a:spcPct val="100000"/>
              </a:lnSpc>
              <a:spcBef>
                <a:spcPts val="1010"/>
              </a:spcBef>
            </a:pPr>
            <a:endParaRPr sz="1400" dirty="0">
              <a:latin typeface="Calibri"/>
              <a:cs typeface="Calibri"/>
            </a:endParaRPr>
          </a:p>
        </p:txBody>
      </p:sp>
      <p:sp>
        <p:nvSpPr>
          <p:cNvPr id="11" name="object 14"/>
          <p:cNvSpPr txBox="1"/>
          <p:nvPr/>
        </p:nvSpPr>
        <p:spPr>
          <a:xfrm>
            <a:off x="3398521" y="457710"/>
            <a:ext cx="2336800" cy="1969770"/>
          </a:xfrm>
          <a:prstGeom prst="rect">
            <a:avLst/>
          </a:prstGeom>
          <a:solidFill>
            <a:srgbClr val="91CF50"/>
          </a:solidFill>
        </p:spPr>
        <p:txBody>
          <a:bodyPr vert="horz" wrap="square" lIns="0" tIns="0" rIns="0" bIns="0" rtlCol="0">
            <a:spAutoFit/>
          </a:bodyPr>
          <a:lstStyle/>
          <a:p>
            <a:pPr>
              <a:lnSpc>
                <a:spcPct val="100000"/>
              </a:lnSpc>
            </a:pPr>
            <a:endParaRPr sz="1600" dirty="0">
              <a:latin typeface="Times New Roman"/>
              <a:cs typeface="Times New Roman"/>
            </a:endParaRPr>
          </a:p>
          <a:p>
            <a:pPr marL="149225" marR="135255" algn="ctr">
              <a:lnSpc>
                <a:spcPct val="100000"/>
              </a:lnSpc>
            </a:pPr>
            <a:r>
              <a:rPr sz="1600" spc="-25" dirty="0" smtClean="0">
                <a:latin typeface="Calibri"/>
                <a:cs typeface="Calibri"/>
              </a:rPr>
              <a:t>Systematic </a:t>
            </a:r>
            <a:r>
              <a:rPr sz="1600" spc="-10" dirty="0">
                <a:latin typeface="Calibri"/>
                <a:cs typeface="Calibri"/>
              </a:rPr>
              <a:t>Withdrawal </a:t>
            </a:r>
            <a:r>
              <a:rPr sz="1600" spc="-5" dirty="0">
                <a:latin typeface="Calibri"/>
                <a:cs typeface="Calibri"/>
              </a:rPr>
              <a:t> </a:t>
            </a:r>
            <a:r>
              <a:rPr sz="1600" dirty="0">
                <a:latin typeface="Calibri"/>
                <a:cs typeface="Calibri"/>
              </a:rPr>
              <a:t>P</a:t>
            </a:r>
            <a:r>
              <a:rPr sz="1600" spc="-5" dirty="0">
                <a:latin typeface="Calibri"/>
                <a:cs typeface="Calibri"/>
              </a:rPr>
              <a:t>lan</a:t>
            </a:r>
            <a:r>
              <a:rPr sz="1600" spc="-20" dirty="0">
                <a:latin typeface="Calibri"/>
                <a:cs typeface="Calibri"/>
              </a:rPr>
              <a:t> </a:t>
            </a:r>
            <a:r>
              <a:rPr sz="1600" spc="-5" dirty="0">
                <a:latin typeface="Calibri"/>
                <a:cs typeface="Calibri"/>
              </a:rPr>
              <a:t>is</a:t>
            </a:r>
            <a:r>
              <a:rPr sz="1600" spc="-15" dirty="0">
                <a:latin typeface="Calibri"/>
                <a:cs typeface="Calibri"/>
              </a:rPr>
              <a:t> </a:t>
            </a:r>
            <a:r>
              <a:rPr sz="1600" spc="-5" dirty="0">
                <a:latin typeface="Calibri"/>
                <a:cs typeface="Calibri"/>
              </a:rPr>
              <a:t>i</a:t>
            </a:r>
            <a:r>
              <a:rPr sz="1600" dirty="0">
                <a:latin typeface="Calibri"/>
                <a:cs typeface="Calibri"/>
              </a:rPr>
              <a:t>d</a:t>
            </a:r>
            <a:r>
              <a:rPr sz="1600" spc="-5" dirty="0">
                <a:latin typeface="Calibri"/>
                <a:cs typeface="Calibri"/>
              </a:rPr>
              <a:t>eal</a:t>
            </a:r>
            <a:r>
              <a:rPr sz="1600" spc="-45" dirty="0">
                <a:latin typeface="Calibri"/>
                <a:cs typeface="Calibri"/>
              </a:rPr>
              <a:t> </a:t>
            </a:r>
            <a:r>
              <a:rPr sz="1600" spc="-50" dirty="0">
                <a:latin typeface="Calibri"/>
                <a:cs typeface="Calibri"/>
              </a:rPr>
              <a:t>f</a:t>
            </a:r>
            <a:r>
              <a:rPr sz="1600" spc="-5" dirty="0">
                <a:latin typeface="Calibri"/>
                <a:cs typeface="Calibri"/>
              </a:rPr>
              <a:t>or</a:t>
            </a:r>
            <a:r>
              <a:rPr sz="1600" spc="-75" dirty="0">
                <a:latin typeface="Calibri"/>
                <a:cs typeface="Calibri"/>
              </a:rPr>
              <a:t> </a:t>
            </a:r>
            <a:r>
              <a:rPr sz="1600" spc="-25" dirty="0">
                <a:latin typeface="Calibri"/>
                <a:cs typeface="Calibri"/>
              </a:rPr>
              <a:t>s</a:t>
            </a:r>
            <a:r>
              <a:rPr sz="1600" spc="-20" dirty="0">
                <a:latin typeface="Calibri"/>
                <a:cs typeface="Calibri"/>
              </a:rPr>
              <a:t>omeo</a:t>
            </a:r>
            <a:r>
              <a:rPr sz="1600" spc="-30" dirty="0">
                <a:latin typeface="Calibri"/>
                <a:cs typeface="Calibri"/>
              </a:rPr>
              <a:t>n</a:t>
            </a:r>
            <a:r>
              <a:rPr sz="1600" spc="-5" dirty="0">
                <a:latin typeface="Calibri"/>
                <a:cs typeface="Calibri"/>
              </a:rPr>
              <a:t>e  </a:t>
            </a:r>
            <a:r>
              <a:rPr sz="1600" dirty="0">
                <a:latin typeface="Calibri"/>
                <a:cs typeface="Calibri"/>
              </a:rPr>
              <a:t>with</a:t>
            </a:r>
            <a:r>
              <a:rPr sz="1600" spc="-50" dirty="0">
                <a:latin typeface="Calibri"/>
                <a:cs typeface="Calibri"/>
              </a:rPr>
              <a:t> </a:t>
            </a:r>
            <a:r>
              <a:rPr sz="1600" spc="-5" dirty="0">
                <a:latin typeface="Calibri"/>
                <a:cs typeface="Calibri"/>
              </a:rPr>
              <a:t>a</a:t>
            </a:r>
            <a:r>
              <a:rPr sz="1600" spc="-25" dirty="0">
                <a:latin typeface="Calibri"/>
                <a:cs typeface="Calibri"/>
              </a:rPr>
              <a:t> </a:t>
            </a:r>
            <a:r>
              <a:rPr sz="1600" spc="-5" dirty="0">
                <a:latin typeface="Calibri"/>
                <a:cs typeface="Calibri"/>
              </a:rPr>
              <a:t>lump</a:t>
            </a:r>
            <a:r>
              <a:rPr sz="1600" spc="-50" dirty="0">
                <a:latin typeface="Calibri"/>
                <a:cs typeface="Calibri"/>
              </a:rPr>
              <a:t> </a:t>
            </a:r>
            <a:r>
              <a:rPr sz="1600" spc="-15" dirty="0">
                <a:latin typeface="Calibri"/>
                <a:cs typeface="Calibri"/>
              </a:rPr>
              <a:t>sum</a:t>
            </a:r>
            <a:r>
              <a:rPr sz="1600" spc="-70" dirty="0">
                <a:latin typeface="Calibri"/>
                <a:cs typeface="Calibri"/>
              </a:rPr>
              <a:t> </a:t>
            </a:r>
            <a:r>
              <a:rPr sz="1600" spc="-10" dirty="0">
                <a:latin typeface="Calibri"/>
                <a:cs typeface="Calibri"/>
              </a:rPr>
              <a:t>amount </a:t>
            </a:r>
            <a:r>
              <a:rPr sz="1600" spc="-345" dirty="0">
                <a:latin typeface="Calibri"/>
                <a:cs typeface="Calibri"/>
              </a:rPr>
              <a:t> </a:t>
            </a:r>
            <a:r>
              <a:rPr sz="1600" spc="-10" dirty="0">
                <a:latin typeface="Calibri"/>
                <a:cs typeface="Calibri"/>
              </a:rPr>
              <a:t>to </a:t>
            </a:r>
            <a:r>
              <a:rPr sz="1600" spc="-15" dirty="0">
                <a:latin typeface="Calibri"/>
                <a:cs typeface="Calibri"/>
              </a:rPr>
              <a:t>invest </a:t>
            </a:r>
            <a:r>
              <a:rPr sz="1600" spc="-10" dirty="0">
                <a:latin typeface="Calibri"/>
                <a:cs typeface="Calibri"/>
              </a:rPr>
              <a:t>for funding </a:t>
            </a:r>
            <a:r>
              <a:rPr sz="1600" spc="-5" dirty="0">
                <a:latin typeface="Calibri"/>
                <a:cs typeface="Calibri"/>
              </a:rPr>
              <a:t> </a:t>
            </a:r>
            <a:r>
              <a:rPr sz="1600" spc="-10" dirty="0">
                <a:latin typeface="Calibri"/>
                <a:cs typeface="Calibri"/>
              </a:rPr>
              <a:t>regular</a:t>
            </a:r>
            <a:r>
              <a:rPr sz="1600" spc="-30" dirty="0">
                <a:latin typeface="Calibri"/>
                <a:cs typeface="Calibri"/>
              </a:rPr>
              <a:t> </a:t>
            </a:r>
            <a:r>
              <a:rPr sz="1600" spc="-10" dirty="0">
                <a:latin typeface="Calibri"/>
                <a:cs typeface="Calibri"/>
              </a:rPr>
              <a:t>expenses</a:t>
            </a:r>
            <a:r>
              <a:rPr sz="1600" spc="-10" dirty="0" smtClean="0">
                <a:latin typeface="Calibri"/>
                <a:cs typeface="Calibri"/>
              </a:rPr>
              <a:t>.</a:t>
            </a:r>
            <a:endParaRPr lang="en-IN" sz="1600" spc="-10" dirty="0" smtClean="0">
              <a:latin typeface="Calibri"/>
              <a:cs typeface="Calibri"/>
            </a:endParaRPr>
          </a:p>
          <a:p>
            <a:pPr marL="149225" marR="135255" algn="ctr">
              <a:lnSpc>
                <a:spcPct val="100000"/>
              </a:lnSpc>
            </a:pPr>
            <a:endParaRPr lang="en-IN" sz="1600" spc="-10" dirty="0" smtClean="0">
              <a:latin typeface="Calibri"/>
              <a:cs typeface="Calibri"/>
            </a:endParaRPr>
          </a:p>
          <a:p>
            <a:pPr marL="149225" marR="135255" algn="ctr">
              <a:lnSpc>
                <a:spcPct val="100000"/>
              </a:lnSpc>
            </a:pPr>
            <a:endParaRPr sz="1600" dirty="0">
              <a:latin typeface="Calibri"/>
              <a:cs typeface="Calibri"/>
            </a:endParaRPr>
          </a:p>
        </p:txBody>
      </p:sp>
      <p:sp>
        <p:nvSpPr>
          <p:cNvPr id="12" name="object 16"/>
          <p:cNvSpPr txBox="1"/>
          <p:nvPr/>
        </p:nvSpPr>
        <p:spPr>
          <a:xfrm>
            <a:off x="6115050" y="457710"/>
            <a:ext cx="2334895" cy="1969770"/>
          </a:xfrm>
          <a:prstGeom prst="rect">
            <a:avLst/>
          </a:prstGeom>
          <a:solidFill>
            <a:srgbClr val="CF7575"/>
          </a:solidFill>
        </p:spPr>
        <p:txBody>
          <a:bodyPr vert="horz" wrap="square" lIns="0" tIns="0" rIns="0" bIns="0" rtlCol="0">
            <a:spAutoFit/>
          </a:bodyPr>
          <a:lstStyle/>
          <a:p>
            <a:pPr>
              <a:lnSpc>
                <a:spcPct val="100000"/>
              </a:lnSpc>
            </a:pPr>
            <a:endParaRPr sz="1600" dirty="0">
              <a:latin typeface="Times New Roman"/>
              <a:cs typeface="Times New Roman"/>
            </a:endParaRPr>
          </a:p>
          <a:p>
            <a:pPr marL="182245" marR="168910" algn="ctr">
              <a:lnSpc>
                <a:spcPct val="100000"/>
              </a:lnSpc>
              <a:spcBef>
                <a:spcPts val="5"/>
              </a:spcBef>
            </a:pPr>
            <a:r>
              <a:rPr sz="1600" spc="-40" dirty="0" smtClean="0">
                <a:latin typeface="Calibri"/>
                <a:cs typeface="Calibri"/>
              </a:rPr>
              <a:t>S</a:t>
            </a:r>
            <a:r>
              <a:rPr sz="1600" spc="-45" dirty="0" smtClean="0">
                <a:latin typeface="Calibri"/>
                <a:cs typeface="Calibri"/>
              </a:rPr>
              <a:t>y</a:t>
            </a:r>
            <a:r>
              <a:rPr sz="1600" spc="-25" dirty="0" smtClean="0">
                <a:latin typeface="Calibri"/>
                <a:cs typeface="Calibri"/>
              </a:rPr>
              <a:t>s</a:t>
            </a:r>
            <a:r>
              <a:rPr sz="1600" spc="-30" dirty="0" smtClean="0">
                <a:latin typeface="Calibri"/>
                <a:cs typeface="Calibri"/>
              </a:rPr>
              <a:t>t</a:t>
            </a:r>
            <a:r>
              <a:rPr sz="1600" spc="-20" dirty="0" smtClean="0">
                <a:latin typeface="Calibri"/>
                <a:cs typeface="Calibri"/>
              </a:rPr>
              <a:t>ema</a:t>
            </a:r>
            <a:r>
              <a:rPr sz="1600" spc="-15" dirty="0" smtClean="0">
                <a:latin typeface="Calibri"/>
                <a:cs typeface="Calibri"/>
              </a:rPr>
              <a:t>t</a:t>
            </a:r>
            <a:r>
              <a:rPr sz="1600" spc="-25" dirty="0" smtClean="0">
                <a:latin typeface="Calibri"/>
                <a:cs typeface="Calibri"/>
              </a:rPr>
              <a:t>i</a:t>
            </a:r>
            <a:r>
              <a:rPr sz="1600" spc="-5" dirty="0" smtClean="0">
                <a:latin typeface="Calibri"/>
                <a:cs typeface="Calibri"/>
              </a:rPr>
              <a:t>c</a:t>
            </a:r>
            <a:r>
              <a:rPr sz="1600" spc="-20" dirty="0" smtClean="0">
                <a:latin typeface="Calibri"/>
                <a:cs typeface="Calibri"/>
              </a:rPr>
              <a:t> </a:t>
            </a:r>
            <a:r>
              <a:rPr sz="1600" spc="-100" dirty="0">
                <a:latin typeface="Calibri"/>
                <a:cs typeface="Calibri"/>
              </a:rPr>
              <a:t>T</a:t>
            </a:r>
            <a:r>
              <a:rPr sz="1600" spc="-55" dirty="0">
                <a:latin typeface="Calibri"/>
                <a:cs typeface="Calibri"/>
              </a:rPr>
              <a:t>r</a:t>
            </a:r>
            <a:r>
              <a:rPr sz="1600" spc="-5" dirty="0">
                <a:latin typeface="Calibri"/>
                <a:cs typeface="Calibri"/>
              </a:rPr>
              <a:t>a</a:t>
            </a:r>
            <a:r>
              <a:rPr sz="1600" dirty="0">
                <a:latin typeface="Calibri"/>
                <a:cs typeface="Calibri"/>
              </a:rPr>
              <a:t>n</a:t>
            </a:r>
            <a:r>
              <a:rPr sz="1600" spc="-25" dirty="0">
                <a:latin typeface="Calibri"/>
                <a:cs typeface="Calibri"/>
              </a:rPr>
              <a:t>s</a:t>
            </a:r>
            <a:r>
              <a:rPr sz="1600" spc="-30" dirty="0">
                <a:latin typeface="Calibri"/>
                <a:cs typeface="Calibri"/>
              </a:rPr>
              <a:t>f</a:t>
            </a:r>
            <a:r>
              <a:rPr sz="1600" spc="-5" dirty="0">
                <a:latin typeface="Calibri"/>
                <a:cs typeface="Calibri"/>
              </a:rPr>
              <a:t>er</a:t>
            </a:r>
            <a:r>
              <a:rPr sz="1600" spc="-60" dirty="0">
                <a:latin typeface="Calibri"/>
                <a:cs typeface="Calibri"/>
              </a:rPr>
              <a:t> </a:t>
            </a:r>
            <a:r>
              <a:rPr sz="1600" dirty="0">
                <a:latin typeface="Calibri"/>
                <a:cs typeface="Calibri"/>
              </a:rPr>
              <a:t>P</a:t>
            </a:r>
            <a:r>
              <a:rPr sz="1600" spc="10" dirty="0">
                <a:latin typeface="Calibri"/>
                <a:cs typeface="Calibri"/>
              </a:rPr>
              <a:t>l</a:t>
            </a:r>
            <a:r>
              <a:rPr sz="1600" spc="-5" dirty="0">
                <a:latin typeface="Calibri"/>
                <a:cs typeface="Calibri"/>
              </a:rPr>
              <a:t>an  is when an </a:t>
            </a:r>
            <a:r>
              <a:rPr sz="1600" spc="-25" dirty="0">
                <a:latin typeface="Calibri"/>
                <a:cs typeface="Calibri"/>
              </a:rPr>
              <a:t>investor </a:t>
            </a:r>
            <a:r>
              <a:rPr sz="1600" spc="-20" dirty="0">
                <a:latin typeface="Calibri"/>
                <a:cs typeface="Calibri"/>
              </a:rPr>
              <a:t> invests </a:t>
            </a:r>
            <a:r>
              <a:rPr sz="1600" spc="-5" dirty="0">
                <a:latin typeface="Calibri"/>
                <a:cs typeface="Calibri"/>
              </a:rPr>
              <a:t>a lump </a:t>
            </a:r>
            <a:r>
              <a:rPr sz="1600" spc="-10" dirty="0">
                <a:latin typeface="Calibri"/>
                <a:cs typeface="Calibri"/>
              </a:rPr>
              <a:t>sum </a:t>
            </a:r>
            <a:r>
              <a:rPr sz="1600" spc="-5" dirty="0">
                <a:latin typeface="Calibri"/>
                <a:cs typeface="Calibri"/>
              </a:rPr>
              <a:t> </a:t>
            </a:r>
            <a:r>
              <a:rPr sz="1600" spc="-10" dirty="0">
                <a:latin typeface="Calibri"/>
                <a:cs typeface="Calibri"/>
              </a:rPr>
              <a:t>amount </a:t>
            </a:r>
            <a:r>
              <a:rPr sz="1600" spc="-5" dirty="0">
                <a:latin typeface="Calibri"/>
                <a:cs typeface="Calibri"/>
              </a:rPr>
              <a:t>in a fund and </a:t>
            </a:r>
            <a:r>
              <a:rPr sz="1600" dirty="0">
                <a:latin typeface="Calibri"/>
                <a:cs typeface="Calibri"/>
              </a:rPr>
              <a:t> </a:t>
            </a:r>
            <a:r>
              <a:rPr sz="1600" spc="-5" dirty="0">
                <a:latin typeface="Calibri"/>
                <a:cs typeface="Calibri"/>
              </a:rPr>
              <a:t>regularly </a:t>
            </a:r>
            <a:r>
              <a:rPr sz="1600" spc="-15" dirty="0">
                <a:latin typeface="Calibri"/>
                <a:cs typeface="Calibri"/>
              </a:rPr>
              <a:t>transfer </a:t>
            </a:r>
            <a:r>
              <a:rPr sz="1600" spc="-5" dirty="0">
                <a:latin typeface="Calibri"/>
                <a:cs typeface="Calibri"/>
              </a:rPr>
              <a:t>a </a:t>
            </a:r>
            <a:r>
              <a:rPr sz="1600" dirty="0">
                <a:latin typeface="Calibri"/>
                <a:cs typeface="Calibri"/>
              </a:rPr>
              <a:t> </a:t>
            </a:r>
            <a:r>
              <a:rPr sz="1600" spc="-15" dirty="0">
                <a:latin typeface="Calibri"/>
                <a:cs typeface="Calibri"/>
              </a:rPr>
              <a:t>fixed/variable </a:t>
            </a:r>
            <a:r>
              <a:rPr sz="1600" spc="-10" dirty="0">
                <a:latin typeface="Calibri"/>
                <a:cs typeface="Calibri"/>
              </a:rPr>
              <a:t>amount </a:t>
            </a:r>
            <a:r>
              <a:rPr sz="1600" spc="-5" dirty="0">
                <a:latin typeface="Calibri"/>
                <a:cs typeface="Calibri"/>
              </a:rPr>
              <a:t> </a:t>
            </a:r>
            <a:r>
              <a:rPr sz="1600" spc="-10" dirty="0">
                <a:latin typeface="Calibri"/>
                <a:cs typeface="Calibri"/>
              </a:rPr>
              <a:t>into</a:t>
            </a:r>
            <a:r>
              <a:rPr sz="1600" spc="-45" dirty="0">
                <a:latin typeface="Calibri"/>
                <a:cs typeface="Calibri"/>
              </a:rPr>
              <a:t> </a:t>
            </a:r>
            <a:r>
              <a:rPr sz="1600" spc="-5" dirty="0">
                <a:latin typeface="Calibri"/>
                <a:cs typeface="Calibri"/>
              </a:rPr>
              <a:t>another</a:t>
            </a:r>
            <a:r>
              <a:rPr sz="1600" spc="-50" dirty="0">
                <a:latin typeface="Calibri"/>
                <a:cs typeface="Calibri"/>
              </a:rPr>
              <a:t> </a:t>
            </a:r>
            <a:r>
              <a:rPr sz="1600" spc="-5" dirty="0">
                <a:latin typeface="Calibri"/>
                <a:cs typeface="Calibri"/>
              </a:rPr>
              <a:t>fund.</a:t>
            </a:r>
            <a:endParaRPr sz="1600" dirty="0">
              <a:latin typeface="Calibri"/>
              <a:cs typeface="Calibri"/>
            </a:endParaRPr>
          </a:p>
        </p:txBody>
      </p:sp>
    </p:spTree>
    <p:extLst>
      <p:ext uri="{BB962C8B-B14F-4D97-AF65-F5344CB8AC3E}">
        <p14:creationId xmlns:p14="http://schemas.microsoft.com/office/powerpoint/2010/main" val="4211550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76452" y="411429"/>
            <a:ext cx="7886700" cy="490841"/>
          </a:xfrm>
        </p:spPr>
        <p:txBody>
          <a:bodyPr/>
          <a:lstStyle/>
          <a:p>
            <a:pPr algn="ctr"/>
            <a:r>
              <a:rPr lang="en-US" dirty="0">
                <a:solidFill>
                  <a:srgbClr val="002060"/>
                </a:solidFill>
                <a:latin typeface="Georgia" panose="02040502050405020303" pitchFamily="18" charset="0"/>
                <a:ea typeface="Arial" panose="020B0604020202020204" pitchFamily="34" charset="0"/>
              </a:rPr>
              <a:t>Financial Planning</a:t>
            </a:r>
            <a:r>
              <a:rPr lang="en-IN" dirty="0">
                <a:latin typeface="Times New Roman" panose="02020603050405020304" pitchFamily="18" charset="0"/>
                <a:ea typeface="Times New Roman" panose="02020603050405020304" pitchFamily="18" charset="0"/>
              </a:rPr>
              <a:t/>
            </a:r>
            <a:br>
              <a:rPr lang="en-IN" dirty="0">
                <a:latin typeface="Times New Roman" panose="02020603050405020304" pitchFamily="18" charset="0"/>
                <a:ea typeface="Times New Roman" panose="02020603050405020304" pitchFamily="18" charset="0"/>
              </a:rPr>
            </a:br>
            <a:endParaRPr lang="en-IN" dirty="0"/>
          </a:p>
        </p:txBody>
      </p:sp>
      <p:sp>
        <p:nvSpPr>
          <p:cNvPr id="10" name="Rectangle 9"/>
          <p:cNvSpPr/>
          <p:nvPr/>
        </p:nvSpPr>
        <p:spPr>
          <a:xfrm>
            <a:off x="349858" y="1770692"/>
            <a:ext cx="3657599" cy="1569660"/>
          </a:xfrm>
          <a:prstGeom prst="rect">
            <a:avLst/>
          </a:prstGeom>
        </p:spPr>
        <p:txBody>
          <a:bodyPr wrap="square">
            <a:spAutoFit/>
          </a:bodyPr>
          <a:lstStyle/>
          <a:p>
            <a:pPr>
              <a:spcAft>
                <a:spcPts val="0"/>
              </a:spcAft>
            </a:pPr>
            <a:r>
              <a:rPr lang="en-US" sz="1600" dirty="0" smtClean="0">
                <a:latin typeface="Georgia" panose="02040502050405020303" pitchFamily="18" charset="0"/>
                <a:ea typeface="Arial" panose="020B0604020202020204" pitchFamily="34" charset="0"/>
              </a:rPr>
              <a:t>Begin </a:t>
            </a:r>
            <a:r>
              <a:rPr lang="en-US" sz="1600" dirty="0">
                <a:latin typeface="Georgia" panose="02040502050405020303" pitchFamily="18" charset="0"/>
                <a:ea typeface="Arial" panose="020B0604020202020204" pitchFamily="34" charset="0"/>
              </a:rPr>
              <a:t>your financial planning by answering 3 questions</a:t>
            </a:r>
            <a:r>
              <a:rPr lang="en-US" sz="1600" dirty="0" smtClean="0">
                <a:latin typeface="Georgia" panose="02040502050405020303" pitchFamily="18" charset="0"/>
                <a:ea typeface="Arial" panose="020B0604020202020204" pitchFamily="34" charset="0"/>
              </a:rPr>
              <a:t>:</a:t>
            </a:r>
            <a:endParaRPr lang="en-US" sz="1600" b="1" i="1" dirty="0">
              <a:solidFill>
                <a:srgbClr val="5B9BD5"/>
              </a:solidFill>
              <a:latin typeface="Georgia" panose="02040502050405020303" pitchFamily="18" charset="0"/>
              <a:ea typeface="Arial" panose="020B0604020202020204" pitchFamily="34" charset="0"/>
            </a:endParaRPr>
          </a:p>
          <a:p>
            <a:pPr marL="1028700" indent="-457200">
              <a:spcAft>
                <a:spcPts val="0"/>
              </a:spcAft>
            </a:pPr>
            <a:endParaRPr lang="en-US" sz="1600" b="1" i="1" dirty="0" smtClean="0">
              <a:solidFill>
                <a:srgbClr val="5B9BD5"/>
              </a:solidFill>
              <a:latin typeface="Georgia" panose="02040502050405020303" pitchFamily="18" charset="0"/>
              <a:ea typeface="Arial" panose="020B0604020202020204" pitchFamily="34" charset="0"/>
            </a:endParaRPr>
          </a:p>
          <a:p>
            <a:pPr marL="357188" indent="-357188">
              <a:spcAft>
                <a:spcPts val="0"/>
              </a:spcAft>
            </a:pPr>
            <a:r>
              <a:rPr lang="en-US" sz="1600" b="1" i="1" dirty="0" smtClean="0">
                <a:solidFill>
                  <a:srgbClr val="5B9BD5"/>
                </a:solidFill>
                <a:latin typeface="Georgia" panose="02040502050405020303" pitchFamily="18" charset="0"/>
                <a:ea typeface="Arial" panose="020B0604020202020204" pitchFamily="34" charset="0"/>
              </a:rPr>
              <a:t>Where </a:t>
            </a:r>
            <a:r>
              <a:rPr lang="en-US" sz="1600" b="1" i="1" dirty="0">
                <a:solidFill>
                  <a:srgbClr val="5B9BD5"/>
                </a:solidFill>
                <a:latin typeface="Georgia" panose="02040502050405020303" pitchFamily="18" charset="0"/>
                <a:ea typeface="Arial" panose="020B0604020202020204" pitchFamily="34" charset="0"/>
              </a:rPr>
              <a:t>am I now?</a:t>
            </a:r>
            <a:endParaRPr lang="en-IN" sz="1600" dirty="0">
              <a:latin typeface="Georgia" panose="02040502050405020303" pitchFamily="18" charset="0"/>
              <a:ea typeface="Times New Roman" panose="02020603050405020304" pitchFamily="18" charset="0"/>
            </a:endParaRPr>
          </a:p>
          <a:p>
            <a:pPr marL="357188" indent="-357188">
              <a:spcAft>
                <a:spcPts val="0"/>
              </a:spcAft>
            </a:pPr>
            <a:r>
              <a:rPr lang="en-US" sz="1600" b="1" i="1" dirty="0">
                <a:solidFill>
                  <a:srgbClr val="5B9BD5"/>
                </a:solidFill>
                <a:latin typeface="Georgia" panose="02040502050405020303" pitchFamily="18" charset="0"/>
                <a:ea typeface="Arial" panose="020B0604020202020204" pitchFamily="34" charset="0"/>
              </a:rPr>
              <a:t>Where do I want to </a:t>
            </a:r>
            <a:r>
              <a:rPr lang="en-US" sz="1600" b="1" i="1" dirty="0" smtClean="0">
                <a:solidFill>
                  <a:srgbClr val="5B9BD5"/>
                </a:solidFill>
                <a:latin typeface="Georgia" panose="02040502050405020303" pitchFamily="18" charset="0"/>
                <a:ea typeface="Arial" panose="020B0604020202020204" pitchFamily="34" charset="0"/>
              </a:rPr>
              <a:t>go?</a:t>
            </a:r>
            <a:endParaRPr lang="en-IN" sz="1600" dirty="0">
              <a:latin typeface="Georgia" panose="02040502050405020303" pitchFamily="18" charset="0"/>
              <a:ea typeface="Arial" panose="020B0604020202020204" pitchFamily="34" charset="0"/>
            </a:endParaRPr>
          </a:p>
          <a:p>
            <a:pPr marL="357188" indent="-357188">
              <a:spcAft>
                <a:spcPts val="0"/>
              </a:spcAft>
            </a:pPr>
            <a:r>
              <a:rPr lang="en-US" sz="1600" b="1" i="1" dirty="0" smtClean="0">
                <a:solidFill>
                  <a:srgbClr val="5B9BD5"/>
                </a:solidFill>
                <a:latin typeface="Georgia" panose="02040502050405020303" pitchFamily="18" charset="0"/>
                <a:ea typeface="Arial" panose="020B0604020202020204" pitchFamily="34" charset="0"/>
              </a:rPr>
              <a:t>How </a:t>
            </a:r>
            <a:r>
              <a:rPr lang="en-US" sz="1600" b="1" i="1" dirty="0">
                <a:solidFill>
                  <a:srgbClr val="5B9BD5"/>
                </a:solidFill>
                <a:latin typeface="Georgia" panose="02040502050405020303" pitchFamily="18" charset="0"/>
                <a:ea typeface="Arial" panose="020B0604020202020204" pitchFamily="34" charset="0"/>
              </a:rPr>
              <a:t>do I get from here to there?</a:t>
            </a:r>
            <a:endParaRPr lang="en-IN" sz="1600" dirty="0">
              <a:effectLst/>
              <a:latin typeface="Georgia" panose="02040502050405020303"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626" y="562129"/>
            <a:ext cx="4027723" cy="3986786"/>
          </a:xfrm>
          <a:prstGeom prst="rect">
            <a:avLst/>
          </a:prstGeom>
        </p:spPr>
      </p:pic>
    </p:spTree>
    <p:extLst>
      <p:ext uri="{BB962C8B-B14F-4D97-AF65-F5344CB8AC3E}">
        <p14:creationId xmlns:p14="http://schemas.microsoft.com/office/powerpoint/2010/main" val="3561701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06014" y="41272"/>
            <a:ext cx="7886700" cy="490841"/>
          </a:xfrm>
        </p:spPr>
        <p:txBody>
          <a:bodyPr/>
          <a:lstStyle/>
          <a:p>
            <a:pPr algn="ctr"/>
            <a:r>
              <a:rPr lang="en-US" dirty="0">
                <a:solidFill>
                  <a:srgbClr val="002060"/>
                </a:solidFill>
                <a:latin typeface="Georgia" panose="02040502050405020303" pitchFamily="18" charset="0"/>
              </a:rPr>
              <a:t>RETIREMENT </a:t>
            </a:r>
            <a:r>
              <a:rPr lang="en-US" dirty="0" smtClean="0">
                <a:solidFill>
                  <a:srgbClr val="002060"/>
                </a:solidFill>
                <a:latin typeface="Georgia" panose="02040502050405020303" pitchFamily="18" charset="0"/>
              </a:rPr>
              <a:t>AND PENSION</a:t>
            </a:r>
            <a:endParaRPr lang="en-IN" dirty="0">
              <a:solidFill>
                <a:srgbClr val="002060"/>
              </a:solidFill>
              <a:latin typeface="Georgia" panose="02040502050405020303" pitchFamily="18" charset="0"/>
            </a:endParaRPr>
          </a:p>
        </p:txBody>
      </p:sp>
      <p:sp>
        <p:nvSpPr>
          <p:cNvPr id="7" name="Rectangle 6"/>
          <p:cNvSpPr/>
          <p:nvPr/>
        </p:nvSpPr>
        <p:spPr>
          <a:xfrm>
            <a:off x="175428" y="427333"/>
            <a:ext cx="4560864" cy="342338"/>
          </a:xfrm>
          <a:prstGeom prst="rect">
            <a:avLst/>
          </a:prstGeom>
        </p:spPr>
        <p:txBody>
          <a:bodyPr wrap="none">
            <a:spAutoFit/>
          </a:bodyPr>
          <a:lstStyle/>
          <a:p>
            <a:pPr algn="just">
              <a:lnSpc>
                <a:spcPct val="129000"/>
              </a:lnSpc>
              <a:spcAft>
                <a:spcPts val="0"/>
              </a:spcAft>
            </a:pPr>
            <a:r>
              <a:rPr lang="en-US" sz="1400" b="1" dirty="0">
                <a:latin typeface="Georgia" panose="02040502050405020303" pitchFamily="18" charset="0"/>
                <a:ea typeface="Arial" panose="020B0604020202020204" pitchFamily="34" charset="0"/>
              </a:rPr>
              <a:t>Points to keep in mind for Retirement Planning</a:t>
            </a:r>
            <a:endParaRPr lang="en-IN" sz="1200" dirty="0">
              <a:effectLst/>
              <a:latin typeface="Georgia" panose="02040502050405020303" pitchFamily="18" charset="0"/>
              <a:ea typeface="Times New Roman" panose="02020603050405020304" pitchFamily="18" charset="0"/>
            </a:endParaRPr>
          </a:p>
        </p:txBody>
      </p:sp>
      <p:sp>
        <p:nvSpPr>
          <p:cNvPr id="8" name="Rectangle 7"/>
          <p:cNvSpPr/>
          <p:nvPr/>
        </p:nvSpPr>
        <p:spPr>
          <a:xfrm>
            <a:off x="83696" y="782057"/>
            <a:ext cx="8921154" cy="738664"/>
          </a:xfrm>
          <a:prstGeom prst="rect">
            <a:avLst/>
          </a:prstGeom>
        </p:spPr>
        <p:txBody>
          <a:bodyPr wrap="square">
            <a:spAutoFit/>
          </a:bodyPr>
          <a:lstStyle/>
          <a:p>
            <a:pPr algn="just">
              <a:spcAft>
                <a:spcPts val="0"/>
              </a:spcAft>
            </a:pPr>
            <a:r>
              <a:rPr lang="en-US" sz="1400" dirty="0">
                <a:ea typeface="Times New Roman" panose="02020603050405020304" pitchFamily="18" charset="0"/>
              </a:rPr>
              <a:t>Inflation </a:t>
            </a:r>
            <a:r>
              <a:rPr lang="en-US" sz="1400" dirty="0" smtClean="0">
                <a:ea typeface="Times New Roman" panose="02020603050405020304" pitchFamily="18" charset="0"/>
              </a:rPr>
              <a:t>affects </a:t>
            </a:r>
            <a:r>
              <a:rPr lang="en-US" sz="1400" dirty="0">
                <a:ea typeface="Times New Roman" panose="02020603050405020304" pitchFamily="18" charset="0"/>
              </a:rPr>
              <a:t>your retirement needs in two ways. </a:t>
            </a:r>
            <a:endParaRPr lang="en-US" sz="1400" dirty="0" smtClean="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400" dirty="0">
                <a:ea typeface="Times New Roman" panose="02020603050405020304" pitchFamily="18" charset="0"/>
              </a:rPr>
              <a:t>T</a:t>
            </a:r>
            <a:r>
              <a:rPr lang="en-US" sz="1400" dirty="0" smtClean="0">
                <a:ea typeface="Times New Roman" panose="02020603050405020304" pitchFamily="18" charset="0"/>
              </a:rPr>
              <a:t>he </a:t>
            </a:r>
            <a:r>
              <a:rPr lang="en-US" sz="1400" dirty="0">
                <a:ea typeface="Times New Roman" panose="02020603050405020304" pitchFamily="18" charset="0"/>
              </a:rPr>
              <a:t>cost of goods that you buy increases which means for buying the same amount of good you need to pay more. </a:t>
            </a:r>
            <a:endParaRPr lang="en-US" sz="1400" dirty="0" smtClean="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400" dirty="0">
                <a:ea typeface="Times New Roman" panose="02020603050405020304" pitchFamily="18" charset="0"/>
              </a:rPr>
              <a:t>D</a:t>
            </a:r>
            <a:r>
              <a:rPr lang="en-US" sz="1400" dirty="0" smtClean="0">
                <a:ea typeface="Times New Roman" panose="02020603050405020304" pitchFamily="18" charset="0"/>
              </a:rPr>
              <a:t>ue</a:t>
            </a:r>
            <a:r>
              <a:rPr lang="en-US" sz="1400" dirty="0" smtClean="0">
                <a:ea typeface="Arial" panose="020B0604020202020204" pitchFamily="34" charset="0"/>
              </a:rPr>
              <a:t> </a:t>
            </a:r>
            <a:r>
              <a:rPr lang="en-US" sz="1400" dirty="0">
                <a:ea typeface="Times New Roman" panose="02020603050405020304" pitchFamily="18" charset="0"/>
              </a:rPr>
              <a:t>to inflation your retirement savings also lose value.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14" y="2003729"/>
            <a:ext cx="8388129" cy="2663687"/>
          </a:xfrm>
          <a:prstGeom prst="rect">
            <a:avLst/>
          </a:prstGeom>
        </p:spPr>
      </p:pic>
      <p:sp>
        <p:nvSpPr>
          <p:cNvPr id="6" name="Rectangle 5"/>
          <p:cNvSpPr/>
          <p:nvPr/>
        </p:nvSpPr>
        <p:spPr>
          <a:xfrm>
            <a:off x="83696" y="1539832"/>
            <a:ext cx="4572000" cy="461665"/>
          </a:xfrm>
          <a:prstGeom prst="rect">
            <a:avLst/>
          </a:prstGeom>
        </p:spPr>
        <p:txBody>
          <a:bodyPr>
            <a:spAutoFit/>
          </a:bodyPr>
          <a:lstStyle/>
          <a:p>
            <a:pPr algn="just">
              <a:spcAft>
                <a:spcPts val="0"/>
              </a:spcAft>
            </a:pPr>
            <a:r>
              <a:rPr lang="en-US" sz="1200" dirty="0">
                <a:solidFill>
                  <a:schemeClr val="accent2"/>
                </a:solidFill>
                <a:ea typeface="Times New Roman" panose="02020603050405020304" pitchFamily="18" charset="0"/>
              </a:rPr>
              <a:t>All this must be taken into account when you are creating your retirement fund.</a:t>
            </a:r>
            <a:endParaRPr lang="en-IN" sz="12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912934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4309" y="221111"/>
            <a:ext cx="7886700" cy="490841"/>
          </a:xfrm>
        </p:spPr>
        <p:txBody>
          <a:bodyPr/>
          <a:lstStyle/>
          <a:p>
            <a:pPr algn="ctr"/>
            <a:r>
              <a:rPr lang="en-IN" dirty="0">
                <a:solidFill>
                  <a:srgbClr val="002060"/>
                </a:solidFill>
                <a:latin typeface="Georgia" panose="02040502050405020303" pitchFamily="18" charset="0"/>
              </a:rPr>
              <a:t>National Pension System</a:t>
            </a:r>
            <a:br>
              <a:rPr lang="en-IN" dirty="0">
                <a:solidFill>
                  <a:srgbClr val="002060"/>
                </a:solidFill>
                <a:latin typeface="Georgia" panose="02040502050405020303" pitchFamily="18" charset="0"/>
              </a:rPr>
            </a:br>
            <a:endParaRPr lang="en-IN" dirty="0">
              <a:solidFill>
                <a:srgbClr val="002060"/>
              </a:solidFill>
              <a:latin typeface="Georgia" panose="02040502050405020303" pitchFamily="18" charset="0"/>
            </a:endParaRPr>
          </a:p>
        </p:txBody>
      </p:sp>
      <p:sp>
        <p:nvSpPr>
          <p:cNvPr id="6" name="Content Placeholder 5"/>
          <p:cNvSpPr>
            <a:spLocks noGrp="1"/>
          </p:cNvSpPr>
          <p:nvPr>
            <p:ph idx="1"/>
          </p:nvPr>
        </p:nvSpPr>
        <p:spPr>
          <a:xfrm>
            <a:off x="628649" y="583866"/>
            <a:ext cx="7886700" cy="1073114"/>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sz="1400" dirty="0" smtClean="0">
                <a:ea typeface="Times New Roman" panose="02020603050405020304" pitchFamily="18" charset="0"/>
              </a:rPr>
              <a:t>It is open to all citizens of the country between the ages of 18 and 70 on a voluntary basis. </a:t>
            </a:r>
          </a:p>
          <a:p>
            <a:pPr marL="285750" indent="-285750" algn="just">
              <a:spcAft>
                <a:spcPts val="0"/>
              </a:spcAft>
              <a:buFont typeface="Wingdings" panose="05000000000000000000" pitchFamily="2" charset="2"/>
              <a:buChar char="Ø"/>
            </a:pPr>
            <a:r>
              <a:rPr lang="en-US" sz="1400" dirty="0" smtClean="0">
                <a:ea typeface="Times New Roman" panose="02020603050405020304" pitchFamily="18" charset="0"/>
              </a:rPr>
              <a:t>A minimum saving of 500 rupees per year is required to subscribe to the scheme. </a:t>
            </a:r>
          </a:p>
          <a:p>
            <a:pPr marL="285750" indent="-285750" algn="just">
              <a:spcAft>
                <a:spcPts val="0"/>
              </a:spcAft>
              <a:buFont typeface="Wingdings" panose="05000000000000000000" pitchFamily="2" charset="2"/>
              <a:buChar char="Ø"/>
            </a:pPr>
            <a:r>
              <a:rPr lang="en-US" sz="1400" dirty="0" smtClean="0">
                <a:ea typeface="Times New Roman" panose="02020603050405020304" pitchFamily="18" charset="0"/>
              </a:rPr>
              <a:t>When you retire, normally at age 60, you will get a part of your money and the remaining can be withdrawn on monthly basis.  For more information visit </a:t>
            </a:r>
            <a:r>
              <a:rPr lang="en-US" sz="1400" u="sng" dirty="0" smtClean="0">
                <a:solidFill>
                  <a:srgbClr val="0563C1"/>
                </a:solidFill>
                <a:ea typeface="Times New Roman" panose="02020603050405020304" pitchFamily="18" charset="0"/>
                <a:hlinkClick r:id="rId2"/>
              </a:rPr>
              <a:t>https://www.pfrda.org.in</a:t>
            </a:r>
            <a:endParaRPr lang="en-IN" sz="1400" dirty="0">
              <a:effectLst/>
              <a:ea typeface="Times New Roman" panose="02020603050405020304" pitchFamily="18" charset="0"/>
            </a:endParaRPr>
          </a:p>
        </p:txBody>
      </p:sp>
      <p:pic>
        <p:nvPicPr>
          <p:cNvPr id="7" name="Picture 6"/>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62336" y="1779697"/>
            <a:ext cx="7566047" cy="2614558"/>
          </a:xfrm>
          <a:prstGeom prst="rect">
            <a:avLst/>
          </a:prstGeom>
        </p:spPr>
      </p:pic>
    </p:spTree>
    <p:extLst>
      <p:ext uri="{BB962C8B-B14F-4D97-AF65-F5344CB8AC3E}">
        <p14:creationId xmlns:p14="http://schemas.microsoft.com/office/powerpoint/2010/main" val="4072681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15417" y="552147"/>
            <a:ext cx="5742116" cy="4010425"/>
          </a:xfrm>
          <a:prstGeom prst="rect">
            <a:avLst/>
          </a:prstGeom>
        </p:spPr>
      </p:pic>
      <p:sp>
        <p:nvSpPr>
          <p:cNvPr id="10" name="Rectangle 9"/>
          <p:cNvSpPr/>
          <p:nvPr/>
        </p:nvSpPr>
        <p:spPr>
          <a:xfrm>
            <a:off x="288041" y="561477"/>
            <a:ext cx="2639335" cy="4001095"/>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sz="1600" dirty="0" smtClean="0">
                <a:ea typeface="Times New Roman" panose="02020603050405020304" pitchFamily="18" charset="0"/>
              </a:rPr>
              <a:t>Citizens </a:t>
            </a:r>
            <a:r>
              <a:rPr lang="en-US" sz="1600" dirty="0">
                <a:ea typeface="Times New Roman" panose="02020603050405020304" pitchFamily="18" charset="0"/>
              </a:rPr>
              <a:t>of India between 18-40 years’ age group can join APY and will receive a guaranteed minimum pension of 1000 to 5000 rupees per month after the age of 60 years. </a:t>
            </a:r>
            <a:endParaRPr lang="en-IN" sz="16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600" dirty="0" smtClean="0">
                <a:ea typeface="Times New Roman" panose="02020603050405020304" pitchFamily="18" charset="0"/>
              </a:rPr>
              <a:t>If </a:t>
            </a:r>
            <a:r>
              <a:rPr lang="en-US" sz="1600" dirty="0">
                <a:ea typeface="Times New Roman" panose="02020603050405020304" pitchFamily="18" charset="0"/>
              </a:rPr>
              <a:t>you join the scheme early, say at the age of 18 years, you will need to pay only 42 rupees every month till the age of 60 </a:t>
            </a:r>
            <a:r>
              <a:rPr lang="en-US" sz="1600" dirty="0" smtClean="0">
                <a:ea typeface="Times New Roman" panose="02020603050405020304" pitchFamily="18" charset="0"/>
              </a:rPr>
              <a:t>to receive </a:t>
            </a:r>
            <a:r>
              <a:rPr lang="en-US" sz="1600" dirty="0">
                <a:ea typeface="Times New Roman" panose="02020603050405020304" pitchFamily="18" charset="0"/>
              </a:rPr>
              <a:t>a guaranteed pension of 1000 rupees every month. </a:t>
            </a:r>
            <a:endParaRPr lang="en-US" sz="1600" dirty="0" smtClean="0">
              <a:ea typeface="Times New Roman" panose="02020603050405020304" pitchFamily="18" charset="0"/>
            </a:endParaRPr>
          </a:p>
          <a:p>
            <a:pPr algn="just">
              <a:spcAft>
                <a:spcPts val="0"/>
              </a:spcAft>
            </a:pPr>
            <a:endParaRPr lang="en-IN" sz="1400" dirty="0">
              <a:effectLst/>
              <a:ea typeface="Times New Roman" panose="02020603050405020304" pitchFamily="18" charset="0"/>
            </a:endParaRPr>
          </a:p>
        </p:txBody>
      </p:sp>
      <p:sp>
        <p:nvSpPr>
          <p:cNvPr id="11" name="Title 2"/>
          <p:cNvSpPr>
            <a:spLocks noGrp="1"/>
          </p:cNvSpPr>
          <p:nvPr>
            <p:ph idx="1"/>
          </p:nvPr>
        </p:nvSpPr>
        <p:spPr>
          <a:xfrm>
            <a:off x="0" y="0"/>
            <a:ext cx="9144000" cy="4691063"/>
          </a:xfrm>
        </p:spPr>
        <p:txBody>
          <a:bodyPr>
            <a:normAutofit/>
          </a:bodyPr>
          <a:lstStyle/>
          <a:p>
            <a:pPr algn="ctr">
              <a:spcBef>
                <a:spcPct val="0"/>
              </a:spcBef>
            </a:pPr>
            <a:r>
              <a:rPr lang="en-IN" sz="2400" b="1" dirty="0">
                <a:solidFill>
                  <a:srgbClr val="002060"/>
                </a:solidFill>
                <a:latin typeface="Georgia" panose="02040502050405020303" pitchFamily="18" charset="0"/>
                <a:ea typeface="+mj-ea"/>
                <a:cs typeface="+mj-cs"/>
              </a:rPr>
              <a:t>Atal Pension Yojana</a:t>
            </a:r>
          </a:p>
        </p:txBody>
      </p:sp>
    </p:spTree>
    <p:extLst>
      <p:ext uri="{BB962C8B-B14F-4D97-AF65-F5344CB8AC3E}">
        <p14:creationId xmlns:p14="http://schemas.microsoft.com/office/powerpoint/2010/main" val="3478329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265" y="127300"/>
            <a:ext cx="7886700" cy="490841"/>
          </a:xfrm>
        </p:spPr>
        <p:txBody>
          <a:bodyPr/>
          <a:lstStyle/>
          <a:p>
            <a:pPr algn="ctr">
              <a:lnSpc>
                <a:spcPct val="115000"/>
              </a:lnSpc>
              <a:spcAft>
                <a:spcPts val="0"/>
              </a:spcAft>
            </a:pPr>
            <a:r>
              <a:rPr lang="en-US" sz="2000" dirty="0">
                <a:latin typeface="Georgia" panose="02040502050405020303" pitchFamily="18" charset="0"/>
                <a:ea typeface="Arial" panose="020B0604020202020204" pitchFamily="34" charset="0"/>
              </a:rPr>
              <a:t>PENSION SCHEMES FOR VARIOUS TARGET GROUPS </a:t>
            </a:r>
            <a:endParaRPr lang="en-IN" sz="1800" dirty="0">
              <a:latin typeface="Georgia" panose="02040502050405020303" pitchFamily="18" charset="0"/>
              <a:ea typeface="Times New Roman" panose="02020603050405020304" pitchFamily="18" charset="0"/>
            </a:endParaRPr>
          </a:p>
        </p:txBody>
      </p:sp>
      <p:sp>
        <p:nvSpPr>
          <p:cNvPr id="4" name="Rectangle 3"/>
          <p:cNvSpPr>
            <a:spLocks noChangeAspect="1"/>
          </p:cNvSpPr>
          <p:nvPr/>
        </p:nvSpPr>
        <p:spPr>
          <a:xfrm>
            <a:off x="632143" y="943680"/>
            <a:ext cx="594000" cy="59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 name="Rectangle 4"/>
          <p:cNvSpPr>
            <a:spLocks noChangeAspect="1"/>
          </p:cNvSpPr>
          <p:nvPr/>
        </p:nvSpPr>
        <p:spPr>
          <a:xfrm>
            <a:off x="3288633" y="943680"/>
            <a:ext cx="594000" cy="59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6" name="Rectangle 5"/>
          <p:cNvSpPr>
            <a:spLocks noChangeAspect="1"/>
          </p:cNvSpPr>
          <p:nvPr/>
        </p:nvSpPr>
        <p:spPr>
          <a:xfrm>
            <a:off x="5945123" y="943680"/>
            <a:ext cx="594000" cy="59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7" name="Rectangle 6"/>
          <p:cNvSpPr>
            <a:spLocks noChangeAspect="1"/>
          </p:cNvSpPr>
          <p:nvPr/>
        </p:nvSpPr>
        <p:spPr>
          <a:xfrm>
            <a:off x="1226143" y="943680"/>
            <a:ext cx="1603767"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100" b="1" dirty="0">
                <a:solidFill>
                  <a:prstClr val="white"/>
                </a:solidFill>
              </a:rPr>
              <a:t>Pradhan Mantri Shram Yogi Maan-dhan (PM-SYM) Yojana</a:t>
            </a:r>
          </a:p>
        </p:txBody>
      </p:sp>
      <p:sp>
        <p:nvSpPr>
          <p:cNvPr id="8" name="Rectangle 7"/>
          <p:cNvSpPr>
            <a:spLocks noChangeAspect="1"/>
          </p:cNvSpPr>
          <p:nvPr/>
        </p:nvSpPr>
        <p:spPr>
          <a:xfrm>
            <a:off x="3882633" y="943680"/>
            <a:ext cx="1603767"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100" b="1" dirty="0">
                <a:solidFill>
                  <a:prstClr val="white"/>
                </a:solidFill>
              </a:rPr>
              <a:t>PMLVMY (Pradhan Mantri Laghu Vyapari </a:t>
            </a:r>
            <a:r>
              <a:rPr lang="sv-SE" sz="1100" b="1" dirty="0" smtClean="0">
                <a:solidFill>
                  <a:prstClr val="white"/>
                </a:solidFill>
              </a:rPr>
              <a:t>Maan-dhan </a:t>
            </a:r>
            <a:r>
              <a:rPr lang="sv-SE" sz="1100" b="1" dirty="0">
                <a:solidFill>
                  <a:prstClr val="white"/>
                </a:solidFill>
              </a:rPr>
              <a:t>Yojana )</a:t>
            </a:r>
          </a:p>
        </p:txBody>
      </p:sp>
      <p:sp>
        <p:nvSpPr>
          <p:cNvPr id="9" name="Rectangle 8"/>
          <p:cNvSpPr>
            <a:spLocks noChangeAspect="1"/>
          </p:cNvSpPr>
          <p:nvPr/>
        </p:nvSpPr>
        <p:spPr>
          <a:xfrm>
            <a:off x="6539123" y="943680"/>
            <a:ext cx="1603767"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100" b="1" dirty="0">
                <a:solidFill>
                  <a:prstClr val="white"/>
                </a:solidFill>
              </a:rPr>
              <a:t>Pradhan Mantri Kisan Maan Dhan Yojana (PMKMDY)</a:t>
            </a:r>
          </a:p>
        </p:txBody>
      </p:sp>
      <p:sp>
        <p:nvSpPr>
          <p:cNvPr id="12" name="TextBox 11"/>
          <p:cNvSpPr txBox="1"/>
          <p:nvPr/>
        </p:nvSpPr>
        <p:spPr>
          <a:xfrm>
            <a:off x="403543" y="1770520"/>
            <a:ext cx="2601964" cy="1938992"/>
          </a:xfrm>
          <a:prstGeom prst="rect">
            <a:avLst/>
          </a:prstGeom>
          <a:noFill/>
        </p:spPr>
        <p:txBody>
          <a:bodyPr wrap="square" rtlCol="0">
            <a:spAutoFit/>
          </a:bodyPr>
          <a:lstStyle/>
          <a:p>
            <a:pPr algn="just"/>
            <a:r>
              <a:rPr lang="en-US" sz="1200" dirty="0"/>
              <a:t>V</a:t>
            </a:r>
            <a:r>
              <a:rPr lang="en-US" sz="1200" dirty="0" smtClean="0"/>
              <a:t>oluntary </a:t>
            </a:r>
            <a:r>
              <a:rPr lang="en-US" sz="1200" dirty="0"/>
              <a:t>and contributory pension scheme to ensure old age protection for </a:t>
            </a:r>
            <a:r>
              <a:rPr lang="en-US" sz="1200" b="1" dirty="0"/>
              <a:t>Unorganized Workers, whose monthly income is </a:t>
            </a:r>
            <a:r>
              <a:rPr lang="en-US" sz="1200" b="1" dirty="0" err="1"/>
              <a:t>Rs</a:t>
            </a:r>
            <a:r>
              <a:rPr lang="en-US" sz="1200" b="1" dirty="0"/>
              <a:t> 15,000/ per month </a:t>
            </a:r>
            <a:r>
              <a:rPr lang="en-US" sz="1200" dirty="0"/>
              <a:t>or less and belong to the entry age group of 18-40 years. </a:t>
            </a:r>
            <a:r>
              <a:rPr lang="en-US" sz="1200" dirty="0">
                <a:ea typeface="Times New Roman" panose="02020603050405020304" pitchFamily="18" charset="0"/>
              </a:rPr>
              <a:t>Each subscriber under the PM-SYM, shall receive minimum assured pension of </a:t>
            </a:r>
            <a:r>
              <a:rPr lang="en-US" sz="1200" dirty="0" err="1">
                <a:ea typeface="Times New Roman" panose="02020603050405020304" pitchFamily="18" charset="0"/>
              </a:rPr>
              <a:t>Rs</a:t>
            </a:r>
            <a:r>
              <a:rPr lang="en-US" sz="1200" dirty="0">
                <a:ea typeface="Times New Roman" panose="02020603050405020304" pitchFamily="18" charset="0"/>
              </a:rPr>
              <a:t> 3000/- per month after attaining the age of 60 years.</a:t>
            </a:r>
          </a:p>
        </p:txBody>
      </p:sp>
      <p:sp>
        <p:nvSpPr>
          <p:cNvPr id="13" name="TextBox 12"/>
          <p:cNvSpPr txBox="1"/>
          <p:nvPr/>
        </p:nvSpPr>
        <p:spPr>
          <a:xfrm>
            <a:off x="3005507" y="1735462"/>
            <a:ext cx="2848176" cy="2492990"/>
          </a:xfrm>
          <a:prstGeom prst="rect">
            <a:avLst/>
          </a:prstGeom>
          <a:noFill/>
        </p:spPr>
        <p:txBody>
          <a:bodyPr wrap="square" rtlCol="0">
            <a:spAutoFit/>
          </a:bodyPr>
          <a:lstStyle/>
          <a:p>
            <a:pPr algn="just"/>
            <a:r>
              <a:rPr lang="en-US" sz="1200" dirty="0" smtClean="0">
                <a:ea typeface="Times New Roman" panose="02020603050405020304" pitchFamily="18" charset="0"/>
              </a:rPr>
              <a:t>Pension </a:t>
            </a:r>
            <a:r>
              <a:rPr lang="en-US" sz="1200" dirty="0">
                <a:ea typeface="Times New Roman" panose="02020603050405020304" pitchFamily="18" charset="0"/>
              </a:rPr>
              <a:t>scheme to ensure old age protection for </a:t>
            </a:r>
            <a:r>
              <a:rPr lang="en-US" sz="1200" b="1" dirty="0">
                <a:ea typeface="Times New Roman" panose="02020603050405020304" pitchFamily="18" charset="0"/>
              </a:rPr>
              <a:t>retailers and traders (self-employed workers)</a:t>
            </a:r>
            <a:r>
              <a:rPr lang="en-IN" sz="1200" dirty="0">
                <a:ea typeface="Times New Roman" panose="02020603050405020304" pitchFamily="18" charset="0"/>
              </a:rPr>
              <a:t>. </a:t>
            </a:r>
            <a:r>
              <a:rPr lang="en-US" sz="1200" dirty="0">
                <a:ea typeface="Times New Roman" panose="02020603050405020304" pitchFamily="18" charset="0"/>
              </a:rPr>
              <a:t>All shopkeepers and self-employed persons, as well as retail traders with GST turnover below </a:t>
            </a:r>
            <a:r>
              <a:rPr lang="en-US" sz="1200" dirty="0" err="1">
                <a:ea typeface="Times New Roman" panose="02020603050405020304" pitchFamily="18" charset="0"/>
              </a:rPr>
              <a:t>Rs</a:t>
            </a:r>
            <a:r>
              <a:rPr lang="en-US" sz="1200" dirty="0">
                <a:ea typeface="Times New Roman" panose="02020603050405020304" pitchFamily="18" charset="0"/>
              </a:rPr>
              <a:t> 1.5 crore and aged between 18-40 years, can enroll for the scheme. </a:t>
            </a:r>
            <a:r>
              <a:rPr lang="en-US" sz="1200" dirty="0" smtClean="0">
                <a:ea typeface="Times New Roman" panose="02020603050405020304" pitchFamily="18" charset="0"/>
              </a:rPr>
              <a:t>50</a:t>
            </a:r>
            <a:r>
              <a:rPr lang="en-US" sz="1200" dirty="0">
                <a:ea typeface="Times New Roman" panose="02020603050405020304" pitchFamily="18" charset="0"/>
              </a:rPr>
              <a:t>% monthly contribution is payable by the beneficiary and equal matching contribution is paid by the Central Government. Subscribers, after attaining the age of 60 years, are eligible for a monthly minimum assured pension of Rs.3,000/.</a:t>
            </a:r>
            <a:endParaRPr lang="en-IN" sz="1200" dirty="0">
              <a:ea typeface="Times New Roman" panose="02020603050405020304" pitchFamily="18" charset="0"/>
            </a:endParaRPr>
          </a:p>
        </p:txBody>
      </p:sp>
      <p:sp>
        <p:nvSpPr>
          <p:cNvPr id="14" name="TextBox 13"/>
          <p:cNvSpPr txBox="1"/>
          <p:nvPr/>
        </p:nvSpPr>
        <p:spPr>
          <a:xfrm>
            <a:off x="5961886" y="1770520"/>
            <a:ext cx="2601964" cy="1569660"/>
          </a:xfrm>
          <a:prstGeom prst="rect">
            <a:avLst/>
          </a:prstGeom>
          <a:noFill/>
        </p:spPr>
        <p:txBody>
          <a:bodyPr wrap="square" rtlCol="0">
            <a:spAutoFit/>
          </a:bodyPr>
          <a:lstStyle/>
          <a:p>
            <a:pPr algn="just"/>
            <a:r>
              <a:rPr lang="en-US" sz="1200" dirty="0"/>
              <a:t>P</a:t>
            </a:r>
            <a:r>
              <a:rPr lang="en-US" sz="1200" dirty="0" smtClean="0"/>
              <a:t>ension </a:t>
            </a:r>
            <a:r>
              <a:rPr lang="en-US" sz="1200" dirty="0"/>
              <a:t>scheme to ensure old age protection for all land holding </a:t>
            </a:r>
            <a:r>
              <a:rPr lang="en-US" sz="1200" b="1" dirty="0"/>
              <a:t>Small and Marginal Farmers (SMFs)</a:t>
            </a:r>
            <a:r>
              <a:rPr lang="en-US" sz="1200" dirty="0"/>
              <a:t> in the country. The scheme aims at providing a minimum assured pension of </a:t>
            </a:r>
            <a:r>
              <a:rPr lang="en-US" sz="1200" dirty="0" err="1"/>
              <a:t>Rs</a:t>
            </a:r>
            <a:r>
              <a:rPr lang="en-US" sz="1200" dirty="0"/>
              <a:t> 3000, to Small and Marginal Farmers (SMFs) in the country after attaining the age of 60 Years.</a:t>
            </a:r>
            <a:endParaRPr lang="en-IN" sz="1200" dirty="0"/>
          </a:p>
        </p:txBody>
      </p:sp>
      <p:sp>
        <p:nvSpPr>
          <p:cNvPr id="29" name="Construction2" descr="{&quot;Key&quot;:&quot;POWER_USER_SHAPE_ICON&quot;,&quot;Value&quot;:&quot;POWER_USER_SHAPE_ICON_STYLE_1&quot;}"/>
          <p:cNvSpPr>
            <a:spLocks noChangeAspect="1" noEditPoints="1"/>
          </p:cNvSpPr>
          <p:nvPr>
            <p:custDataLst>
              <p:tags r:id="rId2"/>
            </p:custDataLst>
          </p:nvPr>
        </p:nvSpPr>
        <p:spPr bwMode="auto">
          <a:xfrm>
            <a:off x="701040" y="1006663"/>
            <a:ext cx="504186" cy="406295"/>
          </a:xfrm>
          <a:custGeom>
            <a:avLst/>
            <a:gdLst>
              <a:gd name="T0" fmla="*/ 821 w 1127"/>
              <a:gd name="T1" fmla="*/ 408 h 753"/>
              <a:gd name="T2" fmla="*/ 740 w 1127"/>
              <a:gd name="T3" fmla="*/ 424 h 753"/>
              <a:gd name="T4" fmla="*/ 669 w 1127"/>
              <a:gd name="T5" fmla="*/ 526 h 753"/>
              <a:gd name="T6" fmla="*/ 617 w 1127"/>
              <a:gd name="T7" fmla="*/ 512 h 753"/>
              <a:gd name="T8" fmla="*/ 453 w 1127"/>
              <a:gd name="T9" fmla="*/ 482 h 753"/>
              <a:gd name="T10" fmla="*/ 394 w 1127"/>
              <a:gd name="T11" fmla="*/ 355 h 753"/>
              <a:gd name="T12" fmla="*/ 360 w 1127"/>
              <a:gd name="T13" fmla="*/ 169 h 753"/>
              <a:gd name="T14" fmla="*/ 366 w 1127"/>
              <a:gd name="T15" fmla="*/ 141 h 753"/>
              <a:gd name="T16" fmla="*/ 357 w 1127"/>
              <a:gd name="T17" fmla="*/ 0 h 753"/>
              <a:gd name="T18" fmla="*/ 298 w 1127"/>
              <a:gd name="T19" fmla="*/ 109 h 753"/>
              <a:gd name="T20" fmla="*/ 283 w 1127"/>
              <a:gd name="T21" fmla="*/ 138 h 753"/>
              <a:gd name="T22" fmla="*/ 229 w 1127"/>
              <a:gd name="T23" fmla="*/ 140 h 753"/>
              <a:gd name="T24" fmla="*/ 85 w 1127"/>
              <a:gd name="T25" fmla="*/ 223 h 753"/>
              <a:gd name="T26" fmla="*/ 67 w 1127"/>
              <a:gd name="T27" fmla="*/ 333 h 753"/>
              <a:gd name="T28" fmla="*/ 64 w 1127"/>
              <a:gd name="T29" fmla="*/ 355 h 753"/>
              <a:gd name="T30" fmla="*/ 89 w 1127"/>
              <a:gd name="T31" fmla="*/ 371 h 753"/>
              <a:gd name="T32" fmla="*/ 123 w 1127"/>
              <a:gd name="T33" fmla="*/ 363 h 753"/>
              <a:gd name="T34" fmla="*/ 144 w 1127"/>
              <a:gd name="T35" fmla="*/ 367 h 753"/>
              <a:gd name="T36" fmla="*/ 140 w 1127"/>
              <a:gd name="T37" fmla="*/ 528 h 753"/>
              <a:gd name="T38" fmla="*/ 43 w 1127"/>
              <a:gd name="T39" fmla="*/ 684 h 753"/>
              <a:gd name="T40" fmla="*/ 71 w 1127"/>
              <a:gd name="T41" fmla="*/ 708 h 753"/>
              <a:gd name="T42" fmla="*/ 0 w 1127"/>
              <a:gd name="T43" fmla="*/ 718 h 753"/>
              <a:gd name="T44" fmla="*/ 1127 w 1127"/>
              <a:gd name="T45" fmla="*/ 753 h 753"/>
              <a:gd name="T46" fmla="*/ 128 w 1127"/>
              <a:gd name="T47" fmla="*/ 328 h 753"/>
              <a:gd name="T48" fmla="*/ 198 w 1127"/>
              <a:gd name="T49" fmla="*/ 223 h 753"/>
              <a:gd name="T50" fmla="*/ 193 w 1127"/>
              <a:gd name="T51" fmla="*/ 272 h 753"/>
              <a:gd name="T52" fmla="*/ 128 w 1127"/>
              <a:gd name="T53" fmla="*/ 328 h 753"/>
              <a:gd name="T54" fmla="*/ 142 w 1127"/>
              <a:gd name="T55" fmla="*/ 685 h 753"/>
              <a:gd name="T56" fmla="*/ 143 w 1127"/>
              <a:gd name="T57" fmla="*/ 656 h 753"/>
              <a:gd name="T58" fmla="*/ 223 w 1127"/>
              <a:gd name="T59" fmla="*/ 531 h 753"/>
              <a:gd name="T60" fmla="*/ 235 w 1127"/>
              <a:gd name="T61" fmla="*/ 454 h 753"/>
              <a:gd name="T62" fmla="*/ 300 w 1127"/>
              <a:gd name="T63" fmla="*/ 549 h 753"/>
              <a:gd name="T64" fmla="*/ 160 w 1127"/>
              <a:gd name="T65" fmla="*/ 719 h 753"/>
              <a:gd name="T66" fmla="*/ 303 w 1127"/>
              <a:gd name="T67" fmla="*/ 343 h 753"/>
              <a:gd name="T68" fmla="*/ 335 w 1127"/>
              <a:gd name="T69" fmla="*/ 361 h 753"/>
              <a:gd name="T70" fmla="*/ 367 w 1127"/>
              <a:gd name="T71" fmla="*/ 438 h 753"/>
              <a:gd name="T72" fmla="*/ 297 w 1127"/>
              <a:gd name="T73" fmla="*/ 382 h 753"/>
              <a:gd name="T74" fmla="*/ 535 w 1127"/>
              <a:gd name="T75" fmla="*/ 646 h 753"/>
              <a:gd name="T76" fmla="*/ 495 w 1127"/>
              <a:gd name="T77" fmla="*/ 691 h 753"/>
              <a:gd name="T78" fmla="*/ 461 w 1127"/>
              <a:gd name="T79" fmla="*/ 718 h 753"/>
              <a:gd name="T80" fmla="*/ 382 w 1127"/>
              <a:gd name="T81" fmla="*/ 670 h 753"/>
              <a:gd name="T82" fmla="*/ 375 w 1127"/>
              <a:gd name="T83" fmla="*/ 527 h 753"/>
              <a:gd name="T84" fmla="*/ 342 w 1127"/>
              <a:gd name="T85" fmla="*/ 463 h 753"/>
              <a:gd name="T86" fmla="*/ 552 w 1127"/>
              <a:gd name="T87" fmla="*/ 586 h 753"/>
              <a:gd name="T88" fmla="*/ 583 w 1127"/>
              <a:gd name="T89" fmla="*/ 616 h 753"/>
              <a:gd name="T90" fmla="*/ 548 w 1127"/>
              <a:gd name="T91" fmla="*/ 64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7" h="753">
                <a:moveTo>
                  <a:pt x="871" y="399"/>
                </a:moveTo>
                <a:cubicBezTo>
                  <a:pt x="856" y="377"/>
                  <a:pt x="827" y="404"/>
                  <a:pt x="821" y="408"/>
                </a:cubicBezTo>
                <a:cubicBezTo>
                  <a:pt x="814" y="411"/>
                  <a:pt x="818" y="409"/>
                  <a:pt x="792" y="401"/>
                </a:cubicBezTo>
                <a:cubicBezTo>
                  <a:pt x="765" y="394"/>
                  <a:pt x="746" y="411"/>
                  <a:pt x="740" y="424"/>
                </a:cubicBezTo>
                <a:cubicBezTo>
                  <a:pt x="734" y="437"/>
                  <a:pt x="697" y="511"/>
                  <a:pt x="691" y="523"/>
                </a:cubicBezTo>
                <a:cubicBezTo>
                  <a:pt x="684" y="534"/>
                  <a:pt x="669" y="526"/>
                  <a:pt x="669" y="526"/>
                </a:cubicBezTo>
                <a:cubicBezTo>
                  <a:pt x="669" y="526"/>
                  <a:pt x="643" y="511"/>
                  <a:pt x="634" y="507"/>
                </a:cubicBezTo>
                <a:cubicBezTo>
                  <a:pt x="624" y="504"/>
                  <a:pt x="617" y="512"/>
                  <a:pt x="617" y="512"/>
                </a:cubicBezTo>
                <a:lnTo>
                  <a:pt x="586" y="545"/>
                </a:lnTo>
                <a:cubicBezTo>
                  <a:pt x="586" y="545"/>
                  <a:pt x="466" y="489"/>
                  <a:pt x="453" y="482"/>
                </a:cubicBezTo>
                <a:cubicBezTo>
                  <a:pt x="440" y="474"/>
                  <a:pt x="410" y="398"/>
                  <a:pt x="401" y="382"/>
                </a:cubicBezTo>
                <a:cubicBezTo>
                  <a:pt x="392" y="367"/>
                  <a:pt x="394" y="355"/>
                  <a:pt x="394" y="355"/>
                </a:cubicBezTo>
                <a:cubicBezTo>
                  <a:pt x="394" y="355"/>
                  <a:pt x="392" y="322"/>
                  <a:pt x="391" y="262"/>
                </a:cubicBezTo>
                <a:cubicBezTo>
                  <a:pt x="391" y="203"/>
                  <a:pt x="365" y="177"/>
                  <a:pt x="360" y="169"/>
                </a:cubicBezTo>
                <a:cubicBezTo>
                  <a:pt x="355" y="161"/>
                  <a:pt x="360" y="154"/>
                  <a:pt x="360" y="154"/>
                </a:cubicBezTo>
                <a:lnTo>
                  <a:pt x="366" y="141"/>
                </a:lnTo>
                <a:cubicBezTo>
                  <a:pt x="401" y="136"/>
                  <a:pt x="428" y="107"/>
                  <a:pt x="428" y="70"/>
                </a:cubicBezTo>
                <a:cubicBezTo>
                  <a:pt x="428" y="31"/>
                  <a:pt x="396" y="0"/>
                  <a:pt x="357" y="0"/>
                </a:cubicBezTo>
                <a:cubicBezTo>
                  <a:pt x="318" y="0"/>
                  <a:pt x="287" y="31"/>
                  <a:pt x="287" y="70"/>
                </a:cubicBezTo>
                <a:cubicBezTo>
                  <a:pt x="287" y="85"/>
                  <a:pt x="291" y="98"/>
                  <a:pt x="298" y="109"/>
                </a:cubicBezTo>
                <a:cubicBezTo>
                  <a:pt x="297" y="112"/>
                  <a:pt x="297" y="118"/>
                  <a:pt x="296" y="124"/>
                </a:cubicBezTo>
                <a:cubicBezTo>
                  <a:pt x="296" y="135"/>
                  <a:pt x="283" y="138"/>
                  <a:pt x="283" y="138"/>
                </a:cubicBezTo>
                <a:cubicBezTo>
                  <a:pt x="283" y="138"/>
                  <a:pt x="252" y="137"/>
                  <a:pt x="245" y="137"/>
                </a:cubicBezTo>
                <a:cubicBezTo>
                  <a:pt x="237" y="137"/>
                  <a:pt x="229" y="140"/>
                  <a:pt x="229" y="140"/>
                </a:cubicBezTo>
                <a:cubicBezTo>
                  <a:pt x="229" y="140"/>
                  <a:pt x="110" y="200"/>
                  <a:pt x="97" y="207"/>
                </a:cubicBezTo>
                <a:cubicBezTo>
                  <a:pt x="84" y="213"/>
                  <a:pt x="85" y="223"/>
                  <a:pt x="85" y="223"/>
                </a:cubicBezTo>
                <a:lnTo>
                  <a:pt x="76" y="327"/>
                </a:lnTo>
                <a:cubicBezTo>
                  <a:pt x="76" y="327"/>
                  <a:pt x="70" y="331"/>
                  <a:pt x="67" y="333"/>
                </a:cubicBezTo>
                <a:cubicBezTo>
                  <a:pt x="64" y="335"/>
                  <a:pt x="64" y="339"/>
                  <a:pt x="64" y="339"/>
                </a:cubicBezTo>
                <a:lnTo>
                  <a:pt x="64" y="355"/>
                </a:lnTo>
                <a:cubicBezTo>
                  <a:pt x="64" y="360"/>
                  <a:pt x="71" y="362"/>
                  <a:pt x="71" y="362"/>
                </a:cubicBezTo>
                <a:cubicBezTo>
                  <a:pt x="71" y="362"/>
                  <a:pt x="84" y="368"/>
                  <a:pt x="89" y="371"/>
                </a:cubicBezTo>
                <a:cubicBezTo>
                  <a:pt x="95" y="374"/>
                  <a:pt x="97" y="371"/>
                  <a:pt x="97" y="371"/>
                </a:cubicBezTo>
                <a:cubicBezTo>
                  <a:pt x="97" y="371"/>
                  <a:pt x="118" y="365"/>
                  <a:pt x="123" y="363"/>
                </a:cubicBezTo>
                <a:cubicBezTo>
                  <a:pt x="127" y="360"/>
                  <a:pt x="131" y="360"/>
                  <a:pt x="131" y="360"/>
                </a:cubicBezTo>
                <a:lnTo>
                  <a:pt x="144" y="367"/>
                </a:lnTo>
                <a:cubicBezTo>
                  <a:pt x="144" y="367"/>
                  <a:pt x="147" y="491"/>
                  <a:pt x="147" y="506"/>
                </a:cubicBezTo>
                <a:cubicBezTo>
                  <a:pt x="147" y="520"/>
                  <a:pt x="140" y="528"/>
                  <a:pt x="140" y="528"/>
                </a:cubicBezTo>
                <a:cubicBezTo>
                  <a:pt x="140" y="528"/>
                  <a:pt x="51" y="650"/>
                  <a:pt x="41" y="663"/>
                </a:cubicBezTo>
                <a:cubicBezTo>
                  <a:pt x="32" y="676"/>
                  <a:pt x="43" y="684"/>
                  <a:pt x="43" y="684"/>
                </a:cubicBezTo>
                <a:lnTo>
                  <a:pt x="59" y="694"/>
                </a:lnTo>
                <a:cubicBezTo>
                  <a:pt x="59" y="694"/>
                  <a:pt x="71" y="701"/>
                  <a:pt x="71" y="708"/>
                </a:cubicBezTo>
                <a:cubicBezTo>
                  <a:pt x="71" y="715"/>
                  <a:pt x="61" y="718"/>
                  <a:pt x="61" y="718"/>
                </a:cubicBezTo>
                <a:lnTo>
                  <a:pt x="0" y="718"/>
                </a:lnTo>
                <a:lnTo>
                  <a:pt x="0" y="751"/>
                </a:lnTo>
                <a:lnTo>
                  <a:pt x="1127" y="753"/>
                </a:lnTo>
                <a:lnTo>
                  <a:pt x="871" y="399"/>
                </a:lnTo>
                <a:close/>
                <a:moveTo>
                  <a:pt x="128" y="328"/>
                </a:moveTo>
                <a:cubicBezTo>
                  <a:pt x="127" y="324"/>
                  <a:pt x="134" y="255"/>
                  <a:pt x="134" y="255"/>
                </a:cubicBezTo>
                <a:lnTo>
                  <a:pt x="198" y="223"/>
                </a:lnTo>
                <a:cubicBezTo>
                  <a:pt x="198" y="223"/>
                  <a:pt x="205" y="218"/>
                  <a:pt x="204" y="227"/>
                </a:cubicBezTo>
                <a:cubicBezTo>
                  <a:pt x="204" y="236"/>
                  <a:pt x="193" y="272"/>
                  <a:pt x="193" y="272"/>
                </a:cubicBezTo>
                <a:lnTo>
                  <a:pt x="158" y="343"/>
                </a:lnTo>
                <a:cubicBezTo>
                  <a:pt x="158" y="343"/>
                  <a:pt x="130" y="332"/>
                  <a:pt x="128" y="328"/>
                </a:cubicBezTo>
                <a:close/>
                <a:moveTo>
                  <a:pt x="160" y="719"/>
                </a:moveTo>
                <a:lnTo>
                  <a:pt x="142" y="685"/>
                </a:lnTo>
                <a:cubicBezTo>
                  <a:pt x="142" y="685"/>
                  <a:pt x="139" y="676"/>
                  <a:pt x="139" y="670"/>
                </a:cubicBezTo>
                <a:cubicBezTo>
                  <a:pt x="139" y="665"/>
                  <a:pt x="143" y="656"/>
                  <a:pt x="143" y="656"/>
                </a:cubicBezTo>
                <a:lnTo>
                  <a:pt x="216" y="550"/>
                </a:lnTo>
                <a:cubicBezTo>
                  <a:pt x="216" y="550"/>
                  <a:pt x="221" y="541"/>
                  <a:pt x="223" y="531"/>
                </a:cubicBezTo>
                <a:cubicBezTo>
                  <a:pt x="224" y="521"/>
                  <a:pt x="231" y="453"/>
                  <a:pt x="231" y="453"/>
                </a:cubicBezTo>
                <a:cubicBezTo>
                  <a:pt x="231" y="453"/>
                  <a:pt x="233" y="452"/>
                  <a:pt x="235" y="454"/>
                </a:cubicBezTo>
                <a:cubicBezTo>
                  <a:pt x="238" y="457"/>
                  <a:pt x="295" y="533"/>
                  <a:pt x="295" y="533"/>
                </a:cubicBezTo>
                <a:cubicBezTo>
                  <a:pt x="295" y="533"/>
                  <a:pt x="300" y="543"/>
                  <a:pt x="300" y="549"/>
                </a:cubicBezTo>
                <a:cubicBezTo>
                  <a:pt x="300" y="554"/>
                  <a:pt x="302" y="718"/>
                  <a:pt x="302" y="718"/>
                </a:cubicBezTo>
                <a:lnTo>
                  <a:pt x="160" y="719"/>
                </a:lnTo>
                <a:close/>
                <a:moveTo>
                  <a:pt x="297" y="382"/>
                </a:moveTo>
                <a:cubicBezTo>
                  <a:pt x="297" y="368"/>
                  <a:pt x="296" y="353"/>
                  <a:pt x="303" y="343"/>
                </a:cubicBezTo>
                <a:cubicBezTo>
                  <a:pt x="311" y="333"/>
                  <a:pt x="333" y="308"/>
                  <a:pt x="333" y="308"/>
                </a:cubicBezTo>
                <a:lnTo>
                  <a:pt x="335" y="361"/>
                </a:lnTo>
                <a:cubicBezTo>
                  <a:pt x="335" y="361"/>
                  <a:pt x="335" y="375"/>
                  <a:pt x="340" y="386"/>
                </a:cubicBezTo>
                <a:cubicBezTo>
                  <a:pt x="345" y="396"/>
                  <a:pt x="367" y="438"/>
                  <a:pt x="367" y="438"/>
                </a:cubicBezTo>
                <a:lnTo>
                  <a:pt x="314" y="415"/>
                </a:lnTo>
                <a:cubicBezTo>
                  <a:pt x="314" y="415"/>
                  <a:pt x="297" y="396"/>
                  <a:pt x="297" y="382"/>
                </a:cubicBezTo>
                <a:close/>
                <a:moveTo>
                  <a:pt x="548" y="641"/>
                </a:moveTo>
                <a:cubicBezTo>
                  <a:pt x="548" y="641"/>
                  <a:pt x="540" y="644"/>
                  <a:pt x="535" y="646"/>
                </a:cubicBezTo>
                <a:cubicBezTo>
                  <a:pt x="530" y="648"/>
                  <a:pt x="518" y="650"/>
                  <a:pt x="513" y="665"/>
                </a:cubicBezTo>
                <a:cubicBezTo>
                  <a:pt x="509" y="679"/>
                  <a:pt x="506" y="689"/>
                  <a:pt x="495" y="691"/>
                </a:cubicBezTo>
                <a:cubicBezTo>
                  <a:pt x="485" y="693"/>
                  <a:pt x="483" y="695"/>
                  <a:pt x="476" y="702"/>
                </a:cubicBezTo>
                <a:cubicBezTo>
                  <a:pt x="469" y="709"/>
                  <a:pt x="467" y="717"/>
                  <a:pt x="461" y="718"/>
                </a:cubicBezTo>
                <a:cubicBezTo>
                  <a:pt x="455" y="719"/>
                  <a:pt x="413" y="719"/>
                  <a:pt x="413" y="719"/>
                </a:cubicBezTo>
                <a:lnTo>
                  <a:pt x="382" y="670"/>
                </a:lnTo>
                <a:cubicBezTo>
                  <a:pt x="382" y="670"/>
                  <a:pt x="379" y="663"/>
                  <a:pt x="379" y="656"/>
                </a:cubicBezTo>
                <a:cubicBezTo>
                  <a:pt x="379" y="649"/>
                  <a:pt x="375" y="527"/>
                  <a:pt x="375" y="527"/>
                </a:cubicBezTo>
                <a:cubicBezTo>
                  <a:pt x="375" y="527"/>
                  <a:pt x="374" y="517"/>
                  <a:pt x="369" y="509"/>
                </a:cubicBezTo>
                <a:cubicBezTo>
                  <a:pt x="365" y="502"/>
                  <a:pt x="342" y="463"/>
                  <a:pt x="342" y="463"/>
                </a:cubicBezTo>
                <a:lnTo>
                  <a:pt x="564" y="571"/>
                </a:lnTo>
                <a:lnTo>
                  <a:pt x="552" y="586"/>
                </a:lnTo>
                <a:cubicBezTo>
                  <a:pt x="552" y="586"/>
                  <a:pt x="542" y="598"/>
                  <a:pt x="554" y="603"/>
                </a:cubicBezTo>
                <a:cubicBezTo>
                  <a:pt x="565" y="608"/>
                  <a:pt x="583" y="616"/>
                  <a:pt x="583" y="616"/>
                </a:cubicBezTo>
                <a:lnTo>
                  <a:pt x="584" y="621"/>
                </a:lnTo>
                <a:lnTo>
                  <a:pt x="548" y="64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9" name="Basket" descr="{&quot;Key&quot;:&quot;POWER_USER_SHAPE_ICON&quot;,&quot;Value&quot;:&quot;POWER_USER_SHAPE_ICON_STYLE_1&quot;}"/>
          <p:cNvGrpSpPr>
            <a:grpSpLocks noChangeAspect="1"/>
          </p:cNvGrpSpPr>
          <p:nvPr>
            <p:custDataLst>
              <p:tags r:id="rId3"/>
            </p:custDataLst>
          </p:nvPr>
        </p:nvGrpSpPr>
        <p:grpSpPr bwMode="auto">
          <a:xfrm>
            <a:off x="3329766" y="1011550"/>
            <a:ext cx="487443" cy="443741"/>
            <a:chOff x="8" y="28"/>
            <a:chExt cx="435" cy="396"/>
          </a:xfrm>
          <a:solidFill>
            <a:schemeClr val="bg1"/>
          </a:solidFill>
        </p:grpSpPr>
        <p:sp>
          <p:nvSpPr>
            <p:cNvPr id="50" name="Basket"/>
            <p:cNvSpPr>
              <a:spLocks/>
            </p:cNvSpPr>
            <p:nvPr>
              <p:custDataLst>
                <p:tags r:id="rId5"/>
              </p:custDataLst>
            </p:nvPr>
          </p:nvSpPr>
          <p:spPr bwMode="auto">
            <a:xfrm>
              <a:off x="358" y="149"/>
              <a:ext cx="85" cy="80"/>
            </a:xfrm>
            <a:custGeom>
              <a:avLst/>
              <a:gdLst>
                <a:gd name="T0" fmla="*/ 40 w 59"/>
                <a:gd name="T1" fmla="*/ 55 h 55"/>
                <a:gd name="T2" fmla="*/ 29 w 59"/>
                <a:gd name="T3" fmla="*/ 55 h 55"/>
                <a:gd name="T4" fmla="*/ 23 w 59"/>
                <a:gd name="T5" fmla="*/ 48 h 55"/>
                <a:gd name="T6" fmla="*/ 29 w 59"/>
                <a:gd name="T7" fmla="*/ 42 h 55"/>
                <a:gd name="T8" fmla="*/ 40 w 59"/>
                <a:gd name="T9" fmla="*/ 42 h 55"/>
                <a:gd name="T10" fmla="*/ 47 w 59"/>
                <a:gd name="T11" fmla="*/ 36 h 55"/>
                <a:gd name="T12" fmla="*/ 47 w 59"/>
                <a:gd name="T13" fmla="*/ 19 h 55"/>
                <a:gd name="T14" fmla="*/ 40 w 59"/>
                <a:gd name="T15" fmla="*/ 12 h 55"/>
                <a:gd name="T16" fmla="*/ 6 w 59"/>
                <a:gd name="T17" fmla="*/ 12 h 55"/>
                <a:gd name="T18" fmla="*/ 0 w 59"/>
                <a:gd name="T19" fmla="*/ 6 h 55"/>
                <a:gd name="T20" fmla="*/ 6 w 59"/>
                <a:gd name="T21" fmla="*/ 0 h 55"/>
                <a:gd name="T22" fmla="*/ 40 w 59"/>
                <a:gd name="T23" fmla="*/ 0 h 55"/>
                <a:gd name="T24" fmla="*/ 59 w 59"/>
                <a:gd name="T25" fmla="*/ 19 h 55"/>
                <a:gd name="T26" fmla="*/ 59 w 59"/>
                <a:gd name="T27" fmla="*/ 36 h 55"/>
                <a:gd name="T28" fmla="*/ 40 w 59"/>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5">
                  <a:moveTo>
                    <a:pt x="40" y="55"/>
                  </a:moveTo>
                  <a:lnTo>
                    <a:pt x="29" y="55"/>
                  </a:lnTo>
                  <a:cubicBezTo>
                    <a:pt x="26" y="55"/>
                    <a:pt x="23" y="52"/>
                    <a:pt x="23" y="48"/>
                  </a:cubicBezTo>
                  <a:cubicBezTo>
                    <a:pt x="23" y="45"/>
                    <a:pt x="26" y="42"/>
                    <a:pt x="29" y="42"/>
                  </a:cubicBezTo>
                  <a:lnTo>
                    <a:pt x="40" y="42"/>
                  </a:lnTo>
                  <a:cubicBezTo>
                    <a:pt x="44" y="42"/>
                    <a:pt x="47" y="39"/>
                    <a:pt x="47" y="36"/>
                  </a:cubicBezTo>
                  <a:lnTo>
                    <a:pt x="47" y="19"/>
                  </a:lnTo>
                  <a:cubicBezTo>
                    <a:pt x="47" y="15"/>
                    <a:pt x="44" y="12"/>
                    <a:pt x="40" y="12"/>
                  </a:cubicBezTo>
                  <a:lnTo>
                    <a:pt x="6" y="12"/>
                  </a:lnTo>
                  <a:cubicBezTo>
                    <a:pt x="2" y="12"/>
                    <a:pt x="0" y="10"/>
                    <a:pt x="0" y="6"/>
                  </a:cubicBezTo>
                  <a:cubicBezTo>
                    <a:pt x="0" y="3"/>
                    <a:pt x="2" y="0"/>
                    <a:pt x="6" y="0"/>
                  </a:cubicBezTo>
                  <a:lnTo>
                    <a:pt x="40" y="0"/>
                  </a:lnTo>
                  <a:cubicBezTo>
                    <a:pt x="51" y="0"/>
                    <a:pt x="59" y="8"/>
                    <a:pt x="59" y="19"/>
                  </a:cubicBezTo>
                  <a:lnTo>
                    <a:pt x="59" y="36"/>
                  </a:lnTo>
                  <a:cubicBezTo>
                    <a:pt x="59" y="46"/>
                    <a:pt x="51" y="55"/>
                    <a:pt x="40" y="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Basket"/>
            <p:cNvSpPr>
              <a:spLocks/>
            </p:cNvSpPr>
            <p:nvPr>
              <p:custDataLst>
                <p:tags r:id="rId6"/>
              </p:custDataLst>
            </p:nvPr>
          </p:nvSpPr>
          <p:spPr bwMode="auto">
            <a:xfrm>
              <a:off x="124" y="149"/>
              <a:ext cx="203" cy="17"/>
            </a:xfrm>
            <a:custGeom>
              <a:avLst/>
              <a:gdLst>
                <a:gd name="T0" fmla="*/ 134 w 140"/>
                <a:gd name="T1" fmla="*/ 12 h 12"/>
                <a:gd name="T2" fmla="*/ 6 w 140"/>
                <a:gd name="T3" fmla="*/ 12 h 12"/>
                <a:gd name="T4" fmla="*/ 0 w 140"/>
                <a:gd name="T5" fmla="*/ 6 h 12"/>
                <a:gd name="T6" fmla="*/ 6 w 140"/>
                <a:gd name="T7" fmla="*/ 0 h 12"/>
                <a:gd name="T8" fmla="*/ 134 w 140"/>
                <a:gd name="T9" fmla="*/ 0 h 12"/>
                <a:gd name="T10" fmla="*/ 140 w 140"/>
                <a:gd name="T11" fmla="*/ 6 h 12"/>
                <a:gd name="T12" fmla="*/ 134 w 1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0" h="12">
                  <a:moveTo>
                    <a:pt x="134" y="12"/>
                  </a:moveTo>
                  <a:lnTo>
                    <a:pt x="6" y="12"/>
                  </a:lnTo>
                  <a:cubicBezTo>
                    <a:pt x="2" y="12"/>
                    <a:pt x="0" y="10"/>
                    <a:pt x="0" y="6"/>
                  </a:cubicBezTo>
                  <a:cubicBezTo>
                    <a:pt x="0" y="3"/>
                    <a:pt x="2" y="0"/>
                    <a:pt x="6" y="0"/>
                  </a:cubicBezTo>
                  <a:lnTo>
                    <a:pt x="134" y="0"/>
                  </a:lnTo>
                  <a:cubicBezTo>
                    <a:pt x="138" y="0"/>
                    <a:pt x="140" y="3"/>
                    <a:pt x="140" y="6"/>
                  </a:cubicBezTo>
                  <a:cubicBezTo>
                    <a:pt x="140" y="10"/>
                    <a:pt x="138" y="12"/>
                    <a:pt x="134"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Basket"/>
            <p:cNvSpPr>
              <a:spLocks/>
            </p:cNvSpPr>
            <p:nvPr>
              <p:custDataLst>
                <p:tags r:id="rId7"/>
              </p:custDataLst>
            </p:nvPr>
          </p:nvSpPr>
          <p:spPr bwMode="auto">
            <a:xfrm>
              <a:off x="8" y="149"/>
              <a:ext cx="86" cy="80"/>
            </a:xfrm>
            <a:custGeom>
              <a:avLst/>
              <a:gdLst>
                <a:gd name="T0" fmla="*/ 30 w 59"/>
                <a:gd name="T1" fmla="*/ 55 h 55"/>
                <a:gd name="T2" fmla="*/ 19 w 59"/>
                <a:gd name="T3" fmla="*/ 55 h 55"/>
                <a:gd name="T4" fmla="*/ 0 w 59"/>
                <a:gd name="T5" fmla="*/ 36 h 55"/>
                <a:gd name="T6" fmla="*/ 0 w 59"/>
                <a:gd name="T7" fmla="*/ 19 h 55"/>
                <a:gd name="T8" fmla="*/ 19 w 59"/>
                <a:gd name="T9" fmla="*/ 0 h 55"/>
                <a:gd name="T10" fmla="*/ 53 w 59"/>
                <a:gd name="T11" fmla="*/ 0 h 55"/>
                <a:gd name="T12" fmla="*/ 59 w 59"/>
                <a:gd name="T13" fmla="*/ 6 h 55"/>
                <a:gd name="T14" fmla="*/ 53 w 59"/>
                <a:gd name="T15" fmla="*/ 12 h 55"/>
                <a:gd name="T16" fmla="*/ 19 w 59"/>
                <a:gd name="T17" fmla="*/ 12 h 55"/>
                <a:gd name="T18" fmla="*/ 13 w 59"/>
                <a:gd name="T19" fmla="*/ 19 h 55"/>
                <a:gd name="T20" fmla="*/ 13 w 59"/>
                <a:gd name="T21" fmla="*/ 36 h 55"/>
                <a:gd name="T22" fmla="*/ 19 w 59"/>
                <a:gd name="T23" fmla="*/ 42 h 55"/>
                <a:gd name="T24" fmla="*/ 30 w 59"/>
                <a:gd name="T25" fmla="*/ 42 h 55"/>
                <a:gd name="T26" fmla="*/ 36 w 59"/>
                <a:gd name="T27" fmla="*/ 48 h 55"/>
                <a:gd name="T28" fmla="*/ 30 w 59"/>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5">
                  <a:moveTo>
                    <a:pt x="30" y="55"/>
                  </a:moveTo>
                  <a:lnTo>
                    <a:pt x="19" y="55"/>
                  </a:lnTo>
                  <a:cubicBezTo>
                    <a:pt x="8" y="55"/>
                    <a:pt x="0" y="46"/>
                    <a:pt x="0" y="36"/>
                  </a:cubicBezTo>
                  <a:lnTo>
                    <a:pt x="0" y="19"/>
                  </a:lnTo>
                  <a:cubicBezTo>
                    <a:pt x="0" y="8"/>
                    <a:pt x="8" y="0"/>
                    <a:pt x="19" y="0"/>
                  </a:cubicBezTo>
                  <a:lnTo>
                    <a:pt x="53" y="0"/>
                  </a:lnTo>
                  <a:cubicBezTo>
                    <a:pt x="57" y="0"/>
                    <a:pt x="59" y="3"/>
                    <a:pt x="59" y="6"/>
                  </a:cubicBezTo>
                  <a:cubicBezTo>
                    <a:pt x="59" y="10"/>
                    <a:pt x="57" y="12"/>
                    <a:pt x="53" y="12"/>
                  </a:cubicBezTo>
                  <a:lnTo>
                    <a:pt x="19" y="12"/>
                  </a:lnTo>
                  <a:cubicBezTo>
                    <a:pt x="15" y="12"/>
                    <a:pt x="13" y="15"/>
                    <a:pt x="13" y="19"/>
                  </a:cubicBezTo>
                  <a:lnTo>
                    <a:pt x="13" y="36"/>
                  </a:lnTo>
                  <a:cubicBezTo>
                    <a:pt x="13" y="39"/>
                    <a:pt x="15" y="42"/>
                    <a:pt x="19" y="42"/>
                  </a:cubicBezTo>
                  <a:lnTo>
                    <a:pt x="30" y="42"/>
                  </a:lnTo>
                  <a:cubicBezTo>
                    <a:pt x="33" y="42"/>
                    <a:pt x="36" y="45"/>
                    <a:pt x="36" y="48"/>
                  </a:cubicBezTo>
                  <a:cubicBezTo>
                    <a:pt x="36" y="52"/>
                    <a:pt x="33" y="55"/>
                    <a:pt x="30" y="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Basket"/>
            <p:cNvSpPr>
              <a:spLocks/>
            </p:cNvSpPr>
            <p:nvPr>
              <p:custDataLst>
                <p:tags r:id="rId8"/>
              </p:custDataLst>
            </p:nvPr>
          </p:nvSpPr>
          <p:spPr bwMode="auto">
            <a:xfrm>
              <a:off x="41" y="209"/>
              <a:ext cx="369" cy="215"/>
            </a:xfrm>
            <a:custGeom>
              <a:avLst/>
              <a:gdLst>
                <a:gd name="T0" fmla="*/ 210 w 254"/>
                <a:gd name="T1" fmla="*/ 148 h 148"/>
                <a:gd name="T2" fmla="*/ 44 w 254"/>
                <a:gd name="T3" fmla="*/ 148 h 148"/>
                <a:gd name="T4" fmla="*/ 26 w 254"/>
                <a:gd name="T5" fmla="*/ 131 h 148"/>
                <a:gd name="T6" fmla="*/ 1 w 254"/>
                <a:gd name="T7" fmla="*/ 9 h 148"/>
                <a:gd name="T8" fmla="*/ 5 w 254"/>
                <a:gd name="T9" fmla="*/ 1 h 148"/>
                <a:gd name="T10" fmla="*/ 13 w 254"/>
                <a:gd name="T11" fmla="*/ 6 h 148"/>
                <a:gd name="T12" fmla="*/ 38 w 254"/>
                <a:gd name="T13" fmla="*/ 128 h 148"/>
                <a:gd name="T14" fmla="*/ 44 w 254"/>
                <a:gd name="T15" fmla="*/ 135 h 148"/>
                <a:gd name="T16" fmla="*/ 210 w 254"/>
                <a:gd name="T17" fmla="*/ 135 h 148"/>
                <a:gd name="T18" fmla="*/ 216 w 254"/>
                <a:gd name="T19" fmla="*/ 127 h 148"/>
                <a:gd name="T20" fmla="*/ 241 w 254"/>
                <a:gd name="T21" fmla="*/ 6 h 148"/>
                <a:gd name="T22" fmla="*/ 249 w 254"/>
                <a:gd name="T23" fmla="*/ 1 h 148"/>
                <a:gd name="T24" fmla="*/ 253 w 254"/>
                <a:gd name="T25" fmla="*/ 9 h 148"/>
                <a:gd name="T26" fmla="*/ 228 w 254"/>
                <a:gd name="T27" fmla="*/ 130 h 148"/>
                <a:gd name="T28" fmla="*/ 210 w 254"/>
                <a:gd name="T2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148">
                  <a:moveTo>
                    <a:pt x="210" y="148"/>
                  </a:moveTo>
                  <a:lnTo>
                    <a:pt x="44" y="148"/>
                  </a:lnTo>
                  <a:cubicBezTo>
                    <a:pt x="36" y="148"/>
                    <a:pt x="28" y="141"/>
                    <a:pt x="26" y="131"/>
                  </a:cubicBezTo>
                  <a:lnTo>
                    <a:pt x="1" y="9"/>
                  </a:lnTo>
                  <a:cubicBezTo>
                    <a:pt x="0" y="5"/>
                    <a:pt x="2" y="2"/>
                    <a:pt x="5" y="1"/>
                  </a:cubicBezTo>
                  <a:cubicBezTo>
                    <a:pt x="9" y="1"/>
                    <a:pt x="12" y="3"/>
                    <a:pt x="13" y="6"/>
                  </a:cubicBezTo>
                  <a:lnTo>
                    <a:pt x="38" y="128"/>
                  </a:lnTo>
                  <a:cubicBezTo>
                    <a:pt x="38" y="131"/>
                    <a:pt x="41" y="135"/>
                    <a:pt x="44" y="135"/>
                  </a:cubicBezTo>
                  <a:lnTo>
                    <a:pt x="210" y="135"/>
                  </a:lnTo>
                  <a:cubicBezTo>
                    <a:pt x="212" y="135"/>
                    <a:pt x="214" y="135"/>
                    <a:pt x="216" y="127"/>
                  </a:cubicBezTo>
                  <a:lnTo>
                    <a:pt x="241" y="6"/>
                  </a:lnTo>
                  <a:cubicBezTo>
                    <a:pt x="242" y="3"/>
                    <a:pt x="245" y="0"/>
                    <a:pt x="249" y="1"/>
                  </a:cubicBezTo>
                  <a:cubicBezTo>
                    <a:pt x="252" y="2"/>
                    <a:pt x="254" y="5"/>
                    <a:pt x="253" y="9"/>
                  </a:cubicBezTo>
                  <a:lnTo>
                    <a:pt x="228" y="130"/>
                  </a:lnTo>
                  <a:cubicBezTo>
                    <a:pt x="226" y="139"/>
                    <a:pt x="222" y="148"/>
                    <a:pt x="210"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Basket"/>
            <p:cNvSpPr>
              <a:spLocks noEditPoints="1"/>
            </p:cNvSpPr>
            <p:nvPr>
              <p:custDataLst>
                <p:tags r:id="rId9"/>
              </p:custDataLst>
            </p:nvPr>
          </p:nvSpPr>
          <p:spPr bwMode="auto">
            <a:xfrm>
              <a:off x="282" y="28"/>
              <a:ext cx="96" cy="169"/>
            </a:xfrm>
            <a:custGeom>
              <a:avLst/>
              <a:gdLst>
                <a:gd name="T0" fmla="*/ 43 w 66"/>
                <a:gd name="T1" fmla="*/ 116 h 116"/>
                <a:gd name="T2" fmla="*/ 22 w 66"/>
                <a:gd name="T3" fmla="*/ 100 h 116"/>
                <a:gd name="T4" fmla="*/ 1 w 66"/>
                <a:gd name="T5" fmla="*/ 31 h 116"/>
                <a:gd name="T6" fmla="*/ 3 w 66"/>
                <a:gd name="T7" fmla="*/ 14 h 116"/>
                <a:gd name="T8" fmla="*/ 16 w 66"/>
                <a:gd name="T9" fmla="*/ 3 h 116"/>
                <a:gd name="T10" fmla="*/ 43 w 66"/>
                <a:gd name="T11" fmla="*/ 18 h 116"/>
                <a:gd name="T12" fmla="*/ 64 w 66"/>
                <a:gd name="T13" fmla="*/ 88 h 116"/>
                <a:gd name="T14" fmla="*/ 62 w 66"/>
                <a:gd name="T15" fmla="*/ 105 h 116"/>
                <a:gd name="T16" fmla="*/ 49 w 66"/>
                <a:gd name="T17" fmla="*/ 115 h 116"/>
                <a:gd name="T18" fmla="*/ 43 w 66"/>
                <a:gd name="T19" fmla="*/ 116 h 116"/>
                <a:gd name="T20" fmla="*/ 22 w 66"/>
                <a:gd name="T21" fmla="*/ 15 h 116"/>
                <a:gd name="T22" fmla="*/ 20 w 66"/>
                <a:gd name="T23" fmla="*/ 15 h 116"/>
                <a:gd name="T24" fmla="*/ 13 w 66"/>
                <a:gd name="T25" fmla="*/ 27 h 116"/>
                <a:gd name="T26" fmla="*/ 34 w 66"/>
                <a:gd name="T27" fmla="*/ 97 h 116"/>
                <a:gd name="T28" fmla="*/ 46 w 66"/>
                <a:gd name="T29" fmla="*/ 103 h 116"/>
                <a:gd name="T30" fmla="*/ 52 w 66"/>
                <a:gd name="T31" fmla="*/ 91 h 116"/>
                <a:gd name="T32" fmla="*/ 31 w 66"/>
                <a:gd name="T33" fmla="*/ 22 h 116"/>
                <a:gd name="T34" fmla="*/ 22 w 66"/>
                <a:gd name="T3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43" y="116"/>
                  </a:moveTo>
                  <a:cubicBezTo>
                    <a:pt x="33" y="116"/>
                    <a:pt x="25" y="110"/>
                    <a:pt x="22" y="100"/>
                  </a:cubicBezTo>
                  <a:lnTo>
                    <a:pt x="1" y="31"/>
                  </a:lnTo>
                  <a:cubicBezTo>
                    <a:pt x="0" y="25"/>
                    <a:pt x="0" y="19"/>
                    <a:pt x="3" y="14"/>
                  </a:cubicBezTo>
                  <a:cubicBezTo>
                    <a:pt x="6" y="9"/>
                    <a:pt x="10" y="5"/>
                    <a:pt x="16" y="3"/>
                  </a:cubicBezTo>
                  <a:cubicBezTo>
                    <a:pt x="28" y="0"/>
                    <a:pt x="40" y="7"/>
                    <a:pt x="43" y="18"/>
                  </a:cubicBezTo>
                  <a:lnTo>
                    <a:pt x="64" y="88"/>
                  </a:lnTo>
                  <a:cubicBezTo>
                    <a:pt x="66" y="93"/>
                    <a:pt x="65" y="99"/>
                    <a:pt x="62" y="105"/>
                  </a:cubicBezTo>
                  <a:cubicBezTo>
                    <a:pt x="59" y="110"/>
                    <a:pt x="55" y="113"/>
                    <a:pt x="49" y="115"/>
                  </a:cubicBezTo>
                  <a:cubicBezTo>
                    <a:pt x="47" y="116"/>
                    <a:pt x="45" y="116"/>
                    <a:pt x="43" y="116"/>
                  </a:cubicBezTo>
                  <a:close/>
                  <a:moveTo>
                    <a:pt x="22" y="15"/>
                  </a:moveTo>
                  <a:cubicBezTo>
                    <a:pt x="21" y="15"/>
                    <a:pt x="20" y="15"/>
                    <a:pt x="20" y="15"/>
                  </a:cubicBezTo>
                  <a:cubicBezTo>
                    <a:pt x="15" y="17"/>
                    <a:pt x="12" y="22"/>
                    <a:pt x="13" y="27"/>
                  </a:cubicBezTo>
                  <a:lnTo>
                    <a:pt x="34" y="97"/>
                  </a:lnTo>
                  <a:cubicBezTo>
                    <a:pt x="35" y="102"/>
                    <a:pt x="41" y="105"/>
                    <a:pt x="46" y="103"/>
                  </a:cubicBezTo>
                  <a:cubicBezTo>
                    <a:pt x="51" y="102"/>
                    <a:pt x="53" y="96"/>
                    <a:pt x="52" y="91"/>
                  </a:cubicBezTo>
                  <a:lnTo>
                    <a:pt x="31" y="22"/>
                  </a:lnTo>
                  <a:cubicBezTo>
                    <a:pt x="30" y="18"/>
                    <a:pt x="26" y="15"/>
                    <a:pt x="22"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Basket"/>
            <p:cNvSpPr>
              <a:spLocks noEditPoints="1"/>
            </p:cNvSpPr>
            <p:nvPr>
              <p:custDataLst>
                <p:tags r:id="rId10"/>
              </p:custDataLst>
            </p:nvPr>
          </p:nvSpPr>
          <p:spPr bwMode="auto">
            <a:xfrm>
              <a:off x="73" y="28"/>
              <a:ext cx="96" cy="169"/>
            </a:xfrm>
            <a:custGeom>
              <a:avLst/>
              <a:gdLst>
                <a:gd name="T0" fmla="*/ 23 w 66"/>
                <a:gd name="T1" fmla="*/ 116 h 116"/>
                <a:gd name="T2" fmla="*/ 17 w 66"/>
                <a:gd name="T3" fmla="*/ 115 h 116"/>
                <a:gd name="T4" fmla="*/ 4 w 66"/>
                <a:gd name="T5" fmla="*/ 105 h 116"/>
                <a:gd name="T6" fmla="*/ 2 w 66"/>
                <a:gd name="T7" fmla="*/ 88 h 116"/>
                <a:gd name="T8" fmla="*/ 23 w 66"/>
                <a:gd name="T9" fmla="*/ 18 h 116"/>
                <a:gd name="T10" fmla="*/ 50 w 66"/>
                <a:gd name="T11" fmla="*/ 3 h 116"/>
                <a:gd name="T12" fmla="*/ 63 w 66"/>
                <a:gd name="T13" fmla="*/ 14 h 116"/>
                <a:gd name="T14" fmla="*/ 65 w 66"/>
                <a:gd name="T15" fmla="*/ 31 h 116"/>
                <a:gd name="T16" fmla="*/ 44 w 66"/>
                <a:gd name="T17" fmla="*/ 100 h 116"/>
                <a:gd name="T18" fmla="*/ 23 w 66"/>
                <a:gd name="T19" fmla="*/ 116 h 116"/>
                <a:gd name="T20" fmla="*/ 44 w 66"/>
                <a:gd name="T21" fmla="*/ 15 h 116"/>
                <a:gd name="T22" fmla="*/ 35 w 66"/>
                <a:gd name="T23" fmla="*/ 22 h 116"/>
                <a:gd name="T24" fmla="*/ 14 w 66"/>
                <a:gd name="T25" fmla="*/ 91 h 116"/>
                <a:gd name="T26" fmla="*/ 20 w 66"/>
                <a:gd name="T27" fmla="*/ 103 h 116"/>
                <a:gd name="T28" fmla="*/ 32 w 66"/>
                <a:gd name="T29" fmla="*/ 97 h 116"/>
                <a:gd name="T30" fmla="*/ 53 w 66"/>
                <a:gd name="T31" fmla="*/ 27 h 116"/>
                <a:gd name="T32" fmla="*/ 46 w 66"/>
                <a:gd name="T33" fmla="*/ 15 h 116"/>
                <a:gd name="T34" fmla="*/ 44 w 66"/>
                <a:gd name="T3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23" y="116"/>
                  </a:moveTo>
                  <a:cubicBezTo>
                    <a:pt x="21" y="116"/>
                    <a:pt x="19" y="116"/>
                    <a:pt x="17" y="115"/>
                  </a:cubicBezTo>
                  <a:cubicBezTo>
                    <a:pt x="11" y="113"/>
                    <a:pt x="7" y="110"/>
                    <a:pt x="4" y="105"/>
                  </a:cubicBezTo>
                  <a:cubicBezTo>
                    <a:pt x="1" y="99"/>
                    <a:pt x="0" y="93"/>
                    <a:pt x="2" y="88"/>
                  </a:cubicBezTo>
                  <a:lnTo>
                    <a:pt x="23" y="18"/>
                  </a:lnTo>
                  <a:cubicBezTo>
                    <a:pt x="26" y="7"/>
                    <a:pt x="38" y="0"/>
                    <a:pt x="50" y="3"/>
                  </a:cubicBezTo>
                  <a:cubicBezTo>
                    <a:pt x="56" y="5"/>
                    <a:pt x="60" y="9"/>
                    <a:pt x="63" y="14"/>
                  </a:cubicBezTo>
                  <a:cubicBezTo>
                    <a:pt x="66" y="19"/>
                    <a:pt x="66" y="25"/>
                    <a:pt x="65" y="31"/>
                  </a:cubicBezTo>
                  <a:lnTo>
                    <a:pt x="44" y="100"/>
                  </a:lnTo>
                  <a:cubicBezTo>
                    <a:pt x="41" y="110"/>
                    <a:pt x="33" y="116"/>
                    <a:pt x="23" y="116"/>
                  </a:cubicBezTo>
                  <a:close/>
                  <a:moveTo>
                    <a:pt x="44" y="15"/>
                  </a:moveTo>
                  <a:cubicBezTo>
                    <a:pt x="40" y="15"/>
                    <a:pt x="36" y="18"/>
                    <a:pt x="35" y="22"/>
                  </a:cubicBezTo>
                  <a:lnTo>
                    <a:pt x="14" y="91"/>
                  </a:lnTo>
                  <a:cubicBezTo>
                    <a:pt x="13" y="96"/>
                    <a:pt x="15" y="102"/>
                    <a:pt x="20" y="103"/>
                  </a:cubicBezTo>
                  <a:cubicBezTo>
                    <a:pt x="25" y="105"/>
                    <a:pt x="31" y="102"/>
                    <a:pt x="32" y="97"/>
                  </a:cubicBezTo>
                  <a:lnTo>
                    <a:pt x="53" y="27"/>
                  </a:lnTo>
                  <a:cubicBezTo>
                    <a:pt x="54" y="22"/>
                    <a:pt x="51" y="17"/>
                    <a:pt x="46" y="15"/>
                  </a:cubicBezTo>
                  <a:cubicBezTo>
                    <a:pt x="46" y="15"/>
                    <a:pt x="45" y="15"/>
                    <a:pt x="44"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Basket"/>
            <p:cNvSpPr>
              <a:spLocks/>
            </p:cNvSpPr>
            <p:nvPr>
              <p:custDataLst>
                <p:tags r:id="rId11"/>
              </p:custDataLst>
            </p:nvPr>
          </p:nvSpPr>
          <p:spPr bwMode="auto">
            <a:xfrm>
              <a:off x="114" y="255"/>
              <a:ext cx="40" cy="108"/>
            </a:xfrm>
            <a:custGeom>
              <a:avLst/>
              <a:gdLst>
                <a:gd name="T0" fmla="*/ 21 w 28"/>
                <a:gd name="T1" fmla="*/ 74 h 74"/>
                <a:gd name="T2" fmla="*/ 15 w 28"/>
                <a:gd name="T3" fmla="*/ 69 h 74"/>
                <a:gd name="T4" fmla="*/ 1 w 28"/>
                <a:gd name="T5" fmla="*/ 8 h 74"/>
                <a:gd name="T6" fmla="*/ 6 w 28"/>
                <a:gd name="T7" fmla="*/ 0 h 74"/>
                <a:gd name="T8" fmla="*/ 13 w 28"/>
                <a:gd name="T9" fmla="*/ 5 h 74"/>
                <a:gd name="T10" fmla="*/ 27 w 28"/>
                <a:gd name="T11" fmla="*/ 66 h 74"/>
                <a:gd name="T12" fmla="*/ 22 w 28"/>
                <a:gd name="T13" fmla="*/ 74 h 74"/>
                <a:gd name="T14" fmla="*/ 21 w 28"/>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4">
                  <a:moveTo>
                    <a:pt x="21" y="74"/>
                  </a:moveTo>
                  <a:cubicBezTo>
                    <a:pt x="18" y="74"/>
                    <a:pt x="15" y="72"/>
                    <a:pt x="15" y="69"/>
                  </a:cubicBezTo>
                  <a:lnTo>
                    <a:pt x="1" y="8"/>
                  </a:lnTo>
                  <a:cubicBezTo>
                    <a:pt x="0" y="5"/>
                    <a:pt x="2" y="1"/>
                    <a:pt x="6" y="0"/>
                  </a:cubicBezTo>
                  <a:cubicBezTo>
                    <a:pt x="9" y="0"/>
                    <a:pt x="12" y="2"/>
                    <a:pt x="13" y="5"/>
                  </a:cubicBezTo>
                  <a:lnTo>
                    <a:pt x="27" y="66"/>
                  </a:lnTo>
                  <a:cubicBezTo>
                    <a:pt x="28" y="69"/>
                    <a:pt x="26" y="73"/>
                    <a:pt x="22" y="74"/>
                  </a:cubicBezTo>
                  <a:cubicBezTo>
                    <a:pt x="22" y="74"/>
                    <a:pt x="21" y="74"/>
                    <a:pt x="21"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Basket"/>
            <p:cNvSpPr>
              <a:spLocks/>
            </p:cNvSpPr>
            <p:nvPr>
              <p:custDataLst>
                <p:tags r:id="rId12"/>
              </p:custDataLst>
            </p:nvPr>
          </p:nvSpPr>
          <p:spPr bwMode="auto">
            <a:xfrm>
              <a:off x="295" y="255"/>
              <a:ext cx="41" cy="108"/>
            </a:xfrm>
            <a:custGeom>
              <a:avLst/>
              <a:gdLst>
                <a:gd name="T0" fmla="*/ 7 w 28"/>
                <a:gd name="T1" fmla="*/ 74 h 74"/>
                <a:gd name="T2" fmla="*/ 6 w 28"/>
                <a:gd name="T3" fmla="*/ 74 h 74"/>
                <a:gd name="T4" fmla="*/ 1 w 28"/>
                <a:gd name="T5" fmla="*/ 66 h 74"/>
                <a:gd name="T6" fmla="*/ 15 w 28"/>
                <a:gd name="T7" fmla="*/ 5 h 74"/>
                <a:gd name="T8" fmla="*/ 22 w 28"/>
                <a:gd name="T9" fmla="*/ 0 h 74"/>
                <a:gd name="T10" fmla="*/ 27 w 28"/>
                <a:gd name="T11" fmla="*/ 8 h 74"/>
                <a:gd name="T12" fmla="*/ 13 w 28"/>
                <a:gd name="T13" fmla="*/ 69 h 74"/>
                <a:gd name="T14" fmla="*/ 7 w 28"/>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4">
                  <a:moveTo>
                    <a:pt x="7" y="74"/>
                  </a:moveTo>
                  <a:cubicBezTo>
                    <a:pt x="7" y="74"/>
                    <a:pt x="6" y="74"/>
                    <a:pt x="6" y="74"/>
                  </a:cubicBezTo>
                  <a:cubicBezTo>
                    <a:pt x="2" y="73"/>
                    <a:pt x="0" y="70"/>
                    <a:pt x="1" y="66"/>
                  </a:cubicBezTo>
                  <a:lnTo>
                    <a:pt x="15" y="5"/>
                  </a:lnTo>
                  <a:cubicBezTo>
                    <a:pt x="15" y="2"/>
                    <a:pt x="19" y="0"/>
                    <a:pt x="22" y="0"/>
                  </a:cubicBezTo>
                  <a:cubicBezTo>
                    <a:pt x="25" y="1"/>
                    <a:pt x="28" y="5"/>
                    <a:pt x="27" y="8"/>
                  </a:cubicBezTo>
                  <a:lnTo>
                    <a:pt x="13" y="69"/>
                  </a:lnTo>
                  <a:cubicBezTo>
                    <a:pt x="12" y="72"/>
                    <a:pt x="10" y="74"/>
                    <a:pt x="7"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Basket"/>
            <p:cNvSpPr>
              <a:spLocks/>
            </p:cNvSpPr>
            <p:nvPr>
              <p:custDataLst>
                <p:tags r:id="rId13"/>
              </p:custDataLst>
            </p:nvPr>
          </p:nvSpPr>
          <p:spPr bwMode="auto">
            <a:xfrm>
              <a:off x="182" y="254"/>
              <a:ext cx="26" cy="109"/>
            </a:xfrm>
            <a:custGeom>
              <a:avLst/>
              <a:gdLst>
                <a:gd name="T0" fmla="*/ 11 w 18"/>
                <a:gd name="T1" fmla="*/ 75 h 75"/>
                <a:gd name="T2" fmla="*/ 5 w 18"/>
                <a:gd name="T3" fmla="*/ 69 h 75"/>
                <a:gd name="T4" fmla="*/ 0 w 18"/>
                <a:gd name="T5" fmla="*/ 7 h 75"/>
                <a:gd name="T6" fmla="*/ 6 w 18"/>
                <a:gd name="T7" fmla="*/ 0 h 75"/>
                <a:gd name="T8" fmla="*/ 12 w 18"/>
                <a:gd name="T9" fmla="*/ 6 h 75"/>
                <a:gd name="T10" fmla="*/ 17 w 18"/>
                <a:gd name="T11" fmla="*/ 68 h 75"/>
                <a:gd name="T12" fmla="*/ 12 w 18"/>
                <a:gd name="T13" fmla="*/ 75 h 75"/>
                <a:gd name="T14" fmla="*/ 11 w 1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5">
                  <a:moveTo>
                    <a:pt x="11" y="75"/>
                  </a:moveTo>
                  <a:cubicBezTo>
                    <a:pt x="8" y="75"/>
                    <a:pt x="5" y="72"/>
                    <a:pt x="5" y="69"/>
                  </a:cubicBezTo>
                  <a:lnTo>
                    <a:pt x="0" y="7"/>
                  </a:lnTo>
                  <a:cubicBezTo>
                    <a:pt x="0" y="3"/>
                    <a:pt x="2" y="0"/>
                    <a:pt x="6" y="0"/>
                  </a:cubicBezTo>
                  <a:cubicBezTo>
                    <a:pt x="9" y="0"/>
                    <a:pt x="12" y="2"/>
                    <a:pt x="12" y="6"/>
                  </a:cubicBezTo>
                  <a:lnTo>
                    <a:pt x="17" y="68"/>
                  </a:lnTo>
                  <a:cubicBezTo>
                    <a:pt x="18" y="71"/>
                    <a:pt x="15" y="74"/>
                    <a:pt x="12" y="75"/>
                  </a:cubicBezTo>
                  <a:cubicBezTo>
                    <a:pt x="12" y="75"/>
                    <a:pt x="11" y="75"/>
                    <a:pt x="11"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Basket"/>
            <p:cNvSpPr>
              <a:spLocks/>
            </p:cNvSpPr>
            <p:nvPr>
              <p:custDataLst>
                <p:tags r:id="rId14"/>
              </p:custDataLst>
            </p:nvPr>
          </p:nvSpPr>
          <p:spPr bwMode="auto">
            <a:xfrm>
              <a:off x="243" y="254"/>
              <a:ext cx="26" cy="109"/>
            </a:xfrm>
            <a:custGeom>
              <a:avLst/>
              <a:gdLst>
                <a:gd name="T0" fmla="*/ 7 w 18"/>
                <a:gd name="T1" fmla="*/ 75 h 75"/>
                <a:gd name="T2" fmla="*/ 6 w 18"/>
                <a:gd name="T3" fmla="*/ 75 h 75"/>
                <a:gd name="T4" fmla="*/ 1 w 18"/>
                <a:gd name="T5" fmla="*/ 68 h 75"/>
                <a:gd name="T6" fmla="*/ 6 w 18"/>
                <a:gd name="T7" fmla="*/ 6 h 75"/>
                <a:gd name="T8" fmla="*/ 12 w 18"/>
                <a:gd name="T9" fmla="*/ 0 h 75"/>
                <a:gd name="T10" fmla="*/ 18 w 18"/>
                <a:gd name="T11" fmla="*/ 7 h 75"/>
                <a:gd name="T12" fmla="*/ 13 w 18"/>
                <a:gd name="T13" fmla="*/ 69 h 75"/>
                <a:gd name="T14" fmla="*/ 7 w 1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5">
                  <a:moveTo>
                    <a:pt x="7" y="75"/>
                  </a:moveTo>
                  <a:cubicBezTo>
                    <a:pt x="7" y="75"/>
                    <a:pt x="6" y="75"/>
                    <a:pt x="6" y="75"/>
                  </a:cubicBezTo>
                  <a:cubicBezTo>
                    <a:pt x="3" y="74"/>
                    <a:pt x="0" y="71"/>
                    <a:pt x="1" y="68"/>
                  </a:cubicBezTo>
                  <a:lnTo>
                    <a:pt x="6" y="6"/>
                  </a:lnTo>
                  <a:cubicBezTo>
                    <a:pt x="6" y="2"/>
                    <a:pt x="9" y="0"/>
                    <a:pt x="12" y="0"/>
                  </a:cubicBezTo>
                  <a:cubicBezTo>
                    <a:pt x="16" y="0"/>
                    <a:pt x="18" y="3"/>
                    <a:pt x="18" y="7"/>
                  </a:cubicBezTo>
                  <a:lnTo>
                    <a:pt x="13" y="69"/>
                  </a:lnTo>
                  <a:cubicBezTo>
                    <a:pt x="13" y="72"/>
                    <a:pt x="10" y="75"/>
                    <a:pt x="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 name="Agriculture4" descr="{&quot;Key&quot;:&quot;POWER_USER_SHAPE_ICON&quot;,&quot;Value&quot;:&quot;POWER_USER_SHAPE_ICON_STYLE_1&quot;}"/>
          <p:cNvSpPr>
            <a:spLocks noChangeAspect="1" noEditPoints="1"/>
          </p:cNvSpPr>
          <p:nvPr>
            <p:custDataLst>
              <p:tags r:id="rId4"/>
            </p:custDataLst>
          </p:nvPr>
        </p:nvSpPr>
        <p:spPr bwMode="auto">
          <a:xfrm>
            <a:off x="6003359" y="1006663"/>
            <a:ext cx="471406" cy="380274"/>
          </a:xfrm>
          <a:custGeom>
            <a:avLst/>
            <a:gdLst>
              <a:gd name="T0" fmla="*/ 619 w 743"/>
              <a:gd name="T1" fmla="*/ 106 h 437"/>
              <a:gd name="T2" fmla="*/ 571 w 743"/>
              <a:gd name="T3" fmla="*/ 33 h 437"/>
              <a:gd name="T4" fmla="*/ 545 w 743"/>
              <a:gd name="T5" fmla="*/ 79 h 437"/>
              <a:gd name="T6" fmla="*/ 654 w 743"/>
              <a:gd name="T7" fmla="*/ 37 h 437"/>
              <a:gd name="T8" fmla="*/ 660 w 743"/>
              <a:gd name="T9" fmla="*/ 165 h 437"/>
              <a:gd name="T10" fmla="*/ 569 w 743"/>
              <a:gd name="T11" fmla="*/ 134 h 437"/>
              <a:gd name="T12" fmla="*/ 507 w 743"/>
              <a:gd name="T13" fmla="*/ 124 h 437"/>
              <a:gd name="T14" fmla="*/ 462 w 743"/>
              <a:gd name="T15" fmla="*/ 15 h 437"/>
              <a:gd name="T16" fmla="*/ 266 w 743"/>
              <a:gd name="T17" fmla="*/ 106 h 437"/>
              <a:gd name="T18" fmla="*/ 306 w 743"/>
              <a:gd name="T19" fmla="*/ 99 h 437"/>
              <a:gd name="T20" fmla="*/ 267 w 743"/>
              <a:gd name="T21" fmla="*/ 156 h 437"/>
              <a:gd name="T22" fmla="*/ 225 w 743"/>
              <a:gd name="T23" fmla="*/ 183 h 437"/>
              <a:gd name="T24" fmla="*/ 278 w 743"/>
              <a:gd name="T25" fmla="*/ 216 h 437"/>
              <a:gd name="T26" fmla="*/ 337 w 743"/>
              <a:gd name="T27" fmla="*/ 197 h 437"/>
              <a:gd name="T28" fmla="*/ 337 w 743"/>
              <a:gd name="T29" fmla="*/ 197 h 437"/>
              <a:gd name="T30" fmla="*/ 345 w 743"/>
              <a:gd name="T31" fmla="*/ 142 h 437"/>
              <a:gd name="T32" fmla="*/ 341 w 743"/>
              <a:gd name="T33" fmla="*/ 112 h 437"/>
              <a:gd name="T34" fmla="*/ 333 w 743"/>
              <a:gd name="T35" fmla="*/ 84 h 437"/>
              <a:gd name="T36" fmla="*/ 306 w 743"/>
              <a:gd name="T37" fmla="*/ 35 h 437"/>
              <a:gd name="T38" fmla="*/ 244 w 743"/>
              <a:gd name="T39" fmla="*/ 40 h 437"/>
              <a:gd name="T40" fmla="*/ 207 w 743"/>
              <a:gd name="T41" fmla="*/ 90 h 437"/>
              <a:gd name="T42" fmla="*/ 207 w 743"/>
              <a:gd name="T43" fmla="*/ 90 h 437"/>
              <a:gd name="T44" fmla="*/ 233 w 743"/>
              <a:gd name="T45" fmla="*/ 139 h 437"/>
              <a:gd name="T46" fmla="*/ 48 w 743"/>
              <a:gd name="T47" fmla="*/ 162 h 437"/>
              <a:gd name="T48" fmla="*/ 156 w 743"/>
              <a:gd name="T49" fmla="*/ 119 h 437"/>
              <a:gd name="T50" fmla="*/ 175 w 743"/>
              <a:gd name="T51" fmla="*/ 122 h 437"/>
              <a:gd name="T52" fmla="*/ 144 w 743"/>
              <a:gd name="T53" fmla="*/ 157 h 437"/>
              <a:gd name="T54" fmla="*/ 59 w 743"/>
              <a:gd name="T55" fmla="*/ 168 h 437"/>
              <a:gd name="T56" fmla="*/ 382 w 743"/>
              <a:gd name="T57" fmla="*/ 137 h 437"/>
              <a:gd name="T58" fmla="*/ 443 w 743"/>
              <a:gd name="T59" fmla="*/ 177 h 437"/>
              <a:gd name="T60" fmla="*/ 361 w 743"/>
              <a:gd name="T61" fmla="*/ 83 h 437"/>
              <a:gd name="T62" fmla="*/ 448 w 743"/>
              <a:gd name="T63" fmla="*/ 87 h 437"/>
              <a:gd name="T64" fmla="*/ 534 w 743"/>
              <a:gd name="T65" fmla="*/ 292 h 437"/>
              <a:gd name="T66" fmla="*/ 4 w 743"/>
              <a:gd name="T67" fmla="*/ 267 h 437"/>
              <a:gd name="T68" fmla="*/ 463 w 743"/>
              <a:gd name="T69" fmla="*/ 219 h 437"/>
              <a:gd name="T70" fmla="*/ 533 w 743"/>
              <a:gd name="T71" fmla="*/ 215 h 437"/>
              <a:gd name="T72" fmla="*/ 619 w 743"/>
              <a:gd name="T73" fmla="*/ 217 h 437"/>
              <a:gd name="T74" fmla="*/ 727 w 743"/>
              <a:gd name="T75" fmla="*/ 302 h 437"/>
              <a:gd name="T76" fmla="*/ 12 w 743"/>
              <a:gd name="T77" fmla="*/ 401 h 437"/>
              <a:gd name="T78" fmla="*/ 656 w 743"/>
              <a:gd name="T79" fmla="*/ 374 h 437"/>
              <a:gd name="T80" fmla="*/ 651 w 743"/>
              <a:gd name="T81" fmla="*/ 433 h 437"/>
              <a:gd name="T82" fmla="*/ 540 w 743"/>
              <a:gd name="T83" fmla="*/ 375 h 437"/>
              <a:gd name="T84" fmla="*/ 545 w 743"/>
              <a:gd name="T85" fmla="*/ 425 h 437"/>
              <a:gd name="T86" fmla="*/ 540 w 743"/>
              <a:gd name="T87" fmla="*/ 375 h 437"/>
              <a:gd name="T88" fmla="*/ 432 w 743"/>
              <a:gd name="T89" fmla="*/ 410 h 437"/>
              <a:gd name="T90" fmla="*/ 393 w 743"/>
              <a:gd name="T91" fmla="*/ 359 h 437"/>
              <a:gd name="T92" fmla="*/ 348 w 743"/>
              <a:gd name="T93" fmla="*/ 405 h 437"/>
              <a:gd name="T94" fmla="*/ 289 w 743"/>
              <a:gd name="T95" fmla="*/ 368 h 437"/>
              <a:gd name="T96" fmla="*/ 69 w 743"/>
              <a:gd name="T97" fmla="*/ 319 h 437"/>
              <a:gd name="T98" fmla="*/ 32 w 743"/>
              <a:gd name="T99" fmla="*/ 338 h 437"/>
              <a:gd name="T100" fmla="*/ 126 w 743"/>
              <a:gd name="T101" fmla="*/ 298 h 437"/>
              <a:gd name="T102" fmla="*/ 96 w 743"/>
              <a:gd name="T103" fmla="*/ 341 h 437"/>
              <a:gd name="T104" fmla="*/ 166 w 743"/>
              <a:gd name="T105" fmla="*/ 298 h 437"/>
              <a:gd name="T106" fmla="*/ 163 w 743"/>
              <a:gd name="T107" fmla="*/ 335 h 437"/>
              <a:gd name="T108" fmla="*/ 463 w 743"/>
              <a:gd name="T109" fmla="*/ 163 h 437"/>
              <a:gd name="T110" fmla="*/ 487 w 743"/>
              <a:gd name="T111" fmla="*/ 10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3" h="437">
                <a:moveTo>
                  <a:pt x="630" y="78"/>
                </a:moveTo>
                <a:cubicBezTo>
                  <a:pt x="632" y="81"/>
                  <a:pt x="634" y="83"/>
                  <a:pt x="636" y="86"/>
                </a:cubicBezTo>
                <a:cubicBezTo>
                  <a:pt x="640" y="93"/>
                  <a:pt x="643" y="99"/>
                  <a:pt x="643" y="106"/>
                </a:cubicBezTo>
                <a:lnTo>
                  <a:pt x="643" y="146"/>
                </a:lnTo>
                <a:lnTo>
                  <a:pt x="619" y="132"/>
                </a:lnTo>
                <a:lnTo>
                  <a:pt x="619" y="106"/>
                </a:lnTo>
                <a:cubicBezTo>
                  <a:pt x="619" y="104"/>
                  <a:pt x="618" y="102"/>
                  <a:pt x="616" y="98"/>
                </a:cubicBezTo>
                <a:lnTo>
                  <a:pt x="615" y="97"/>
                </a:lnTo>
                <a:lnTo>
                  <a:pt x="630" y="78"/>
                </a:lnTo>
                <a:close/>
                <a:moveTo>
                  <a:pt x="522" y="40"/>
                </a:moveTo>
                <a:cubicBezTo>
                  <a:pt x="531" y="35"/>
                  <a:pt x="543" y="29"/>
                  <a:pt x="553" y="29"/>
                </a:cubicBezTo>
                <a:cubicBezTo>
                  <a:pt x="558" y="29"/>
                  <a:pt x="564" y="30"/>
                  <a:pt x="571" y="33"/>
                </a:cubicBezTo>
                <a:cubicBezTo>
                  <a:pt x="573" y="34"/>
                  <a:pt x="575" y="35"/>
                  <a:pt x="577" y="37"/>
                </a:cubicBezTo>
                <a:lnTo>
                  <a:pt x="566" y="57"/>
                </a:lnTo>
                <a:cubicBezTo>
                  <a:pt x="562" y="55"/>
                  <a:pt x="556" y="52"/>
                  <a:pt x="553" y="52"/>
                </a:cubicBezTo>
                <a:cubicBezTo>
                  <a:pt x="550" y="52"/>
                  <a:pt x="545" y="55"/>
                  <a:pt x="542" y="56"/>
                </a:cubicBezTo>
                <a:lnTo>
                  <a:pt x="522" y="40"/>
                </a:lnTo>
                <a:close/>
                <a:moveTo>
                  <a:pt x="545" y="79"/>
                </a:moveTo>
                <a:lnTo>
                  <a:pt x="536" y="94"/>
                </a:lnTo>
                <a:lnTo>
                  <a:pt x="550" y="101"/>
                </a:lnTo>
                <a:lnTo>
                  <a:pt x="604" y="7"/>
                </a:lnTo>
                <a:cubicBezTo>
                  <a:pt x="606" y="2"/>
                  <a:pt x="612" y="0"/>
                  <a:pt x="617" y="3"/>
                </a:cubicBezTo>
                <a:lnTo>
                  <a:pt x="652" y="23"/>
                </a:lnTo>
                <a:cubicBezTo>
                  <a:pt x="657" y="26"/>
                  <a:pt x="658" y="32"/>
                  <a:pt x="654" y="37"/>
                </a:cubicBezTo>
                <a:lnTo>
                  <a:pt x="599" y="103"/>
                </a:lnTo>
                <a:lnTo>
                  <a:pt x="599" y="103"/>
                </a:lnTo>
                <a:cubicBezTo>
                  <a:pt x="596" y="107"/>
                  <a:pt x="591" y="108"/>
                  <a:pt x="587" y="105"/>
                </a:cubicBezTo>
                <a:lnTo>
                  <a:pt x="573" y="97"/>
                </a:lnTo>
                <a:lnTo>
                  <a:pt x="565" y="110"/>
                </a:lnTo>
                <a:lnTo>
                  <a:pt x="660" y="165"/>
                </a:lnTo>
                <a:cubicBezTo>
                  <a:pt x="664" y="167"/>
                  <a:pt x="666" y="173"/>
                  <a:pt x="664" y="177"/>
                </a:cubicBezTo>
                <a:lnTo>
                  <a:pt x="643" y="213"/>
                </a:lnTo>
                <a:cubicBezTo>
                  <a:pt x="640" y="218"/>
                  <a:pt x="634" y="219"/>
                  <a:pt x="630" y="215"/>
                </a:cubicBezTo>
                <a:lnTo>
                  <a:pt x="563" y="159"/>
                </a:lnTo>
                <a:cubicBezTo>
                  <a:pt x="560" y="156"/>
                  <a:pt x="559" y="151"/>
                  <a:pt x="561" y="148"/>
                </a:cubicBezTo>
                <a:lnTo>
                  <a:pt x="569" y="134"/>
                </a:lnTo>
                <a:lnTo>
                  <a:pt x="556" y="126"/>
                </a:lnTo>
                <a:lnTo>
                  <a:pt x="501" y="221"/>
                </a:lnTo>
                <a:cubicBezTo>
                  <a:pt x="499" y="225"/>
                  <a:pt x="493" y="227"/>
                  <a:pt x="489" y="224"/>
                </a:cubicBezTo>
                <a:lnTo>
                  <a:pt x="454" y="204"/>
                </a:lnTo>
                <a:cubicBezTo>
                  <a:pt x="449" y="201"/>
                  <a:pt x="448" y="194"/>
                  <a:pt x="451" y="190"/>
                </a:cubicBezTo>
                <a:lnTo>
                  <a:pt x="507" y="124"/>
                </a:lnTo>
                <a:cubicBezTo>
                  <a:pt x="510" y="120"/>
                  <a:pt x="515" y="120"/>
                  <a:pt x="519" y="122"/>
                </a:cubicBezTo>
                <a:lnTo>
                  <a:pt x="533" y="130"/>
                </a:lnTo>
                <a:lnTo>
                  <a:pt x="541" y="117"/>
                </a:lnTo>
                <a:lnTo>
                  <a:pt x="446" y="62"/>
                </a:lnTo>
                <a:cubicBezTo>
                  <a:pt x="441" y="60"/>
                  <a:pt x="440" y="54"/>
                  <a:pt x="442" y="50"/>
                </a:cubicBezTo>
                <a:lnTo>
                  <a:pt x="462" y="15"/>
                </a:lnTo>
                <a:cubicBezTo>
                  <a:pt x="465" y="10"/>
                  <a:pt x="472" y="8"/>
                  <a:pt x="476" y="12"/>
                </a:cubicBezTo>
                <a:lnTo>
                  <a:pt x="543" y="68"/>
                </a:lnTo>
                <a:cubicBezTo>
                  <a:pt x="546" y="70"/>
                  <a:pt x="547" y="75"/>
                  <a:pt x="545" y="79"/>
                </a:cubicBezTo>
                <a:close/>
                <a:moveTo>
                  <a:pt x="306" y="99"/>
                </a:moveTo>
                <a:cubicBezTo>
                  <a:pt x="300" y="95"/>
                  <a:pt x="292" y="93"/>
                  <a:pt x="284" y="94"/>
                </a:cubicBezTo>
                <a:cubicBezTo>
                  <a:pt x="276" y="96"/>
                  <a:pt x="270" y="100"/>
                  <a:pt x="266" y="106"/>
                </a:cubicBezTo>
                <a:cubicBezTo>
                  <a:pt x="262" y="113"/>
                  <a:pt x="260" y="120"/>
                  <a:pt x="261" y="128"/>
                </a:cubicBezTo>
                <a:cubicBezTo>
                  <a:pt x="263" y="136"/>
                  <a:pt x="267" y="142"/>
                  <a:pt x="273" y="146"/>
                </a:cubicBezTo>
                <a:cubicBezTo>
                  <a:pt x="279" y="151"/>
                  <a:pt x="287" y="152"/>
                  <a:pt x="295" y="151"/>
                </a:cubicBezTo>
                <a:cubicBezTo>
                  <a:pt x="303" y="149"/>
                  <a:pt x="309" y="145"/>
                  <a:pt x="313" y="139"/>
                </a:cubicBezTo>
                <a:cubicBezTo>
                  <a:pt x="317" y="133"/>
                  <a:pt x="319" y="125"/>
                  <a:pt x="318" y="117"/>
                </a:cubicBezTo>
                <a:cubicBezTo>
                  <a:pt x="316" y="109"/>
                  <a:pt x="312" y="103"/>
                  <a:pt x="306" y="99"/>
                </a:cubicBezTo>
                <a:close/>
                <a:moveTo>
                  <a:pt x="282" y="83"/>
                </a:moveTo>
                <a:cubicBezTo>
                  <a:pt x="293" y="81"/>
                  <a:pt x="304" y="83"/>
                  <a:pt x="312" y="89"/>
                </a:cubicBezTo>
                <a:cubicBezTo>
                  <a:pt x="321" y="95"/>
                  <a:pt x="327" y="104"/>
                  <a:pt x="329" y="115"/>
                </a:cubicBezTo>
                <a:cubicBezTo>
                  <a:pt x="331" y="126"/>
                  <a:pt x="329" y="137"/>
                  <a:pt x="323" y="145"/>
                </a:cubicBezTo>
                <a:cubicBezTo>
                  <a:pt x="317" y="154"/>
                  <a:pt x="308" y="160"/>
                  <a:pt x="297" y="162"/>
                </a:cubicBezTo>
                <a:cubicBezTo>
                  <a:pt x="286" y="165"/>
                  <a:pt x="275" y="162"/>
                  <a:pt x="267" y="156"/>
                </a:cubicBezTo>
                <a:cubicBezTo>
                  <a:pt x="258" y="150"/>
                  <a:pt x="252" y="141"/>
                  <a:pt x="250" y="130"/>
                </a:cubicBezTo>
                <a:cubicBezTo>
                  <a:pt x="248" y="119"/>
                  <a:pt x="250" y="108"/>
                  <a:pt x="256" y="100"/>
                </a:cubicBezTo>
                <a:cubicBezTo>
                  <a:pt x="262" y="91"/>
                  <a:pt x="271" y="85"/>
                  <a:pt x="282" y="83"/>
                </a:cubicBezTo>
                <a:close/>
                <a:moveTo>
                  <a:pt x="233" y="191"/>
                </a:moveTo>
                <a:cubicBezTo>
                  <a:pt x="231" y="193"/>
                  <a:pt x="227" y="193"/>
                  <a:pt x="225" y="191"/>
                </a:cubicBezTo>
                <a:cubicBezTo>
                  <a:pt x="222" y="189"/>
                  <a:pt x="222" y="185"/>
                  <a:pt x="225" y="183"/>
                </a:cubicBezTo>
                <a:lnTo>
                  <a:pt x="245" y="161"/>
                </a:lnTo>
                <a:cubicBezTo>
                  <a:pt x="248" y="158"/>
                  <a:pt x="251" y="158"/>
                  <a:pt x="254" y="161"/>
                </a:cubicBezTo>
                <a:cubicBezTo>
                  <a:pt x="256" y="163"/>
                  <a:pt x="256" y="167"/>
                  <a:pt x="254" y="169"/>
                </a:cubicBezTo>
                <a:lnTo>
                  <a:pt x="233" y="191"/>
                </a:lnTo>
                <a:close/>
                <a:moveTo>
                  <a:pt x="284" y="211"/>
                </a:moveTo>
                <a:cubicBezTo>
                  <a:pt x="284" y="214"/>
                  <a:pt x="281" y="216"/>
                  <a:pt x="278" y="216"/>
                </a:cubicBezTo>
                <a:cubicBezTo>
                  <a:pt x="274" y="216"/>
                  <a:pt x="272" y="213"/>
                  <a:pt x="273" y="209"/>
                </a:cubicBezTo>
                <a:lnTo>
                  <a:pt x="276" y="180"/>
                </a:lnTo>
                <a:cubicBezTo>
                  <a:pt x="277" y="176"/>
                  <a:pt x="280" y="174"/>
                  <a:pt x="283" y="174"/>
                </a:cubicBezTo>
                <a:cubicBezTo>
                  <a:pt x="286" y="175"/>
                  <a:pt x="288" y="178"/>
                  <a:pt x="288" y="181"/>
                </a:cubicBezTo>
                <a:lnTo>
                  <a:pt x="284" y="211"/>
                </a:lnTo>
                <a:close/>
                <a:moveTo>
                  <a:pt x="337" y="197"/>
                </a:moveTo>
                <a:cubicBezTo>
                  <a:pt x="339" y="200"/>
                  <a:pt x="338" y="203"/>
                  <a:pt x="335" y="205"/>
                </a:cubicBezTo>
                <a:cubicBezTo>
                  <a:pt x="332" y="207"/>
                  <a:pt x="328" y="206"/>
                  <a:pt x="327" y="203"/>
                </a:cubicBezTo>
                <a:lnTo>
                  <a:pt x="312" y="176"/>
                </a:lnTo>
                <a:cubicBezTo>
                  <a:pt x="311" y="173"/>
                  <a:pt x="312" y="170"/>
                  <a:pt x="315" y="168"/>
                </a:cubicBezTo>
                <a:cubicBezTo>
                  <a:pt x="318" y="167"/>
                  <a:pt x="321" y="168"/>
                  <a:pt x="323" y="171"/>
                </a:cubicBezTo>
                <a:lnTo>
                  <a:pt x="337" y="197"/>
                </a:lnTo>
                <a:close/>
                <a:moveTo>
                  <a:pt x="372" y="155"/>
                </a:moveTo>
                <a:cubicBezTo>
                  <a:pt x="375" y="156"/>
                  <a:pt x="376" y="160"/>
                  <a:pt x="375" y="162"/>
                </a:cubicBezTo>
                <a:cubicBezTo>
                  <a:pt x="373" y="165"/>
                  <a:pt x="370" y="167"/>
                  <a:pt x="367" y="165"/>
                </a:cubicBezTo>
                <a:lnTo>
                  <a:pt x="340" y="152"/>
                </a:lnTo>
                <a:cubicBezTo>
                  <a:pt x="337" y="151"/>
                  <a:pt x="336" y="148"/>
                  <a:pt x="337" y="145"/>
                </a:cubicBezTo>
                <a:cubicBezTo>
                  <a:pt x="338" y="142"/>
                  <a:pt x="342" y="140"/>
                  <a:pt x="345" y="142"/>
                </a:cubicBezTo>
                <a:lnTo>
                  <a:pt x="372" y="155"/>
                </a:lnTo>
                <a:close/>
                <a:moveTo>
                  <a:pt x="375" y="100"/>
                </a:moveTo>
                <a:cubicBezTo>
                  <a:pt x="378" y="99"/>
                  <a:pt x="381" y="101"/>
                  <a:pt x="382" y="105"/>
                </a:cubicBezTo>
                <a:cubicBezTo>
                  <a:pt x="383" y="108"/>
                  <a:pt x="381" y="111"/>
                  <a:pt x="377" y="111"/>
                </a:cubicBezTo>
                <a:lnTo>
                  <a:pt x="348" y="117"/>
                </a:lnTo>
                <a:cubicBezTo>
                  <a:pt x="344" y="118"/>
                  <a:pt x="341" y="116"/>
                  <a:pt x="341" y="112"/>
                </a:cubicBezTo>
                <a:cubicBezTo>
                  <a:pt x="340" y="109"/>
                  <a:pt x="342" y="106"/>
                  <a:pt x="345" y="106"/>
                </a:cubicBezTo>
                <a:lnTo>
                  <a:pt x="375" y="100"/>
                </a:lnTo>
                <a:close/>
                <a:moveTo>
                  <a:pt x="346" y="54"/>
                </a:moveTo>
                <a:cubicBezTo>
                  <a:pt x="348" y="51"/>
                  <a:pt x="352" y="51"/>
                  <a:pt x="354" y="53"/>
                </a:cubicBezTo>
                <a:cubicBezTo>
                  <a:pt x="356" y="56"/>
                  <a:pt x="356" y="59"/>
                  <a:pt x="354" y="62"/>
                </a:cubicBezTo>
                <a:lnTo>
                  <a:pt x="333" y="84"/>
                </a:lnTo>
                <a:cubicBezTo>
                  <a:pt x="331" y="86"/>
                  <a:pt x="327" y="86"/>
                  <a:pt x="325" y="84"/>
                </a:cubicBezTo>
                <a:cubicBezTo>
                  <a:pt x="323" y="82"/>
                  <a:pt x="322" y="78"/>
                  <a:pt x="325" y="76"/>
                </a:cubicBezTo>
                <a:lnTo>
                  <a:pt x="346" y="54"/>
                </a:lnTo>
                <a:close/>
                <a:moveTo>
                  <a:pt x="295" y="34"/>
                </a:moveTo>
                <a:cubicBezTo>
                  <a:pt x="295" y="31"/>
                  <a:pt x="298" y="28"/>
                  <a:pt x="301" y="29"/>
                </a:cubicBezTo>
                <a:cubicBezTo>
                  <a:pt x="304" y="29"/>
                  <a:pt x="307" y="32"/>
                  <a:pt x="306" y="35"/>
                </a:cubicBezTo>
                <a:lnTo>
                  <a:pt x="302" y="66"/>
                </a:lnTo>
                <a:cubicBezTo>
                  <a:pt x="302" y="69"/>
                  <a:pt x="299" y="71"/>
                  <a:pt x="296" y="71"/>
                </a:cubicBezTo>
                <a:cubicBezTo>
                  <a:pt x="293" y="70"/>
                  <a:pt x="290" y="67"/>
                  <a:pt x="291" y="64"/>
                </a:cubicBezTo>
                <a:lnTo>
                  <a:pt x="295" y="34"/>
                </a:lnTo>
                <a:close/>
                <a:moveTo>
                  <a:pt x="241" y="48"/>
                </a:moveTo>
                <a:cubicBezTo>
                  <a:pt x="240" y="45"/>
                  <a:pt x="241" y="41"/>
                  <a:pt x="244" y="40"/>
                </a:cubicBezTo>
                <a:cubicBezTo>
                  <a:pt x="247" y="38"/>
                  <a:pt x="250" y="39"/>
                  <a:pt x="252" y="42"/>
                </a:cubicBezTo>
                <a:lnTo>
                  <a:pt x="267" y="69"/>
                </a:lnTo>
                <a:cubicBezTo>
                  <a:pt x="268" y="72"/>
                  <a:pt x="267" y="75"/>
                  <a:pt x="264" y="77"/>
                </a:cubicBezTo>
                <a:cubicBezTo>
                  <a:pt x="261" y="78"/>
                  <a:pt x="258" y="77"/>
                  <a:pt x="256" y="75"/>
                </a:cubicBezTo>
                <a:lnTo>
                  <a:pt x="241" y="48"/>
                </a:lnTo>
                <a:close/>
                <a:moveTo>
                  <a:pt x="207" y="90"/>
                </a:moveTo>
                <a:cubicBezTo>
                  <a:pt x="204" y="89"/>
                  <a:pt x="203" y="85"/>
                  <a:pt x="204" y="82"/>
                </a:cubicBezTo>
                <a:cubicBezTo>
                  <a:pt x="205" y="79"/>
                  <a:pt x="209" y="78"/>
                  <a:pt x="212" y="79"/>
                </a:cubicBezTo>
                <a:lnTo>
                  <a:pt x="239" y="92"/>
                </a:lnTo>
                <a:cubicBezTo>
                  <a:pt x="242" y="94"/>
                  <a:pt x="244" y="97"/>
                  <a:pt x="242" y="100"/>
                </a:cubicBezTo>
                <a:cubicBezTo>
                  <a:pt x="241" y="103"/>
                  <a:pt x="237" y="105"/>
                  <a:pt x="234" y="103"/>
                </a:cubicBezTo>
                <a:lnTo>
                  <a:pt x="207" y="90"/>
                </a:lnTo>
                <a:close/>
                <a:moveTo>
                  <a:pt x="204" y="145"/>
                </a:moveTo>
                <a:cubicBezTo>
                  <a:pt x="200" y="145"/>
                  <a:pt x="197" y="143"/>
                  <a:pt x="197" y="140"/>
                </a:cubicBezTo>
                <a:cubicBezTo>
                  <a:pt x="196" y="137"/>
                  <a:pt x="198" y="134"/>
                  <a:pt x="201" y="133"/>
                </a:cubicBezTo>
                <a:lnTo>
                  <a:pt x="231" y="128"/>
                </a:lnTo>
                <a:cubicBezTo>
                  <a:pt x="234" y="127"/>
                  <a:pt x="238" y="129"/>
                  <a:pt x="238" y="132"/>
                </a:cubicBezTo>
                <a:cubicBezTo>
                  <a:pt x="239" y="135"/>
                  <a:pt x="237" y="139"/>
                  <a:pt x="233" y="139"/>
                </a:cubicBezTo>
                <a:lnTo>
                  <a:pt x="204" y="145"/>
                </a:lnTo>
                <a:close/>
                <a:moveTo>
                  <a:pt x="14" y="215"/>
                </a:moveTo>
                <a:cubicBezTo>
                  <a:pt x="14" y="218"/>
                  <a:pt x="11" y="221"/>
                  <a:pt x="8" y="221"/>
                </a:cubicBezTo>
                <a:cubicBezTo>
                  <a:pt x="4" y="221"/>
                  <a:pt x="2" y="218"/>
                  <a:pt x="2" y="215"/>
                </a:cubicBezTo>
                <a:cubicBezTo>
                  <a:pt x="2" y="200"/>
                  <a:pt x="7" y="187"/>
                  <a:pt x="17" y="178"/>
                </a:cubicBezTo>
                <a:cubicBezTo>
                  <a:pt x="25" y="169"/>
                  <a:pt x="36" y="163"/>
                  <a:pt x="48" y="162"/>
                </a:cubicBezTo>
                <a:cubicBezTo>
                  <a:pt x="51" y="151"/>
                  <a:pt x="58" y="141"/>
                  <a:pt x="66" y="134"/>
                </a:cubicBezTo>
                <a:cubicBezTo>
                  <a:pt x="75" y="127"/>
                  <a:pt x="87" y="122"/>
                  <a:pt x="100" y="122"/>
                </a:cubicBezTo>
                <a:cubicBezTo>
                  <a:pt x="110" y="122"/>
                  <a:pt x="119" y="125"/>
                  <a:pt x="127" y="129"/>
                </a:cubicBezTo>
                <a:cubicBezTo>
                  <a:pt x="132" y="132"/>
                  <a:pt x="136" y="135"/>
                  <a:pt x="139" y="139"/>
                </a:cubicBezTo>
                <a:cubicBezTo>
                  <a:pt x="140" y="137"/>
                  <a:pt x="142" y="135"/>
                  <a:pt x="143" y="133"/>
                </a:cubicBezTo>
                <a:cubicBezTo>
                  <a:pt x="146" y="127"/>
                  <a:pt x="151" y="123"/>
                  <a:pt x="156" y="119"/>
                </a:cubicBezTo>
                <a:cubicBezTo>
                  <a:pt x="160" y="115"/>
                  <a:pt x="166" y="113"/>
                  <a:pt x="171" y="111"/>
                </a:cubicBezTo>
                <a:lnTo>
                  <a:pt x="171" y="111"/>
                </a:lnTo>
                <a:cubicBezTo>
                  <a:pt x="176" y="109"/>
                  <a:pt x="182" y="108"/>
                  <a:pt x="188" y="108"/>
                </a:cubicBezTo>
                <a:cubicBezTo>
                  <a:pt x="191" y="108"/>
                  <a:pt x="194" y="111"/>
                  <a:pt x="194" y="114"/>
                </a:cubicBezTo>
                <a:cubicBezTo>
                  <a:pt x="194" y="117"/>
                  <a:pt x="191" y="120"/>
                  <a:pt x="188" y="120"/>
                </a:cubicBezTo>
                <a:cubicBezTo>
                  <a:pt x="183" y="120"/>
                  <a:pt x="179" y="121"/>
                  <a:pt x="175" y="122"/>
                </a:cubicBezTo>
                <a:lnTo>
                  <a:pt x="175" y="122"/>
                </a:lnTo>
                <a:lnTo>
                  <a:pt x="175" y="122"/>
                </a:lnTo>
                <a:cubicBezTo>
                  <a:pt x="171" y="123"/>
                  <a:pt x="167" y="125"/>
                  <a:pt x="163" y="128"/>
                </a:cubicBezTo>
                <a:cubicBezTo>
                  <a:pt x="159" y="131"/>
                  <a:pt x="156" y="135"/>
                  <a:pt x="153" y="139"/>
                </a:cubicBezTo>
                <a:cubicBezTo>
                  <a:pt x="150" y="143"/>
                  <a:pt x="148" y="148"/>
                  <a:pt x="147" y="153"/>
                </a:cubicBezTo>
                <a:cubicBezTo>
                  <a:pt x="147" y="154"/>
                  <a:pt x="146" y="156"/>
                  <a:pt x="144" y="157"/>
                </a:cubicBezTo>
                <a:cubicBezTo>
                  <a:pt x="142" y="158"/>
                  <a:pt x="138" y="157"/>
                  <a:pt x="136" y="155"/>
                </a:cubicBezTo>
                <a:cubicBezTo>
                  <a:pt x="133" y="148"/>
                  <a:pt x="127" y="143"/>
                  <a:pt x="121" y="139"/>
                </a:cubicBezTo>
                <a:cubicBezTo>
                  <a:pt x="115" y="136"/>
                  <a:pt x="108" y="134"/>
                  <a:pt x="100" y="134"/>
                </a:cubicBezTo>
                <a:cubicBezTo>
                  <a:pt x="90" y="134"/>
                  <a:pt x="81" y="137"/>
                  <a:pt x="73" y="144"/>
                </a:cubicBezTo>
                <a:cubicBezTo>
                  <a:pt x="66" y="150"/>
                  <a:pt x="61" y="158"/>
                  <a:pt x="59" y="168"/>
                </a:cubicBezTo>
                <a:lnTo>
                  <a:pt x="59" y="168"/>
                </a:lnTo>
                <a:cubicBezTo>
                  <a:pt x="59" y="171"/>
                  <a:pt x="56" y="173"/>
                  <a:pt x="54" y="173"/>
                </a:cubicBezTo>
                <a:cubicBezTo>
                  <a:pt x="42" y="174"/>
                  <a:pt x="32" y="178"/>
                  <a:pt x="25" y="186"/>
                </a:cubicBezTo>
                <a:cubicBezTo>
                  <a:pt x="18" y="193"/>
                  <a:pt x="14" y="204"/>
                  <a:pt x="14" y="215"/>
                </a:cubicBezTo>
                <a:close/>
                <a:moveTo>
                  <a:pt x="386" y="148"/>
                </a:moveTo>
                <a:cubicBezTo>
                  <a:pt x="383" y="150"/>
                  <a:pt x="380" y="148"/>
                  <a:pt x="379" y="145"/>
                </a:cubicBezTo>
                <a:cubicBezTo>
                  <a:pt x="377" y="142"/>
                  <a:pt x="379" y="139"/>
                  <a:pt x="382" y="137"/>
                </a:cubicBezTo>
                <a:cubicBezTo>
                  <a:pt x="385" y="136"/>
                  <a:pt x="389" y="135"/>
                  <a:pt x="392" y="134"/>
                </a:cubicBezTo>
                <a:cubicBezTo>
                  <a:pt x="396" y="134"/>
                  <a:pt x="399" y="133"/>
                  <a:pt x="403" y="133"/>
                </a:cubicBezTo>
                <a:cubicBezTo>
                  <a:pt x="415" y="133"/>
                  <a:pt x="427" y="137"/>
                  <a:pt x="436" y="144"/>
                </a:cubicBezTo>
                <a:cubicBezTo>
                  <a:pt x="445" y="152"/>
                  <a:pt x="452" y="162"/>
                  <a:pt x="455" y="174"/>
                </a:cubicBezTo>
                <a:cubicBezTo>
                  <a:pt x="456" y="177"/>
                  <a:pt x="454" y="180"/>
                  <a:pt x="451" y="181"/>
                </a:cubicBezTo>
                <a:cubicBezTo>
                  <a:pt x="447" y="182"/>
                  <a:pt x="444" y="180"/>
                  <a:pt x="443" y="177"/>
                </a:cubicBezTo>
                <a:cubicBezTo>
                  <a:pt x="441" y="167"/>
                  <a:pt x="436" y="159"/>
                  <a:pt x="429" y="154"/>
                </a:cubicBezTo>
                <a:cubicBezTo>
                  <a:pt x="422" y="148"/>
                  <a:pt x="413" y="145"/>
                  <a:pt x="403" y="145"/>
                </a:cubicBezTo>
                <a:cubicBezTo>
                  <a:pt x="400" y="145"/>
                  <a:pt x="397" y="145"/>
                  <a:pt x="394" y="146"/>
                </a:cubicBezTo>
                <a:cubicBezTo>
                  <a:pt x="392" y="146"/>
                  <a:pt x="389" y="147"/>
                  <a:pt x="386" y="148"/>
                </a:cubicBezTo>
                <a:close/>
                <a:moveTo>
                  <a:pt x="369" y="83"/>
                </a:moveTo>
                <a:cubicBezTo>
                  <a:pt x="367" y="86"/>
                  <a:pt x="363" y="86"/>
                  <a:pt x="361" y="83"/>
                </a:cubicBezTo>
                <a:cubicBezTo>
                  <a:pt x="359" y="81"/>
                  <a:pt x="359" y="77"/>
                  <a:pt x="361" y="75"/>
                </a:cubicBezTo>
                <a:cubicBezTo>
                  <a:pt x="367" y="70"/>
                  <a:pt x="374" y="66"/>
                  <a:pt x="381" y="63"/>
                </a:cubicBezTo>
                <a:cubicBezTo>
                  <a:pt x="388" y="60"/>
                  <a:pt x="395" y="59"/>
                  <a:pt x="403" y="59"/>
                </a:cubicBezTo>
                <a:cubicBezTo>
                  <a:pt x="412" y="59"/>
                  <a:pt x="420" y="61"/>
                  <a:pt x="428" y="64"/>
                </a:cubicBezTo>
                <a:cubicBezTo>
                  <a:pt x="436" y="68"/>
                  <a:pt x="443" y="73"/>
                  <a:pt x="448" y="79"/>
                </a:cubicBezTo>
                <a:cubicBezTo>
                  <a:pt x="451" y="82"/>
                  <a:pt x="450" y="85"/>
                  <a:pt x="448" y="87"/>
                </a:cubicBezTo>
                <a:cubicBezTo>
                  <a:pt x="446" y="90"/>
                  <a:pt x="442" y="89"/>
                  <a:pt x="440" y="87"/>
                </a:cubicBezTo>
                <a:cubicBezTo>
                  <a:pt x="435" y="82"/>
                  <a:pt x="429" y="78"/>
                  <a:pt x="423" y="75"/>
                </a:cubicBezTo>
                <a:cubicBezTo>
                  <a:pt x="417" y="72"/>
                  <a:pt x="410" y="70"/>
                  <a:pt x="403" y="70"/>
                </a:cubicBezTo>
                <a:cubicBezTo>
                  <a:pt x="397" y="70"/>
                  <a:pt x="390" y="72"/>
                  <a:pt x="385" y="74"/>
                </a:cubicBezTo>
                <a:cubicBezTo>
                  <a:pt x="379" y="76"/>
                  <a:pt x="374" y="79"/>
                  <a:pt x="369" y="83"/>
                </a:cubicBezTo>
                <a:close/>
                <a:moveTo>
                  <a:pt x="534" y="292"/>
                </a:moveTo>
                <a:cubicBezTo>
                  <a:pt x="547" y="292"/>
                  <a:pt x="559" y="292"/>
                  <a:pt x="572" y="292"/>
                </a:cubicBezTo>
                <a:lnTo>
                  <a:pt x="572" y="226"/>
                </a:lnTo>
                <a:lnTo>
                  <a:pt x="534" y="226"/>
                </a:lnTo>
                <a:lnTo>
                  <a:pt x="534" y="292"/>
                </a:lnTo>
                <a:close/>
                <a:moveTo>
                  <a:pt x="17" y="277"/>
                </a:moveTo>
                <a:cubicBezTo>
                  <a:pt x="11" y="278"/>
                  <a:pt x="5" y="274"/>
                  <a:pt x="4" y="267"/>
                </a:cubicBezTo>
                <a:cubicBezTo>
                  <a:pt x="3" y="261"/>
                  <a:pt x="7" y="255"/>
                  <a:pt x="14" y="254"/>
                </a:cubicBezTo>
                <a:cubicBezTo>
                  <a:pt x="77" y="244"/>
                  <a:pt x="148" y="245"/>
                  <a:pt x="215" y="254"/>
                </a:cubicBezTo>
                <a:cubicBezTo>
                  <a:pt x="280" y="262"/>
                  <a:pt x="341" y="278"/>
                  <a:pt x="390" y="301"/>
                </a:cubicBezTo>
                <a:cubicBezTo>
                  <a:pt x="415" y="298"/>
                  <a:pt x="439" y="296"/>
                  <a:pt x="464" y="295"/>
                </a:cubicBezTo>
                <a:cubicBezTo>
                  <a:pt x="463" y="293"/>
                  <a:pt x="463" y="292"/>
                  <a:pt x="463" y="290"/>
                </a:cubicBezTo>
                <a:lnTo>
                  <a:pt x="463" y="219"/>
                </a:lnTo>
                <a:cubicBezTo>
                  <a:pt x="470" y="223"/>
                  <a:pt x="479" y="229"/>
                  <a:pt x="487" y="232"/>
                </a:cubicBezTo>
                <a:lnTo>
                  <a:pt x="487" y="290"/>
                </a:lnTo>
                <a:cubicBezTo>
                  <a:pt x="487" y="292"/>
                  <a:pt x="486" y="293"/>
                  <a:pt x="486" y="294"/>
                </a:cubicBezTo>
                <a:cubicBezTo>
                  <a:pt x="498" y="293"/>
                  <a:pt x="510" y="293"/>
                  <a:pt x="522" y="292"/>
                </a:cubicBezTo>
                <a:lnTo>
                  <a:pt x="522" y="225"/>
                </a:lnTo>
                <a:cubicBezTo>
                  <a:pt x="522" y="219"/>
                  <a:pt x="527" y="215"/>
                  <a:pt x="533" y="215"/>
                </a:cubicBezTo>
                <a:lnTo>
                  <a:pt x="573" y="215"/>
                </a:lnTo>
                <a:cubicBezTo>
                  <a:pt x="579" y="215"/>
                  <a:pt x="583" y="219"/>
                  <a:pt x="583" y="225"/>
                </a:cubicBezTo>
                <a:lnTo>
                  <a:pt x="583" y="292"/>
                </a:lnTo>
                <a:cubicBezTo>
                  <a:pt x="596" y="292"/>
                  <a:pt x="608" y="292"/>
                  <a:pt x="619" y="293"/>
                </a:cubicBezTo>
                <a:cubicBezTo>
                  <a:pt x="619" y="292"/>
                  <a:pt x="619" y="291"/>
                  <a:pt x="619" y="290"/>
                </a:cubicBezTo>
                <a:lnTo>
                  <a:pt x="619" y="217"/>
                </a:lnTo>
                <a:cubicBezTo>
                  <a:pt x="622" y="219"/>
                  <a:pt x="624" y="222"/>
                  <a:pt x="627" y="223"/>
                </a:cubicBezTo>
                <a:cubicBezTo>
                  <a:pt x="631" y="226"/>
                  <a:pt x="636" y="226"/>
                  <a:pt x="640" y="225"/>
                </a:cubicBezTo>
                <a:cubicBezTo>
                  <a:pt x="641" y="225"/>
                  <a:pt x="642" y="224"/>
                  <a:pt x="643" y="224"/>
                </a:cubicBezTo>
                <a:lnTo>
                  <a:pt x="643" y="290"/>
                </a:lnTo>
                <a:cubicBezTo>
                  <a:pt x="643" y="292"/>
                  <a:pt x="643" y="293"/>
                  <a:pt x="642" y="294"/>
                </a:cubicBezTo>
                <a:cubicBezTo>
                  <a:pt x="673" y="296"/>
                  <a:pt x="701" y="298"/>
                  <a:pt x="727" y="302"/>
                </a:cubicBezTo>
                <a:cubicBezTo>
                  <a:pt x="736" y="303"/>
                  <a:pt x="743" y="312"/>
                  <a:pt x="742" y="322"/>
                </a:cubicBezTo>
                <a:cubicBezTo>
                  <a:pt x="740" y="332"/>
                  <a:pt x="731" y="338"/>
                  <a:pt x="722" y="337"/>
                </a:cubicBezTo>
                <a:cubicBezTo>
                  <a:pt x="623" y="323"/>
                  <a:pt x="481" y="323"/>
                  <a:pt x="343" y="342"/>
                </a:cubicBezTo>
                <a:cubicBezTo>
                  <a:pt x="226" y="358"/>
                  <a:pt x="112" y="387"/>
                  <a:pt x="28" y="432"/>
                </a:cubicBezTo>
                <a:cubicBezTo>
                  <a:pt x="20" y="437"/>
                  <a:pt x="9" y="433"/>
                  <a:pt x="4" y="425"/>
                </a:cubicBezTo>
                <a:cubicBezTo>
                  <a:pt x="0" y="416"/>
                  <a:pt x="3" y="405"/>
                  <a:pt x="12" y="401"/>
                </a:cubicBezTo>
                <a:cubicBezTo>
                  <a:pt x="100" y="354"/>
                  <a:pt x="218" y="324"/>
                  <a:pt x="338" y="307"/>
                </a:cubicBezTo>
                <a:lnTo>
                  <a:pt x="341" y="307"/>
                </a:lnTo>
                <a:cubicBezTo>
                  <a:pt x="302" y="293"/>
                  <a:pt x="258" y="283"/>
                  <a:pt x="212" y="277"/>
                </a:cubicBezTo>
                <a:cubicBezTo>
                  <a:pt x="147" y="269"/>
                  <a:pt x="79" y="268"/>
                  <a:pt x="17" y="277"/>
                </a:cubicBezTo>
                <a:close/>
                <a:moveTo>
                  <a:pt x="655" y="375"/>
                </a:moveTo>
                <a:lnTo>
                  <a:pt x="656" y="374"/>
                </a:lnTo>
                <a:cubicBezTo>
                  <a:pt x="664" y="366"/>
                  <a:pt x="675" y="365"/>
                  <a:pt x="686" y="365"/>
                </a:cubicBezTo>
                <a:cubicBezTo>
                  <a:pt x="686" y="365"/>
                  <a:pt x="691" y="365"/>
                  <a:pt x="691" y="369"/>
                </a:cubicBezTo>
                <a:cubicBezTo>
                  <a:pt x="691" y="383"/>
                  <a:pt x="687" y="392"/>
                  <a:pt x="680" y="398"/>
                </a:cubicBezTo>
                <a:cubicBezTo>
                  <a:pt x="675" y="403"/>
                  <a:pt x="668" y="406"/>
                  <a:pt x="659" y="407"/>
                </a:cubicBezTo>
                <a:lnTo>
                  <a:pt x="659" y="425"/>
                </a:lnTo>
                <a:cubicBezTo>
                  <a:pt x="659" y="430"/>
                  <a:pt x="656" y="433"/>
                  <a:pt x="651" y="433"/>
                </a:cubicBezTo>
                <a:cubicBezTo>
                  <a:pt x="647" y="433"/>
                  <a:pt x="643" y="430"/>
                  <a:pt x="643" y="425"/>
                </a:cubicBezTo>
                <a:lnTo>
                  <a:pt x="643" y="395"/>
                </a:lnTo>
                <a:cubicBezTo>
                  <a:pt x="620" y="393"/>
                  <a:pt x="608" y="380"/>
                  <a:pt x="608" y="354"/>
                </a:cubicBezTo>
                <a:cubicBezTo>
                  <a:pt x="608" y="350"/>
                  <a:pt x="612" y="349"/>
                  <a:pt x="615" y="349"/>
                </a:cubicBezTo>
                <a:cubicBezTo>
                  <a:pt x="637" y="350"/>
                  <a:pt x="650" y="358"/>
                  <a:pt x="655" y="375"/>
                </a:cubicBezTo>
                <a:close/>
                <a:moveTo>
                  <a:pt x="540" y="375"/>
                </a:moveTo>
                <a:lnTo>
                  <a:pt x="541" y="374"/>
                </a:lnTo>
                <a:cubicBezTo>
                  <a:pt x="549" y="366"/>
                  <a:pt x="561" y="365"/>
                  <a:pt x="572" y="365"/>
                </a:cubicBezTo>
                <a:cubicBezTo>
                  <a:pt x="572" y="365"/>
                  <a:pt x="576" y="365"/>
                  <a:pt x="576" y="369"/>
                </a:cubicBezTo>
                <a:cubicBezTo>
                  <a:pt x="576" y="383"/>
                  <a:pt x="573" y="392"/>
                  <a:pt x="566" y="398"/>
                </a:cubicBezTo>
                <a:cubicBezTo>
                  <a:pt x="561" y="403"/>
                  <a:pt x="554" y="406"/>
                  <a:pt x="545" y="407"/>
                </a:cubicBezTo>
                <a:lnTo>
                  <a:pt x="545" y="425"/>
                </a:lnTo>
                <a:cubicBezTo>
                  <a:pt x="545" y="430"/>
                  <a:pt x="541" y="433"/>
                  <a:pt x="537" y="433"/>
                </a:cubicBezTo>
                <a:cubicBezTo>
                  <a:pt x="533" y="433"/>
                  <a:pt x="529" y="430"/>
                  <a:pt x="529" y="425"/>
                </a:cubicBezTo>
                <a:lnTo>
                  <a:pt x="529" y="395"/>
                </a:lnTo>
                <a:cubicBezTo>
                  <a:pt x="506" y="393"/>
                  <a:pt x="494" y="380"/>
                  <a:pt x="494" y="354"/>
                </a:cubicBezTo>
                <a:cubicBezTo>
                  <a:pt x="494" y="350"/>
                  <a:pt x="498" y="349"/>
                  <a:pt x="501" y="349"/>
                </a:cubicBezTo>
                <a:cubicBezTo>
                  <a:pt x="522" y="350"/>
                  <a:pt x="536" y="358"/>
                  <a:pt x="540" y="375"/>
                </a:cubicBezTo>
                <a:close/>
                <a:moveTo>
                  <a:pt x="428" y="382"/>
                </a:moveTo>
                <a:lnTo>
                  <a:pt x="429" y="381"/>
                </a:lnTo>
                <a:cubicBezTo>
                  <a:pt x="436" y="374"/>
                  <a:pt x="446" y="373"/>
                  <a:pt x="455" y="373"/>
                </a:cubicBezTo>
                <a:cubicBezTo>
                  <a:pt x="455" y="373"/>
                  <a:pt x="459" y="373"/>
                  <a:pt x="459" y="377"/>
                </a:cubicBezTo>
                <a:cubicBezTo>
                  <a:pt x="460" y="389"/>
                  <a:pt x="456" y="397"/>
                  <a:pt x="450" y="403"/>
                </a:cubicBezTo>
                <a:cubicBezTo>
                  <a:pt x="446" y="407"/>
                  <a:pt x="440" y="409"/>
                  <a:pt x="432" y="410"/>
                </a:cubicBezTo>
                <a:lnTo>
                  <a:pt x="432" y="426"/>
                </a:lnTo>
                <a:cubicBezTo>
                  <a:pt x="432" y="430"/>
                  <a:pt x="429" y="433"/>
                  <a:pt x="425" y="433"/>
                </a:cubicBezTo>
                <a:cubicBezTo>
                  <a:pt x="421" y="433"/>
                  <a:pt x="418" y="430"/>
                  <a:pt x="418" y="426"/>
                </a:cubicBezTo>
                <a:lnTo>
                  <a:pt x="418" y="400"/>
                </a:lnTo>
                <a:cubicBezTo>
                  <a:pt x="398" y="398"/>
                  <a:pt x="387" y="386"/>
                  <a:pt x="387" y="363"/>
                </a:cubicBezTo>
                <a:cubicBezTo>
                  <a:pt x="387" y="360"/>
                  <a:pt x="390" y="359"/>
                  <a:pt x="393" y="359"/>
                </a:cubicBezTo>
                <a:cubicBezTo>
                  <a:pt x="412" y="360"/>
                  <a:pt x="424" y="367"/>
                  <a:pt x="428" y="382"/>
                </a:cubicBezTo>
                <a:close/>
                <a:moveTo>
                  <a:pt x="327" y="386"/>
                </a:moveTo>
                <a:lnTo>
                  <a:pt x="328" y="385"/>
                </a:lnTo>
                <a:cubicBezTo>
                  <a:pt x="334" y="378"/>
                  <a:pt x="344" y="377"/>
                  <a:pt x="353" y="377"/>
                </a:cubicBezTo>
                <a:cubicBezTo>
                  <a:pt x="353" y="377"/>
                  <a:pt x="356" y="377"/>
                  <a:pt x="356" y="381"/>
                </a:cubicBezTo>
                <a:cubicBezTo>
                  <a:pt x="357" y="392"/>
                  <a:pt x="354" y="399"/>
                  <a:pt x="348" y="405"/>
                </a:cubicBezTo>
                <a:cubicBezTo>
                  <a:pt x="344" y="409"/>
                  <a:pt x="338" y="411"/>
                  <a:pt x="331" y="411"/>
                </a:cubicBezTo>
                <a:lnTo>
                  <a:pt x="331" y="427"/>
                </a:lnTo>
                <a:cubicBezTo>
                  <a:pt x="331" y="430"/>
                  <a:pt x="328" y="433"/>
                  <a:pt x="324" y="433"/>
                </a:cubicBezTo>
                <a:cubicBezTo>
                  <a:pt x="320" y="433"/>
                  <a:pt x="318" y="430"/>
                  <a:pt x="318" y="427"/>
                </a:cubicBezTo>
                <a:lnTo>
                  <a:pt x="318" y="402"/>
                </a:lnTo>
                <a:cubicBezTo>
                  <a:pt x="299" y="400"/>
                  <a:pt x="289" y="389"/>
                  <a:pt x="289" y="368"/>
                </a:cubicBezTo>
                <a:cubicBezTo>
                  <a:pt x="289" y="365"/>
                  <a:pt x="292" y="364"/>
                  <a:pt x="294" y="364"/>
                </a:cubicBezTo>
                <a:cubicBezTo>
                  <a:pt x="312" y="365"/>
                  <a:pt x="323" y="371"/>
                  <a:pt x="327" y="386"/>
                </a:cubicBezTo>
                <a:close/>
                <a:moveTo>
                  <a:pt x="41" y="323"/>
                </a:moveTo>
                <a:lnTo>
                  <a:pt x="42" y="322"/>
                </a:lnTo>
                <a:cubicBezTo>
                  <a:pt x="48" y="316"/>
                  <a:pt x="57" y="315"/>
                  <a:pt x="65" y="315"/>
                </a:cubicBezTo>
                <a:cubicBezTo>
                  <a:pt x="65" y="315"/>
                  <a:pt x="69" y="315"/>
                  <a:pt x="69" y="319"/>
                </a:cubicBezTo>
                <a:cubicBezTo>
                  <a:pt x="69" y="329"/>
                  <a:pt x="66" y="336"/>
                  <a:pt x="61" y="341"/>
                </a:cubicBezTo>
                <a:cubicBezTo>
                  <a:pt x="57" y="345"/>
                  <a:pt x="51" y="347"/>
                  <a:pt x="44" y="347"/>
                </a:cubicBezTo>
                <a:lnTo>
                  <a:pt x="44" y="362"/>
                </a:lnTo>
                <a:cubicBezTo>
                  <a:pt x="44" y="365"/>
                  <a:pt x="42" y="368"/>
                  <a:pt x="38" y="368"/>
                </a:cubicBezTo>
                <a:cubicBezTo>
                  <a:pt x="35" y="368"/>
                  <a:pt x="32" y="365"/>
                  <a:pt x="32" y="362"/>
                </a:cubicBezTo>
                <a:lnTo>
                  <a:pt x="32" y="338"/>
                </a:lnTo>
                <a:cubicBezTo>
                  <a:pt x="15" y="337"/>
                  <a:pt x="5" y="327"/>
                  <a:pt x="5" y="307"/>
                </a:cubicBezTo>
                <a:cubicBezTo>
                  <a:pt x="5" y="304"/>
                  <a:pt x="8" y="303"/>
                  <a:pt x="10" y="303"/>
                </a:cubicBezTo>
                <a:cubicBezTo>
                  <a:pt x="27" y="304"/>
                  <a:pt x="38" y="310"/>
                  <a:pt x="41" y="323"/>
                </a:cubicBezTo>
                <a:close/>
                <a:moveTo>
                  <a:pt x="104" y="306"/>
                </a:moveTo>
                <a:lnTo>
                  <a:pt x="105" y="305"/>
                </a:lnTo>
                <a:cubicBezTo>
                  <a:pt x="111" y="300"/>
                  <a:pt x="119" y="298"/>
                  <a:pt x="126" y="298"/>
                </a:cubicBezTo>
                <a:cubicBezTo>
                  <a:pt x="126" y="298"/>
                  <a:pt x="130" y="299"/>
                  <a:pt x="130" y="302"/>
                </a:cubicBezTo>
                <a:cubicBezTo>
                  <a:pt x="130" y="311"/>
                  <a:pt x="127" y="318"/>
                  <a:pt x="123" y="322"/>
                </a:cubicBezTo>
                <a:cubicBezTo>
                  <a:pt x="119" y="326"/>
                  <a:pt x="114" y="328"/>
                  <a:pt x="108" y="328"/>
                </a:cubicBezTo>
                <a:lnTo>
                  <a:pt x="108" y="341"/>
                </a:lnTo>
                <a:cubicBezTo>
                  <a:pt x="108" y="344"/>
                  <a:pt x="105" y="347"/>
                  <a:pt x="102" y="347"/>
                </a:cubicBezTo>
                <a:cubicBezTo>
                  <a:pt x="99" y="347"/>
                  <a:pt x="96" y="344"/>
                  <a:pt x="96" y="341"/>
                </a:cubicBezTo>
                <a:lnTo>
                  <a:pt x="96" y="320"/>
                </a:lnTo>
                <a:cubicBezTo>
                  <a:pt x="80" y="319"/>
                  <a:pt x="72" y="309"/>
                  <a:pt x="72" y="291"/>
                </a:cubicBezTo>
                <a:cubicBezTo>
                  <a:pt x="72" y="288"/>
                  <a:pt x="74" y="288"/>
                  <a:pt x="76" y="288"/>
                </a:cubicBezTo>
                <a:cubicBezTo>
                  <a:pt x="92" y="288"/>
                  <a:pt x="101" y="294"/>
                  <a:pt x="104" y="306"/>
                </a:cubicBezTo>
                <a:close/>
                <a:moveTo>
                  <a:pt x="165" y="299"/>
                </a:moveTo>
                <a:lnTo>
                  <a:pt x="166" y="298"/>
                </a:lnTo>
                <a:cubicBezTo>
                  <a:pt x="171" y="294"/>
                  <a:pt x="178" y="292"/>
                  <a:pt x="185" y="292"/>
                </a:cubicBezTo>
                <a:cubicBezTo>
                  <a:pt x="185" y="292"/>
                  <a:pt x="188" y="293"/>
                  <a:pt x="188" y="295"/>
                </a:cubicBezTo>
                <a:cubicBezTo>
                  <a:pt x="188" y="304"/>
                  <a:pt x="186" y="309"/>
                  <a:pt x="181" y="313"/>
                </a:cubicBezTo>
                <a:cubicBezTo>
                  <a:pt x="178" y="316"/>
                  <a:pt x="174" y="318"/>
                  <a:pt x="168" y="318"/>
                </a:cubicBezTo>
                <a:lnTo>
                  <a:pt x="168" y="330"/>
                </a:lnTo>
                <a:cubicBezTo>
                  <a:pt x="168" y="333"/>
                  <a:pt x="166" y="335"/>
                  <a:pt x="163" y="335"/>
                </a:cubicBezTo>
                <a:cubicBezTo>
                  <a:pt x="161" y="335"/>
                  <a:pt x="158" y="333"/>
                  <a:pt x="158" y="330"/>
                </a:cubicBezTo>
                <a:lnTo>
                  <a:pt x="158" y="311"/>
                </a:lnTo>
                <a:cubicBezTo>
                  <a:pt x="144" y="310"/>
                  <a:pt x="137" y="302"/>
                  <a:pt x="137" y="286"/>
                </a:cubicBezTo>
                <a:cubicBezTo>
                  <a:pt x="137" y="283"/>
                  <a:pt x="139" y="283"/>
                  <a:pt x="141" y="283"/>
                </a:cubicBezTo>
                <a:cubicBezTo>
                  <a:pt x="154" y="283"/>
                  <a:pt x="163" y="288"/>
                  <a:pt x="165" y="299"/>
                </a:cubicBezTo>
                <a:close/>
                <a:moveTo>
                  <a:pt x="463" y="163"/>
                </a:moveTo>
                <a:lnTo>
                  <a:pt x="463" y="106"/>
                </a:lnTo>
                <a:cubicBezTo>
                  <a:pt x="463" y="100"/>
                  <a:pt x="465" y="94"/>
                  <a:pt x="469" y="88"/>
                </a:cubicBezTo>
                <a:cubicBezTo>
                  <a:pt x="469" y="87"/>
                  <a:pt x="470" y="86"/>
                  <a:pt x="470" y="86"/>
                </a:cubicBezTo>
                <a:lnTo>
                  <a:pt x="490" y="97"/>
                </a:lnTo>
                <a:cubicBezTo>
                  <a:pt x="490" y="98"/>
                  <a:pt x="489" y="99"/>
                  <a:pt x="489" y="100"/>
                </a:cubicBezTo>
                <a:cubicBezTo>
                  <a:pt x="487" y="102"/>
                  <a:pt x="487" y="104"/>
                  <a:pt x="487" y="106"/>
                </a:cubicBezTo>
                <a:lnTo>
                  <a:pt x="487" y="135"/>
                </a:lnTo>
                <a:lnTo>
                  <a:pt x="463" y="163"/>
                </a:lnTo>
                <a:lnTo>
                  <a:pt x="463" y="163"/>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38747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7382" y="520964"/>
            <a:ext cx="7669236" cy="4059127"/>
          </a:xfrm>
          <a:prstGeom prst="rect">
            <a:avLst/>
          </a:prstGeom>
        </p:spPr>
      </p:pic>
    </p:spTree>
    <p:extLst>
      <p:ext uri="{BB962C8B-B14F-4D97-AF65-F5344CB8AC3E}">
        <p14:creationId xmlns:p14="http://schemas.microsoft.com/office/powerpoint/2010/main" val="3846661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42511" y="0"/>
            <a:ext cx="7886700" cy="490841"/>
          </a:xfrm>
        </p:spPr>
        <p:txBody>
          <a:bodyPr/>
          <a:lstStyle/>
          <a:p>
            <a:pPr algn="ctr"/>
            <a:r>
              <a:rPr lang="en-US" sz="2000" dirty="0">
                <a:solidFill>
                  <a:srgbClr val="002060"/>
                </a:solidFill>
                <a:latin typeface="Georgia" panose="02040502050405020303" pitchFamily="18" charset="0"/>
              </a:rPr>
              <a:t>FRAUD PROTECTION AND GRIEVANCE REDRESSAL</a:t>
            </a:r>
            <a:endParaRPr lang="en-IN" sz="2000" dirty="0">
              <a:solidFill>
                <a:srgbClr val="002060"/>
              </a:solidFill>
              <a:latin typeface="Georgia" panose="02040502050405020303" pitchFamily="18" charset="0"/>
            </a:endParaRPr>
          </a:p>
        </p:txBody>
      </p:sp>
      <p:sp>
        <p:nvSpPr>
          <p:cNvPr id="4" name="Content Placeholder 3"/>
          <p:cNvSpPr>
            <a:spLocks noGrp="1"/>
          </p:cNvSpPr>
          <p:nvPr>
            <p:ph idx="1"/>
          </p:nvPr>
        </p:nvSpPr>
        <p:spPr>
          <a:xfrm>
            <a:off x="0" y="374854"/>
            <a:ext cx="9144000" cy="4209054"/>
          </a:xfrm>
        </p:spPr>
        <p:txBody>
          <a:bodyPr>
            <a:normAutofit/>
          </a:bodyPr>
          <a:lstStyle/>
          <a:p>
            <a:pPr algn="just"/>
            <a:r>
              <a:rPr lang="en-US" sz="1400" dirty="0" smtClean="0"/>
              <a:t>Every </a:t>
            </a:r>
            <a:r>
              <a:rPr lang="en-US" sz="1400" dirty="0"/>
              <a:t>year we hear new stories about people losing all their money by investing in illegal schemes. But this has not stopped others from falling prey to these schemes. This is because criminals are very </a:t>
            </a:r>
            <a:r>
              <a:rPr lang="en-US" sz="1400" dirty="0" smtClean="0"/>
              <a:t>.</a:t>
            </a:r>
          </a:p>
          <a:p>
            <a:pPr algn="just"/>
            <a:r>
              <a:rPr lang="en-US" sz="1400" dirty="0">
                <a:ea typeface="Times New Roman" panose="02020603050405020304" pitchFamily="18" charset="0"/>
              </a:rPr>
              <a:t>Fraudsters and </a:t>
            </a:r>
            <a:r>
              <a:rPr lang="en-US" sz="1400" dirty="0" err="1">
                <a:ea typeface="Times New Roman" panose="02020603050405020304" pitchFamily="18" charset="0"/>
              </a:rPr>
              <a:t>scamsters</a:t>
            </a:r>
            <a:r>
              <a:rPr lang="en-US" sz="1400" dirty="0">
                <a:ea typeface="Times New Roman" panose="02020603050405020304" pitchFamily="18" charset="0"/>
              </a:rPr>
              <a:t> target people in a variety of ways: through email and on the telephone, when victims are making investments or by stealing personal </a:t>
            </a:r>
            <a:r>
              <a:rPr lang="en-US" sz="1400" dirty="0" smtClean="0">
                <a:ea typeface="Times New Roman" panose="02020603050405020304" pitchFamily="18" charset="0"/>
              </a:rPr>
              <a:t>information.</a:t>
            </a:r>
            <a:endParaRPr lang="en-US" sz="1400" dirty="0" smtClean="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31303" y="1543877"/>
            <a:ext cx="8554279" cy="3120887"/>
          </a:xfrm>
          <a:prstGeom prst="rect">
            <a:avLst/>
          </a:prstGeom>
        </p:spPr>
      </p:pic>
    </p:spTree>
    <p:extLst>
      <p:ext uri="{BB962C8B-B14F-4D97-AF65-F5344CB8AC3E}">
        <p14:creationId xmlns:p14="http://schemas.microsoft.com/office/powerpoint/2010/main" val="12241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129432"/>
            <a:ext cx="3556000" cy="490841"/>
          </a:xfrm>
        </p:spPr>
        <p:txBody>
          <a:bodyPr/>
          <a:lstStyle/>
          <a:p>
            <a:pPr algn="ctr"/>
            <a:r>
              <a:rPr lang="en-US" dirty="0">
                <a:solidFill>
                  <a:srgbClr val="002060"/>
                </a:solidFill>
                <a:latin typeface="Georgia" panose="02040502050405020303" pitchFamily="18" charset="0"/>
              </a:rPr>
              <a:t>Income and Expenses</a:t>
            </a:r>
            <a:endParaRPr lang="en-IN" dirty="0">
              <a:solidFill>
                <a:srgbClr val="002060"/>
              </a:solidFill>
              <a:latin typeface="Georgia" panose="02040502050405020303" pitchFamily="18" charset="0"/>
            </a:endParaRPr>
          </a:p>
        </p:txBody>
      </p:sp>
      <p:sp>
        <p:nvSpPr>
          <p:cNvPr id="6" name="Content Placeholder 3"/>
          <p:cNvSpPr>
            <a:spLocks noGrp="1"/>
          </p:cNvSpPr>
          <p:nvPr>
            <p:ph idx="1"/>
          </p:nvPr>
        </p:nvSpPr>
        <p:spPr>
          <a:xfrm>
            <a:off x="170110" y="833705"/>
            <a:ext cx="4102100" cy="1720309"/>
          </a:xfrm>
          <a:noFill/>
          <a:ln w="19050">
            <a:solidFill>
              <a:srgbClr val="7030A0"/>
            </a:solidFill>
          </a:ln>
        </p:spPr>
        <p:txBody>
          <a:bodyPr>
            <a:normAutofit/>
          </a:bodyPr>
          <a:lstStyle/>
          <a:p>
            <a:pPr algn="just"/>
            <a:r>
              <a:rPr lang="en-US" sz="1600" b="1" dirty="0">
                <a:solidFill>
                  <a:srgbClr val="404040"/>
                </a:solidFill>
                <a:latin typeface="Calibri" panose="020F0502020204030204" pitchFamily="34" charset="0"/>
              </a:rPr>
              <a:t>Income : </a:t>
            </a:r>
            <a:endParaRPr lang="en-US" sz="1600" b="1" dirty="0" smtClean="0">
              <a:solidFill>
                <a:srgbClr val="404040"/>
              </a:solidFill>
              <a:latin typeface="Calibri" panose="020F0502020204030204" pitchFamily="34" charset="0"/>
            </a:endParaRPr>
          </a:p>
          <a:p>
            <a:pPr algn="just"/>
            <a:r>
              <a:rPr lang="en-US" sz="1400" b="1" dirty="0" smtClean="0">
                <a:solidFill>
                  <a:srgbClr val="002060"/>
                </a:solidFill>
                <a:latin typeface="Calibri" panose="020F0502020204030204" pitchFamily="34" charset="0"/>
              </a:rPr>
              <a:t>Active </a:t>
            </a:r>
            <a:r>
              <a:rPr lang="en-US" sz="1400" b="1" dirty="0">
                <a:solidFill>
                  <a:srgbClr val="002060"/>
                </a:solidFill>
                <a:latin typeface="Calibri" panose="020F0502020204030204" pitchFamily="34" charset="0"/>
              </a:rPr>
              <a:t>Income</a:t>
            </a:r>
            <a:r>
              <a:rPr lang="en-US" sz="1400" dirty="0">
                <a:solidFill>
                  <a:srgbClr val="002060"/>
                </a:solidFill>
                <a:latin typeface="Calibri" panose="020F0502020204030204" pitchFamily="34" charset="0"/>
              </a:rPr>
              <a:t> </a:t>
            </a:r>
            <a:r>
              <a:rPr lang="en-US" sz="1400" dirty="0">
                <a:solidFill>
                  <a:srgbClr val="404040"/>
                </a:solidFill>
                <a:latin typeface="Calibri" panose="020F0502020204030204" pitchFamily="34" charset="0"/>
              </a:rPr>
              <a:t>through job, business, farming, pension, etc.</a:t>
            </a:r>
            <a:r>
              <a:rPr lang="en-US" sz="1400" b="1" dirty="0">
                <a:solidFill>
                  <a:srgbClr val="113052"/>
                </a:solidFill>
                <a:latin typeface="Calibri" panose="020F0502020204030204" pitchFamily="34" charset="0"/>
              </a:rPr>
              <a:t> </a:t>
            </a:r>
            <a:endParaRPr lang="en-US" sz="1400" b="1" dirty="0" smtClean="0">
              <a:solidFill>
                <a:srgbClr val="113052"/>
              </a:solidFill>
              <a:latin typeface="Calibri" panose="020F0502020204030204" pitchFamily="34" charset="0"/>
            </a:endParaRPr>
          </a:p>
          <a:p>
            <a:pPr algn="just"/>
            <a:r>
              <a:rPr lang="en-US" sz="1400" b="1" dirty="0">
                <a:solidFill>
                  <a:srgbClr val="002060"/>
                </a:solidFill>
                <a:latin typeface="Calibri" panose="020F0502020204030204" pitchFamily="34" charset="0"/>
              </a:rPr>
              <a:t>Passive income </a:t>
            </a:r>
            <a:r>
              <a:rPr lang="en-US" sz="1400" dirty="0">
                <a:solidFill>
                  <a:srgbClr val="404040"/>
                </a:solidFill>
                <a:latin typeface="Calibri" panose="020F0502020204030204" pitchFamily="34" charset="0"/>
              </a:rPr>
              <a:t>through interest income from their investments, pension etc.. You need to know how to keep track of it and manage it to cover your expenses and save for </a:t>
            </a:r>
            <a:r>
              <a:rPr lang="en-US" sz="1400" dirty="0" smtClean="0">
                <a:solidFill>
                  <a:srgbClr val="404040"/>
                </a:solidFill>
                <a:latin typeface="Calibri" panose="020F0502020204030204" pitchFamily="34" charset="0"/>
              </a:rPr>
              <a:t>future.</a:t>
            </a:r>
          </a:p>
          <a:p>
            <a:pPr algn="just"/>
            <a:endParaRPr lang="en-US" sz="1400" dirty="0" smtClean="0"/>
          </a:p>
          <a:p>
            <a:pPr algn="just"/>
            <a:endParaRPr lang="en-US" sz="1400" dirty="0"/>
          </a:p>
          <a:p>
            <a:pPr algn="just"/>
            <a:endParaRPr lang="en-US" sz="1400" dirty="0" smtClean="0"/>
          </a:p>
          <a:p>
            <a:pPr algn="just"/>
            <a:endParaRPr lang="en-US" sz="1400" dirty="0" smtClean="0"/>
          </a:p>
          <a:p>
            <a:pPr algn="just"/>
            <a:endParaRPr lang="en-IN" sz="1400" dirty="0"/>
          </a:p>
        </p:txBody>
      </p:sp>
      <p:pic>
        <p:nvPicPr>
          <p:cNvPr id="8" name="Picture 7" descr="C:\Users\NCFE\Downloads\expenses D.jpg"/>
          <p:cNvPicPr/>
          <p:nvPr/>
        </p:nvPicPr>
        <p:blipFill>
          <a:blip r:embed="rId2">
            <a:extLst>
              <a:ext uri="{28A0092B-C50C-407E-A947-70E740481C1C}">
                <a14:useLocalDpi xmlns:a14="http://schemas.microsoft.com/office/drawing/2010/main" val="0"/>
              </a:ext>
            </a:extLst>
          </a:blip>
          <a:srcRect/>
          <a:stretch>
            <a:fillRect/>
          </a:stretch>
        </p:blipFill>
        <p:spPr bwMode="auto">
          <a:xfrm>
            <a:off x="4625974" y="2199290"/>
            <a:ext cx="4203700" cy="2619332"/>
          </a:xfrm>
          <a:prstGeom prst="rect">
            <a:avLst/>
          </a:prstGeom>
          <a:noFill/>
          <a:ln>
            <a:noFill/>
          </a:ln>
        </p:spPr>
      </p:pic>
      <p:graphicFrame>
        <p:nvGraphicFramePr>
          <p:cNvPr id="9" name="Diagram 8"/>
          <p:cNvGraphicFramePr/>
          <p:nvPr>
            <p:extLst>
              <p:ext uri="{D42A27DB-BD31-4B8C-83A1-F6EECF244321}">
                <p14:modId xmlns:p14="http://schemas.microsoft.com/office/powerpoint/2010/main" val="682718575"/>
              </p:ext>
            </p:extLst>
          </p:nvPr>
        </p:nvGraphicFramePr>
        <p:xfrm>
          <a:off x="4327390" y="129433"/>
          <a:ext cx="4502284" cy="18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81303" y="2656492"/>
            <a:ext cx="4075141" cy="2162130"/>
          </a:xfrm>
          <a:prstGeom prst="rect">
            <a:avLst/>
          </a:prstGeom>
          <a:noFill/>
          <a:ln w="19050">
            <a:solidFill>
              <a:srgbClr val="7030A0"/>
            </a:solidFill>
          </a:ln>
        </p:spPr>
        <p:txBody>
          <a:bodyPr wrap="square" rtlCol="0">
            <a:spAutoFit/>
          </a:bodyPr>
          <a:lstStyle/>
          <a:p>
            <a:pPr algn="just"/>
            <a:r>
              <a:rPr lang="en-US" sz="1600" b="1" dirty="0"/>
              <a:t>Expense : </a:t>
            </a:r>
            <a:r>
              <a:rPr lang="en-US" sz="1400" dirty="0"/>
              <a:t>It costs money to live. You need to pay for food, clothing, housing, transportation, communication, and a dozen other necessary expenses. Then there are things like vacations, entertainment, gifts for relatives and so on. </a:t>
            </a:r>
          </a:p>
          <a:p>
            <a:pPr algn="just"/>
            <a:endParaRPr lang="en-US" sz="700" dirty="0"/>
          </a:p>
          <a:p>
            <a:pPr marL="628650" lvl="1" indent="-285750">
              <a:spcBef>
                <a:spcPts val="0"/>
              </a:spcBef>
              <a:buSzPts val="1000"/>
              <a:buFont typeface="Wingdings" panose="05000000000000000000" pitchFamily="2" charset="2"/>
              <a:buChar char="Ø"/>
              <a:tabLst>
                <a:tab pos="129540" algn="l"/>
              </a:tabLst>
            </a:pPr>
            <a:r>
              <a:rPr lang="en-US" sz="1400" b="1" dirty="0">
                <a:ea typeface="Arial" panose="020B0604020202020204" pitchFamily="34" charset="0"/>
              </a:rPr>
              <a:t>Know what your expenses are</a:t>
            </a:r>
          </a:p>
          <a:p>
            <a:pPr lvl="1">
              <a:spcBef>
                <a:spcPts val="0"/>
              </a:spcBef>
              <a:buSzPts val="1000"/>
              <a:tabLst>
                <a:tab pos="129540" algn="l"/>
              </a:tabLst>
            </a:pPr>
            <a:endParaRPr lang="en-IN" sz="1400" dirty="0">
              <a:ea typeface="Arial" panose="020B0604020202020204" pitchFamily="34" charset="0"/>
            </a:endParaRPr>
          </a:p>
          <a:p>
            <a:pPr marL="628650" lvl="1" indent="-285750">
              <a:spcBef>
                <a:spcPts val="0"/>
              </a:spcBef>
              <a:buSzPts val="1000"/>
              <a:buFont typeface="Wingdings" panose="05000000000000000000" pitchFamily="2" charset="2"/>
              <a:buChar char="Ø"/>
              <a:tabLst>
                <a:tab pos="129540" algn="l"/>
              </a:tabLst>
            </a:pPr>
            <a:r>
              <a:rPr lang="en-US" sz="1400" b="1" dirty="0">
                <a:ea typeface="Arial" panose="020B0604020202020204" pitchFamily="34" charset="0"/>
              </a:rPr>
              <a:t>Reduce unnecessary spending</a:t>
            </a:r>
            <a:endParaRPr lang="en-IN" sz="1400" dirty="0">
              <a:ea typeface="Times New Roman" panose="02020603050405020304" pitchFamily="18" charset="0"/>
            </a:endParaRPr>
          </a:p>
          <a:p>
            <a:endParaRPr lang="en-IN" dirty="0"/>
          </a:p>
        </p:txBody>
      </p:sp>
    </p:spTree>
    <p:extLst>
      <p:ext uri="{BB962C8B-B14F-4D97-AF65-F5344CB8AC3E}">
        <p14:creationId xmlns:p14="http://schemas.microsoft.com/office/powerpoint/2010/main" val="469056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99392" y="463826"/>
            <a:ext cx="8925339" cy="4181061"/>
          </a:xfrm>
          <a:prstGeom prst="rect">
            <a:avLst/>
          </a:prstGeom>
        </p:spPr>
      </p:pic>
      <p:sp>
        <p:nvSpPr>
          <p:cNvPr id="7" name="TextBox 6"/>
          <p:cNvSpPr txBox="1"/>
          <p:nvPr/>
        </p:nvSpPr>
        <p:spPr>
          <a:xfrm>
            <a:off x="1974574" y="84042"/>
            <a:ext cx="4538870" cy="461665"/>
          </a:xfrm>
          <a:prstGeom prst="rect">
            <a:avLst/>
          </a:prstGeom>
          <a:noFill/>
        </p:spPr>
        <p:txBody>
          <a:bodyPr wrap="square" rtlCol="0">
            <a:spAutoFit/>
          </a:bodyPr>
          <a:lstStyle/>
          <a:p>
            <a:pPr algn="ctr"/>
            <a:r>
              <a:rPr lang="en-IN" sz="2400" b="1" dirty="0" smtClean="0">
                <a:solidFill>
                  <a:srgbClr val="002060"/>
                </a:solidFill>
                <a:latin typeface="Georgia" panose="02040502050405020303" pitchFamily="18" charset="0"/>
              </a:rPr>
              <a:t>Types of Fraud or Scam</a:t>
            </a:r>
            <a:endParaRPr lang="en-IN" sz="2400"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3961734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92981" y="180116"/>
            <a:ext cx="7886700" cy="490841"/>
          </a:xfrm>
        </p:spPr>
        <p:txBody>
          <a:bodyPr/>
          <a:lstStyle/>
          <a:p>
            <a:pPr algn="ctr"/>
            <a:r>
              <a:rPr lang="en-IN" dirty="0">
                <a:solidFill>
                  <a:srgbClr val="002060"/>
                </a:solidFill>
                <a:latin typeface="Georgia" panose="02040502050405020303" pitchFamily="18" charset="0"/>
              </a:rPr>
              <a:t>Protect Yourself from FRAUD</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981" y="1212976"/>
            <a:ext cx="7645266" cy="3128435"/>
          </a:xfrm>
          <a:prstGeom prst="rect">
            <a:avLst/>
          </a:prstGeom>
        </p:spPr>
      </p:pic>
    </p:spTree>
    <p:extLst>
      <p:ext uri="{BB962C8B-B14F-4D97-AF65-F5344CB8AC3E}">
        <p14:creationId xmlns:p14="http://schemas.microsoft.com/office/powerpoint/2010/main" val="3834387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18922" y="267898"/>
            <a:ext cx="7886700" cy="490841"/>
          </a:xfrm>
        </p:spPr>
        <p:txBody>
          <a:bodyPr/>
          <a:lstStyle/>
          <a:p>
            <a:pPr algn="ctr"/>
            <a:r>
              <a:rPr lang="en-IN" dirty="0">
                <a:solidFill>
                  <a:srgbClr val="002060"/>
                </a:solidFill>
                <a:latin typeface="Georgia" panose="02040502050405020303" pitchFamily="18" charset="0"/>
              </a:rPr>
              <a:t>Protect Yourself from SCAMS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190570"/>
            <a:ext cx="7333908" cy="3262159"/>
          </a:xfrm>
          <a:prstGeom prst="rect">
            <a:avLst/>
          </a:prstGeom>
        </p:spPr>
      </p:pic>
    </p:spTree>
    <p:extLst>
      <p:ext uri="{BB962C8B-B14F-4D97-AF65-F5344CB8AC3E}">
        <p14:creationId xmlns:p14="http://schemas.microsoft.com/office/powerpoint/2010/main" val="876314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09158" y="54935"/>
            <a:ext cx="7886700" cy="490841"/>
          </a:xfrm>
        </p:spPr>
        <p:txBody>
          <a:bodyPr/>
          <a:lstStyle/>
          <a:p>
            <a:pPr algn="ctr"/>
            <a:r>
              <a:rPr lang="en-US" dirty="0">
                <a:solidFill>
                  <a:srgbClr val="002060"/>
                </a:solidFill>
                <a:latin typeface="Georgia" panose="02040502050405020303" pitchFamily="18" charset="0"/>
              </a:rPr>
              <a:t>Grievance Redressal</a:t>
            </a:r>
            <a:endParaRPr lang="en-IN" dirty="0">
              <a:solidFill>
                <a:srgbClr val="002060"/>
              </a:solidFill>
              <a:latin typeface="Georgia" panose="02040502050405020303" pitchFamily="18" charset="0"/>
            </a:endParaRPr>
          </a:p>
        </p:txBody>
      </p:sp>
      <p:sp>
        <p:nvSpPr>
          <p:cNvPr id="7" name="TextBox 6"/>
          <p:cNvSpPr txBox="1"/>
          <p:nvPr/>
        </p:nvSpPr>
        <p:spPr>
          <a:xfrm>
            <a:off x="836867" y="423716"/>
            <a:ext cx="2928731" cy="338554"/>
          </a:xfrm>
          <a:prstGeom prst="rect">
            <a:avLst/>
          </a:prstGeom>
          <a:noFill/>
        </p:spPr>
        <p:txBody>
          <a:bodyPr wrap="square" rtlCol="0">
            <a:spAutoFit/>
          </a:bodyPr>
          <a:lstStyle/>
          <a:p>
            <a:pPr algn="ctr"/>
            <a:r>
              <a:rPr lang="en-IN" sz="1600" b="1" dirty="0" smtClean="0"/>
              <a:t>Banking</a:t>
            </a:r>
            <a:endParaRPr lang="en-IN" sz="1600" b="1" dirty="0"/>
          </a:p>
        </p:txBody>
      </p:sp>
      <p:sp>
        <p:nvSpPr>
          <p:cNvPr id="9" name="TextBox 8"/>
          <p:cNvSpPr txBox="1"/>
          <p:nvPr/>
        </p:nvSpPr>
        <p:spPr>
          <a:xfrm>
            <a:off x="5367127" y="423716"/>
            <a:ext cx="2928731" cy="338554"/>
          </a:xfrm>
          <a:prstGeom prst="rect">
            <a:avLst/>
          </a:prstGeom>
          <a:noFill/>
        </p:spPr>
        <p:txBody>
          <a:bodyPr wrap="square" rtlCol="0">
            <a:spAutoFit/>
          </a:bodyPr>
          <a:lstStyle/>
          <a:p>
            <a:pPr algn="ctr"/>
            <a:r>
              <a:rPr lang="en-IN" sz="1600" b="1" dirty="0" smtClean="0"/>
              <a:t>Insurance</a:t>
            </a:r>
            <a:endParaRPr lang="en-IN" sz="1600" b="1" dirty="0"/>
          </a:p>
        </p:txBody>
      </p:sp>
      <p:pic>
        <p:nvPicPr>
          <p:cNvPr id="10" name="Picture 9"/>
          <p:cNvPicPr>
            <a:picLocks noChangeAspect="1"/>
          </p:cNvPicPr>
          <p:nvPr/>
        </p:nvPicPr>
        <p:blipFill>
          <a:blip r:embed="rId2">
            <a:clrChange>
              <a:clrFrom>
                <a:srgbClr val="E5F4FA"/>
              </a:clrFrom>
              <a:clrTo>
                <a:srgbClr val="E5F4FA">
                  <a:alpha val="0"/>
                </a:srgbClr>
              </a:clrTo>
            </a:clrChange>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a:off x="237143" y="785208"/>
            <a:ext cx="4165175" cy="3829573"/>
          </a:xfrm>
          <a:prstGeom prst="rect">
            <a:avLst/>
          </a:prstGeom>
          <a:ln w="19050">
            <a:solidFill>
              <a:schemeClr val="tx2"/>
            </a:solidFill>
          </a:ln>
        </p:spPr>
      </p:pic>
      <p:pic>
        <p:nvPicPr>
          <p:cNvPr id="12" name="Picture 11"/>
          <p:cNvPicPr>
            <a:picLocks noChangeAspect="1"/>
          </p:cNvPicPr>
          <p:nvPr/>
        </p:nvPicPr>
        <p:blipFill>
          <a:blip r:embed="rId4">
            <a:clrChange>
              <a:clrFrom>
                <a:srgbClr val="E7F5FF"/>
              </a:clrFrom>
              <a:clrTo>
                <a:srgbClr val="E7F5FF">
                  <a:alpha val="0"/>
                </a:srgbClr>
              </a:clrTo>
            </a:clrChang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4497766" y="785208"/>
            <a:ext cx="4561394" cy="3829573"/>
          </a:xfrm>
          <a:prstGeom prst="rect">
            <a:avLst/>
          </a:prstGeom>
          <a:ln w="19050">
            <a:solidFill>
              <a:schemeClr val="tx2"/>
            </a:solidFill>
          </a:ln>
        </p:spPr>
      </p:pic>
    </p:spTree>
    <p:extLst>
      <p:ext uri="{BB962C8B-B14F-4D97-AF65-F5344CB8AC3E}">
        <p14:creationId xmlns:p14="http://schemas.microsoft.com/office/powerpoint/2010/main" val="1475373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768558" y="88115"/>
            <a:ext cx="2928731" cy="338554"/>
          </a:xfrm>
          <a:prstGeom prst="rect">
            <a:avLst/>
          </a:prstGeom>
          <a:noFill/>
        </p:spPr>
        <p:txBody>
          <a:bodyPr wrap="square" rtlCol="0">
            <a:spAutoFit/>
          </a:bodyPr>
          <a:lstStyle/>
          <a:p>
            <a:pPr algn="ctr"/>
            <a:r>
              <a:rPr lang="en-IN" sz="1600" b="1" dirty="0" smtClean="0"/>
              <a:t>Investments</a:t>
            </a:r>
            <a:endParaRPr lang="en-IN" sz="1600" b="1" dirty="0"/>
          </a:p>
        </p:txBody>
      </p:sp>
      <p:sp>
        <p:nvSpPr>
          <p:cNvPr id="10" name="TextBox 9"/>
          <p:cNvSpPr txBox="1"/>
          <p:nvPr/>
        </p:nvSpPr>
        <p:spPr>
          <a:xfrm>
            <a:off x="5360640" y="103503"/>
            <a:ext cx="2928731" cy="338554"/>
          </a:xfrm>
          <a:prstGeom prst="rect">
            <a:avLst/>
          </a:prstGeom>
          <a:noFill/>
        </p:spPr>
        <p:txBody>
          <a:bodyPr wrap="square" rtlCol="0">
            <a:spAutoFit/>
          </a:bodyPr>
          <a:lstStyle/>
          <a:p>
            <a:pPr algn="ctr"/>
            <a:r>
              <a:rPr lang="en-IN" sz="1600" b="1" dirty="0" smtClean="0"/>
              <a:t>Pension</a:t>
            </a:r>
            <a:endParaRPr lang="en-IN" sz="1600" b="1" dirty="0"/>
          </a:p>
        </p:txBody>
      </p:sp>
      <p:pic>
        <p:nvPicPr>
          <p:cNvPr id="7" name="Picture 6"/>
          <p:cNvPicPr>
            <a:picLocks noChangeAspect="1"/>
          </p:cNvPicPr>
          <p:nvPr/>
        </p:nvPicPr>
        <p:blipFill>
          <a:blip r:embed="rId2">
            <a:clrChange>
              <a:clrFrom>
                <a:srgbClr val="EBF4FB"/>
              </a:clrFrom>
              <a:clrTo>
                <a:srgbClr val="EBF4FB">
                  <a:alpha val="0"/>
                </a:srgbClr>
              </a:clrTo>
            </a:clrChange>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40702" y="513695"/>
            <a:ext cx="4393591" cy="4127810"/>
          </a:xfrm>
          <a:prstGeom prst="rect">
            <a:avLst/>
          </a:prstGeom>
          <a:ln w="19050">
            <a:solidFill>
              <a:schemeClr val="tx2"/>
            </a:solidFill>
          </a:ln>
        </p:spPr>
      </p:pic>
      <p:pic>
        <p:nvPicPr>
          <p:cNvPr id="11" name="Picture 10"/>
          <p:cNvPicPr>
            <a:picLocks noChangeAspect="1"/>
          </p:cNvPicPr>
          <p:nvPr/>
        </p:nvPicPr>
        <p:blipFill>
          <a:blip r:embed="rId4">
            <a:clrChange>
              <a:clrFrom>
                <a:srgbClr val="E7F5FF"/>
              </a:clrFrom>
              <a:clrTo>
                <a:srgbClr val="E7F5FF">
                  <a:alpha val="0"/>
                </a:srgbClr>
              </a:clrTo>
            </a:clrChang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4609707" y="527901"/>
            <a:ext cx="4430599" cy="4113604"/>
          </a:xfrm>
          <a:prstGeom prst="rect">
            <a:avLst/>
          </a:prstGeom>
          <a:ln w="19050">
            <a:solidFill>
              <a:schemeClr val="tx2"/>
            </a:solidFill>
          </a:ln>
        </p:spPr>
      </p:pic>
    </p:spTree>
    <p:extLst>
      <p:ext uri="{BB962C8B-B14F-4D97-AF65-F5344CB8AC3E}">
        <p14:creationId xmlns:p14="http://schemas.microsoft.com/office/powerpoint/2010/main" val="1400609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29432"/>
            <a:ext cx="7886700" cy="490841"/>
          </a:xfrm>
        </p:spPr>
        <p:txBody>
          <a:bodyPr/>
          <a:lstStyle/>
          <a:p>
            <a:pPr algn="ctr"/>
            <a:r>
              <a:rPr lang="en-IN" dirty="0" smtClean="0">
                <a:solidFill>
                  <a:srgbClr val="002060"/>
                </a:solidFill>
                <a:latin typeface="Georgia" panose="02040502050405020303" pitchFamily="18" charset="0"/>
              </a:rPr>
              <a:t>E – Learning Management System of NCFE</a:t>
            </a:r>
            <a:endParaRPr lang="en-IN" dirty="0">
              <a:solidFill>
                <a:srgbClr val="002060"/>
              </a:solidFill>
              <a:latin typeface="Georgia" panose="02040502050405020303" pitchFamily="18" charset="0"/>
            </a:endParaRPr>
          </a:p>
        </p:txBody>
      </p:sp>
      <p:sp>
        <p:nvSpPr>
          <p:cNvPr id="7" name="Rectangle 6"/>
          <p:cNvSpPr/>
          <p:nvPr/>
        </p:nvSpPr>
        <p:spPr>
          <a:xfrm>
            <a:off x="278794" y="1000057"/>
            <a:ext cx="4572000" cy="3621504"/>
          </a:xfrm>
          <a:prstGeom prst="rect">
            <a:avLst/>
          </a:prstGeom>
        </p:spPr>
        <p:txBody>
          <a:bodyPr>
            <a:spAutoFit/>
          </a:bodyPr>
          <a:lstStyle/>
          <a:p>
            <a:pPr marL="304165" indent="-304165" algn="just">
              <a:spcBef>
                <a:spcPts val="800"/>
              </a:spcBef>
              <a:buFont typeface="Wingdings" pitchFamily="2" charset="2"/>
              <a:buChar char="Ø"/>
            </a:pPr>
            <a:r>
              <a:rPr lang="en-US" sz="1600" dirty="0">
                <a:latin typeface="Georgia" pitchFamily="18" charset="0"/>
                <a:ea typeface="Roboto Slab" charset="0"/>
              </a:rPr>
              <a:t>Free of cost to </a:t>
            </a:r>
            <a:r>
              <a:rPr lang="en-US" sz="1600" dirty="0" smtClean="0">
                <a:latin typeface="Georgia" pitchFamily="18" charset="0"/>
                <a:ea typeface="Roboto Slab" charset="0"/>
              </a:rPr>
              <a:t>everyone</a:t>
            </a:r>
            <a:endParaRPr lang="en-US" sz="1600" dirty="0" smtClean="0">
              <a:latin typeface="Georgia"/>
            </a:endParaRPr>
          </a:p>
          <a:p>
            <a:pPr marL="304165" indent="-304165" algn="just">
              <a:spcBef>
                <a:spcPts val="800"/>
              </a:spcBef>
              <a:buFont typeface="Wingdings" pitchFamily="2" charset="2"/>
              <a:buChar char="Ø"/>
            </a:pPr>
            <a:r>
              <a:rPr lang="en-US" sz="1600" dirty="0" smtClean="0">
                <a:latin typeface="Georgia"/>
              </a:rPr>
              <a:t>Topics from banking, insurance, securities markets, insurance and pension products</a:t>
            </a:r>
          </a:p>
          <a:p>
            <a:pPr marL="304165" indent="-304165" algn="just">
              <a:spcBef>
                <a:spcPts val="800"/>
              </a:spcBef>
              <a:buFont typeface="Wingdings" pitchFamily="2" charset="2"/>
              <a:buChar char="Ø"/>
            </a:pPr>
            <a:r>
              <a:rPr lang="en-US" sz="1600" dirty="0" smtClean="0">
                <a:latin typeface="Georgia"/>
              </a:rPr>
              <a:t>5 hours and 20 modules</a:t>
            </a:r>
          </a:p>
          <a:p>
            <a:pPr marL="304165" indent="-304165" algn="just">
              <a:spcBef>
                <a:spcPts val="800"/>
              </a:spcBef>
              <a:buFont typeface="Wingdings" pitchFamily="2" charset="2"/>
              <a:buChar char="Ø"/>
            </a:pPr>
            <a:r>
              <a:rPr lang="en-US" sz="1600" dirty="0" smtClean="0">
                <a:latin typeface="Georgia"/>
              </a:rPr>
              <a:t>Certificate after complementing the course</a:t>
            </a:r>
            <a:endParaRPr lang="en-US" sz="1600" dirty="0">
              <a:latin typeface="Georgia"/>
            </a:endParaRPr>
          </a:p>
          <a:p>
            <a:pPr marL="304165" indent="-304165" algn="just">
              <a:spcBef>
                <a:spcPts val="800"/>
              </a:spcBef>
              <a:buFont typeface="Wingdings" pitchFamily="2" charset="2"/>
              <a:buChar char="Ø"/>
            </a:pPr>
            <a:r>
              <a:rPr lang="en-US" sz="1600" dirty="0">
                <a:latin typeface="Georgia" pitchFamily="18" charset="0"/>
                <a:ea typeface="Roboto Slab" charset="0"/>
              </a:rPr>
              <a:t>Anywhere anytime learning at own </a:t>
            </a:r>
            <a:r>
              <a:rPr lang="en-US" sz="1600" dirty="0" smtClean="0">
                <a:latin typeface="Georgia" pitchFamily="18" charset="0"/>
                <a:ea typeface="Roboto Slab" charset="0"/>
              </a:rPr>
              <a:t>space</a:t>
            </a:r>
            <a:endParaRPr lang="en-US" sz="1600" dirty="0">
              <a:latin typeface="Georgia" pitchFamily="18" charset="0"/>
              <a:ea typeface="Roboto Slab" charset="0"/>
            </a:endParaRPr>
          </a:p>
          <a:p>
            <a:pPr marL="304165" indent="-304165" algn="just">
              <a:spcBef>
                <a:spcPts val="800"/>
              </a:spcBef>
              <a:buFont typeface="Wingdings" pitchFamily="2" charset="2"/>
              <a:buChar char="Ø"/>
            </a:pPr>
            <a:r>
              <a:rPr lang="en-US" sz="1600" dirty="0">
                <a:latin typeface="Georgia" pitchFamily="18" charset="0"/>
                <a:ea typeface="Roboto Slab" charset="0"/>
              </a:rPr>
              <a:t>M</a:t>
            </a:r>
            <a:r>
              <a:rPr lang="en-US" sz="1600" dirty="0" smtClean="0">
                <a:latin typeface="Georgia" pitchFamily="18" charset="0"/>
                <a:ea typeface="Roboto Slab" charset="0"/>
              </a:rPr>
              <a:t>obile phone friendly</a:t>
            </a:r>
            <a:endParaRPr lang="en-US" sz="1600" dirty="0">
              <a:latin typeface="Georgia" pitchFamily="18" charset="0"/>
              <a:ea typeface="Roboto Slab" charset="0"/>
            </a:endParaRPr>
          </a:p>
          <a:p>
            <a:pPr marL="304165" indent="-304165" algn="just">
              <a:spcBef>
                <a:spcPts val="800"/>
              </a:spcBef>
              <a:buFont typeface="Wingdings" pitchFamily="2" charset="2"/>
              <a:buChar char="Ø"/>
            </a:pPr>
            <a:r>
              <a:rPr lang="en-US" sz="1600" dirty="0">
                <a:latin typeface="Georgia" pitchFamily="18" charset="0"/>
                <a:ea typeface="Roboto Slab" charset="0"/>
              </a:rPr>
              <a:t>Use of audio visual for easy </a:t>
            </a:r>
            <a:r>
              <a:rPr lang="en-US" sz="1600" dirty="0" smtClean="0">
                <a:latin typeface="Georgia" pitchFamily="18" charset="0"/>
                <a:ea typeface="Roboto Slab" charset="0"/>
              </a:rPr>
              <a:t>understanding</a:t>
            </a:r>
          </a:p>
          <a:p>
            <a:pPr marL="304165" indent="-304165">
              <a:spcBef>
                <a:spcPts val="800"/>
              </a:spcBef>
              <a:buFont typeface="Wingdings" pitchFamily="2" charset="2"/>
              <a:buChar char="Ø"/>
            </a:pPr>
            <a:r>
              <a:rPr lang="en-US" sz="1600" dirty="0" smtClean="0">
                <a:latin typeface="Georgia" pitchFamily="18" charset="0"/>
                <a:ea typeface="Roboto Slab" charset="0"/>
              </a:rPr>
              <a:t>Link </a:t>
            </a:r>
            <a:r>
              <a:rPr lang="en-US" sz="1600" dirty="0">
                <a:latin typeface="Georgia" pitchFamily="18" charset="0"/>
                <a:ea typeface="Roboto Slab" charset="0"/>
              </a:rPr>
              <a:t>for sample video: </a:t>
            </a:r>
            <a:r>
              <a:rPr lang="en-US" sz="1600" dirty="0">
                <a:latin typeface="Georgia" pitchFamily="18" charset="0"/>
                <a:ea typeface="Roboto Slab" charset="0"/>
                <a:hlinkClick r:id="rId2"/>
              </a:rPr>
              <a:t>https://ncfe.org.in/program/e-lms</a:t>
            </a:r>
            <a:endParaRPr lang="en-US" sz="1600" dirty="0">
              <a:latin typeface="Georgia" pitchFamily="18" charset="0"/>
              <a:ea typeface="Roboto Slab" charset="0"/>
            </a:endParaRPr>
          </a:p>
          <a:p>
            <a:pPr>
              <a:spcBef>
                <a:spcPts val="800"/>
              </a:spcBef>
            </a:pPr>
            <a:endParaRPr lang="en-US" sz="1600" dirty="0" smtClean="0">
              <a:solidFill>
                <a:schemeClr val="tx2"/>
              </a:solidFill>
              <a:latin typeface="Georgia" pitchFamily="18" charset="0"/>
              <a:ea typeface="Roboto Slab"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454" y="765737"/>
            <a:ext cx="3867811" cy="3746228"/>
          </a:xfrm>
          <a:prstGeom prst="rect">
            <a:avLst/>
          </a:prstGeom>
        </p:spPr>
      </p:pic>
    </p:spTree>
    <p:extLst>
      <p:ext uri="{BB962C8B-B14F-4D97-AF65-F5344CB8AC3E}">
        <p14:creationId xmlns:p14="http://schemas.microsoft.com/office/powerpoint/2010/main" val="1094399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2" cy="5143501"/>
          </a:xfrm>
          <a:prstGeom prst="rect">
            <a:avLst/>
          </a:prstGeom>
        </p:spPr>
      </p:pic>
      <p:pic>
        <p:nvPicPr>
          <p:cNvPr id="8" name="Content Placeholder 7" descr="Text&#10;&#10;Description automatically generated">
            <a:extLst>
              <a:ext uri="{FF2B5EF4-FFF2-40B4-BE49-F238E27FC236}">
                <a16:creationId xmlns:a16="http://schemas.microsoft.com/office/drawing/2014/main" xmlns="" id="{075D10FA-6640-4945-B598-21837E53E54D}"/>
              </a:ext>
            </a:extLst>
          </p:cNvPr>
          <p:cNvPicPr>
            <a:picLocks noGrp="1" noChangeAspect="1"/>
          </p:cNvPicPr>
          <p:nvPr>
            <p:ph idx="1"/>
          </p:nvPr>
        </p:nvPicPr>
        <p:blipFill>
          <a:blip r:embed="rId3"/>
          <a:stretch>
            <a:fillRect/>
          </a:stretch>
        </p:blipFill>
        <p:spPr>
          <a:xfrm>
            <a:off x="1604043" y="2782614"/>
            <a:ext cx="6235997" cy="1882255"/>
          </a:xfrm>
        </p:spPr>
      </p:pic>
      <p:sp>
        <p:nvSpPr>
          <p:cNvPr id="4" name="Footer Placeholder 3"/>
          <p:cNvSpPr>
            <a:spLocks noGrp="1"/>
          </p:cNvSpPr>
          <p:nvPr>
            <p:ph type="ftr" sz="quarter" idx="11"/>
          </p:nvPr>
        </p:nvSpPr>
        <p:spPr/>
        <p:txBody>
          <a:bodyPr/>
          <a:lstStyle/>
          <a:p>
            <a:r>
              <a:rPr lang="en-US"/>
              <a:t>www.ncfe.org.in</a:t>
            </a:r>
          </a:p>
        </p:txBody>
      </p:sp>
      <p:sp>
        <p:nvSpPr>
          <p:cNvPr id="5" name="Slide Number Placeholder 4"/>
          <p:cNvSpPr>
            <a:spLocks noGrp="1"/>
          </p:cNvSpPr>
          <p:nvPr>
            <p:ph type="sldNum" sz="quarter" idx="12"/>
          </p:nvPr>
        </p:nvSpPr>
        <p:spPr/>
        <p:txBody>
          <a:bodyPr/>
          <a:lstStyle/>
          <a:p>
            <a:fld id="{48F63A3B-78C7-47BE-AE5E-E10140E04643}" type="slidenum">
              <a:rPr lang="en-US" smtClean="0"/>
              <a:t>46</a:t>
            </a:fld>
            <a:endParaRPr lang="en-US"/>
          </a:p>
        </p:txBody>
      </p:sp>
    </p:spTree>
    <p:extLst>
      <p:ext uri="{BB962C8B-B14F-4D97-AF65-F5344CB8AC3E}">
        <p14:creationId xmlns:p14="http://schemas.microsoft.com/office/powerpoint/2010/main" val="274752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97943" y="129432"/>
            <a:ext cx="2762250" cy="490841"/>
          </a:xfrm>
        </p:spPr>
        <p:txBody>
          <a:bodyPr/>
          <a:lstStyle/>
          <a:p>
            <a:r>
              <a:rPr lang="en-IN" dirty="0" smtClean="0">
                <a:solidFill>
                  <a:srgbClr val="002060"/>
                </a:solidFill>
                <a:latin typeface="Georgia" panose="02040502050405020303" pitchFamily="18" charset="0"/>
              </a:rPr>
              <a:t>Budgeting</a:t>
            </a:r>
            <a:endParaRPr lang="en-IN" dirty="0">
              <a:solidFill>
                <a:srgbClr val="002060"/>
              </a:solidFill>
              <a:latin typeface="Georgia" panose="02040502050405020303" pitchFamily="18" charset="0"/>
            </a:endParaRPr>
          </a:p>
        </p:txBody>
      </p:sp>
      <p:graphicFrame>
        <p:nvGraphicFramePr>
          <p:cNvPr id="6" name="Diagram 5"/>
          <p:cNvGraphicFramePr/>
          <p:nvPr>
            <p:extLst>
              <p:ext uri="{D42A27DB-BD31-4B8C-83A1-F6EECF244321}">
                <p14:modId xmlns:p14="http://schemas.microsoft.com/office/powerpoint/2010/main" val="2895965873"/>
              </p:ext>
            </p:extLst>
          </p:nvPr>
        </p:nvGraphicFramePr>
        <p:xfrm>
          <a:off x="260350" y="1764508"/>
          <a:ext cx="5111750"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p:nvPr/>
        </p:nvPicPr>
        <p:blipFill>
          <a:blip r:embed="rId7">
            <a:clrChange>
              <a:clrFrom>
                <a:srgbClr val="F3FFFF"/>
              </a:clrFrom>
              <a:clrTo>
                <a:srgbClr val="F3FFFF">
                  <a:alpha val="0"/>
                </a:srgbClr>
              </a:clrTo>
            </a:clrChange>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5670550" y="952501"/>
            <a:ext cx="3263265" cy="2216150"/>
          </a:xfrm>
          <a:prstGeom prst="rect">
            <a:avLst/>
          </a:prstGeom>
        </p:spPr>
      </p:pic>
      <p:sp>
        <p:nvSpPr>
          <p:cNvPr id="8" name="Title 2"/>
          <p:cNvSpPr txBox="1">
            <a:spLocks/>
          </p:cNvSpPr>
          <p:nvPr/>
        </p:nvSpPr>
        <p:spPr>
          <a:xfrm>
            <a:off x="5895975" y="523185"/>
            <a:ext cx="2762250" cy="480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kern="1200">
                <a:solidFill>
                  <a:schemeClr val="tx1">
                    <a:lumMod val="75000"/>
                    <a:lumOff val="25000"/>
                  </a:schemeClr>
                </a:solidFill>
                <a:latin typeface="+mn-lt"/>
                <a:ea typeface="+mj-ea"/>
                <a:cs typeface="+mj-cs"/>
              </a:defRPr>
            </a:lvl1pPr>
          </a:lstStyle>
          <a:p>
            <a:r>
              <a:rPr lang="en-IN" sz="1600" dirty="0" smtClean="0"/>
              <a:t>Set SMART financial Goals</a:t>
            </a:r>
            <a:endParaRPr lang="en-IN" sz="1600" dirty="0"/>
          </a:p>
        </p:txBody>
      </p:sp>
      <p:graphicFrame>
        <p:nvGraphicFramePr>
          <p:cNvPr id="10" name="Diagram 9"/>
          <p:cNvGraphicFramePr/>
          <p:nvPr>
            <p:extLst>
              <p:ext uri="{D42A27DB-BD31-4B8C-83A1-F6EECF244321}">
                <p14:modId xmlns:p14="http://schemas.microsoft.com/office/powerpoint/2010/main" val="2200475462"/>
              </p:ext>
            </p:extLst>
          </p:nvPr>
        </p:nvGraphicFramePr>
        <p:xfrm>
          <a:off x="5676900" y="3227387"/>
          <a:ext cx="1819275" cy="13144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 Box 27"/>
          <p:cNvSpPr txBox="1"/>
          <p:nvPr/>
        </p:nvSpPr>
        <p:spPr>
          <a:xfrm>
            <a:off x="7216139" y="4110038"/>
            <a:ext cx="181673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a:solidFill>
                  <a:srgbClr val="262626"/>
                </a:solidFill>
                <a:effectLst/>
                <a:latin typeface="Arial" panose="020B0604020202020204" pitchFamily="34" charset="0"/>
                <a:ea typeface="Times New Roman" panose="02020603050405020304" pitchFamily="18" charset="0"/>
              </a:rPr>
              <a:t>Plan for Retirement</a:t>
            </a:r>
            <a:endParaRPr lang="en-IN" sz="1100">
              <a:effectLst/>
              <a:latin typeface="Times New Roman" panose="02020603050405020304" pitchFamily="18" charset="0"/>
              <a:ea typeface="Times New Roman" panose="02020603050405020304" pitchFamily="18" charset="0"/>
            </a:endParaRPr>
          </a:p>
        </p:txBody>
      </p:sp>
      <p:sp>
        <p:nvSpPr>
          <p:cNvPr id="12" name="Text Box 27"/>
          <p:cNvSpPr txBox="1"/>
          <p:nvPr/>
        </p:nvSpPr>
        <p:spPr>
          <a:xfrm>
            <a:off x="6971664" y="3703834"/>
            <a:ext cx="181673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smtClean="0">
                <a:solidFill>
                  <a:srgbClr val="262626"/>
                </a:solidFill>
                <a:effectLst/>
                <a:latin typeface="Arial" panose="020B0604020202020204" pitchFamily="34" charset="0"/>
                <a:ea typeface="Times New Roman" panose="02020603050405020304" pitchFamily="18" charset="0"/>
              </a:rPr>
              <a:t>Paying for a wedding</a:t>
            </a:r>
            <a:endParaRPr lang="en-IN" sz="1100" dirty="0">
              <a:effectLst/>
              <a:latin typeface="Times New Roman" panose="02020603050405020304" pitchFamily="18" charset="0"/>
              <a:ea typeface="Times New Roman" panose="02020603050405020304" pitchFamily="18" charset="0"/>
            </a:endParaRPr>
          </a:p>
        </p:txBody>
      </p:sp>
      <p:sp>
        <p:nvSpPr>
          <p:cNvPr id="13" name="Text Box 25"/>
          <p:cNvSpPr txBox="1"/>
          <p:nvPr/>
        </p:nvSpPr>
        <p:spPr>
          <a:xfrm>
            <a:off x="6717982" y="3368873"/>
            <a:ext cx="1689100"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solidFill>
                  <a:srgbClr val="262626"/>
                </a:solidFill>
                <a:effectLst/>
                <a:latin typeface="Arial" panose="020B0604020202020204" pitchFamily="34" charset="0"/>
                <a:ea typeface="Times New Roman" panose="02020603050405020304" pitchFamily="18" charset="0"/>
              </a:rPr>
              <a:t>Plan for buying a TV</a:t>
            </a:r>
            <a:endParaRPr lang="en-IN" sz="11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458026" y="2421709"/>
            <a:ext cx="227948" cy="30008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sp>
        <p:nvSpPr>
          <p:cNvPr id="15" name="Rectangle 14"/>
          <p:cNvSpPr/>
          <p:nvPr/>
        </p:nvSpPr>
        <p:spPr>
          <a:xfrm>
            <a:off x="684756" y="863331"/>
            <a:ext cx="2131468" cy="830997"/>
          </a:xfrm>
          <a:prstGeom prst="rect">
            <a:avLst/>
          </a:prstGeom>
        </p:spPr>
        <p:txBody>
          <a:bodyPr wrap="square">
            <a:spAutoFit/>
          </a:bodyPr>
          <a:lstStyle/>
          <a:p>
            <a:r>
              <a:rPr lang="en-US" sz="1600" dirty="0">
                <a:solidFill>
                  <a:srgbClr val="002060"/>
                </a:solidFill>
                <a:latin typeface="Calibri" panose="020F0502020204030204" pitchFamily="34" charset="0"/>
              </a:rPr>
              <a:t>It is simply a comparison of income and expenses</a:t>
            </a:r>
            <a:r>
              <a:rPr lang="en-US" dirty="0">
                <a:solidFill>
                  <a:srgbClr val="002060"/>
                </a:solidFill>
                <a:latin typeface="Calibri" panose="020F0502020204030204" pitchFamily="34" charset="0"/>
              </a:rPr>
              <a:t>.</a:t>
            </a:r>
            <a:endParaRPr lang="en-IN" dirty="0"/>
          </a:p>
        </p:txBody>
      </p:sp>
      <p:sp>
        <p:nvSpPr>
          <p:cNvPr id="16" name="Rectangle 15"/>
          <p:cNvSpPr/>
          <p:nvPr/>
        </p:nvSpPr>
        <p:spPr>
          <a:xfrm>
            <a:off x="740079" y="1904867"/>
            <a:ext cx="4152291" cy="300082"/>
          </a:xfrm>
          <a:prstGeom prst="rect">
            <a:avLst/>
          </a:prstGeom>
        </p:spPr>
        <p:txBody>
          <a:bodyPr wrap="none">
            <a:spAutoFit/>
          </a:bodyPr>
          <a:lstStyle/>
          <a:p>
            <a:r>
              <a:rPr lang="en-US" dirty="0">
                <a:solidFill>
                  <a:srgbClr val="000000"/>
                </a:solidFill>
                <a:latin typeface="Calibri" panose="020F0502020204030204" pitchFamily="34" charset="0"/>
              </a:rPr>
              <a:t>The difference between your total income and expense :</a:t>
            </a:r>
            <a:endParaRPr lang="en-IN" dirty="0"/>
          </a:p>
        </p:txBody>
      </p:sp>
      <p:pic>
        <p:nvPicPr>
          <p:cNvPr id="18" name="Picture 17"/>
          <p:cNvPicPr>
            <a:picLocks noChangeAspect="1"/>
          </p:cNvPicPr>
          <p:nvPr/>
        </p:nvPicPr>
        <p:blipFill>
          <a:blip r:embed="rId14"/>
          <a:stretch>
            <a:fillRect/>
          </a:stretch>
        </p:blipFill>
        <p:spPr>
          <a:xfrm>
            <a:off x="2796714" y="656794"/>
            <a:ext cx="1668283" cy="1135360"/>
          </a:xfrm>
          <a:prstGeom prst="rect">
            <a:avLst/>
          </a:prstGeom>
        </p:spPr>
      </p:pic>
    </p:spTree>
    <p:extLst>
      <p:ext uri="{BB962C8B-B14F-4D97-AF65-F5344CB8AC3E}">
        <p14:creationId xmlns:p14="http://schemas.microsoft.com/office/powerpoint/2010/main" val="4131447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Titre 58"/>
          <p:cNvSpPr>
            <a:spLocks noGrp="1"/>
          </p:cNvSpPr>
          <p:nvPr>
            <p:ph type="title"/>
          </p:nvPr>
        </p:nvSpPr>
        <p:spPr>
          <a:xfrm>
            <a:off x="556107" y="171739"/>
            <a:ext cx="7886700" cy="490841"/>
          </a:xfrm>
        </p:spPr>
        <p:txBody>
          <a:bodyPr/>
          <a:lstStyle/>
          <a:p>
            <a:pPr algn="ctr"/>
            <a:r>
              <a:rPr lang="en-IN" dirty="0">
                <a:solidFill>
                  <a:srgbClr val="002060"/>
                </a:solidFill>
                <a:latin typeface="Georgia" panose="02040502050405020303" pitchFamily="18" charset="0"/>
              </a:rPr>
              <a:t>SAVING</a:t>
            </a:r>
            <a:endParaRPr lang="en-IN" dirty="0"/>
          </a:p>
        </p:txBody>
      </p:sp>
      <p:sp>
        <p:nvSpPr>
          <p:cNvPr id="55" name="ZoneTexte 54 - 3 - 1"/>
          <p:cNvSpPr txBox="1"/>
          <p:nvPr/>
        </p:nvSpPr>
        <p:spPr>
          <a:xfrm>
            <a:off x="910841" y="2227277"/>
            <a:ext cx="3046005" cy="1788131"/>
          </a:xfrm>
          <a:prstGeom prst="rect">
            <a:avLst/>
          </a:prstGeom>
          <a:noFill/>
        </p:spPr>
        <p:txBody>
          <a:bodyPr wrap="square" rtlCol="0" anchor="t">
            <a:noAutofit/>
          </a:bodyPr>
          <a:lstStyle/>
          <a:p>
            <a:pPr algn="just">
              <a:spcAft>
                <a:spcPts val="0"/>
              </a:spcAft>
            </a:pPr>
            <a:r>
              <a:rPr lang="en-US" sz="1200" b="1" dirty="0">
                <a:solidFill>
                  <a:srgbClr val="FF0000"/>
                </a:solidFill>
                <a:ea typeface="Times New Roman" panose="02020603050405020304" pitchFamily="18" charset="0"/>
              </a:rPr>
              <a:t>Why Save?</a:t>
            </a:r>
            <a:endParaRPr lang="en-IN" sz="12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200" dirty="0">
                <a:ea typeface="Times New Roman" panose="02020603050405020304" pitchFamily="18" charset="0"/>
              </a:rPr>
              <a:t>Help you to meet your goals and provide for your own future.</a:t>
            </a:r>
            <a:r>
              <a:rPr lang="en-US" sz="1200" dirty="0">
                <a:ea typeface="Arial" panose="020B0604020202020204" pitchFamily="34" charset="0"/>
              </a:rPr>
              <a:t> </a:t>
            </a:r>
          </a:p>
          <a:p>
            <a:pPr marL="285750" indent="-285750" algn="just">
              <a:spcAft>
                <a:spcPts val="0"/>
              </a:spcAft>
              <a:buFont typeface="Wingdings" panose="05000000000000000000" pitchFamily="2" charset="2"/>
              <a:buChar char="Ø"/>
            </a:pPr>
            <a:r>
              <a:rPr lang="en-US" sz="1200" dirty="0">
                <a:ea typeface="Arial" panose="020B0604020202020204" pitchFamily="34" charset="0"/>
              </a:rPr>
              <a:t>Without savings, when you want to purchase something, you have to borrow money. </a:t>
            </a:r>
          </a:p>
          <a:p>
            <a:pPr marL="285750" indent="-285750" algn="just">
              <a:spcAft>
                <a:spcPts val="0"/>
              </a:spcAft>
              <a:buFont typeface="Wingdings" panose="05000000000000000000" pitchFamily="2" charset="2"/>
              <a:buChar char="Ø"/>
            </a:pPr>
            <a:r>
              <a:rPr lang="en-US" sz="1200" dirty="0">
                <a:ea typeface="Arial" panose="020B0604020202020204" pitchFamily="34" charset="0"/>
              </a:rPr>
              <a:t>Borrowing is expensive, because not only you have to pay it back, you also have to pay interest, often at a high monthly rate. </a:t>
            </a:r>
            <a:endParaRPr lang="en-IN" sz="1200" dirty="0">
              <a:ea typeface="Times New Roman" panose="02020603050405020304" pitchFamily="18" charset="0"/>
            </a:endParaRPr>
          </a:p>
        </p:txBody>
      </p:sp>
      <p:cxnSp>
        <p:nvCxnSpPr>
          <p:cNvPr id="68" name="Straight Connector 67">
            <a:extLst>
              <a:ext uri="{FF2B5EF4-FFF2-40B4-BE49-F238E27FC236}">
                <a16:creationId xmlns:a16="http://schemas.microsoft.com/office/drawing/2014/main" xmlns="" id="{1B7524EC-DED6-47FE-BB55-385C13320D9E}"/>
              </a:ext>
            </a:extLst>
          </p:cNvPr>
          <p:cNvCxnSpPr>
            <a:cxnSpLocks/>
          </p:cNvCxnSpPr>
          <p:nvPr/>
        </p:nvCxnSpPr>
        <p:spPr>
          <a:xfrm rot="5400000">
            <a:off x="3677934" y="3121342"/>
            <a:ext cx="17881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ZoneTexte 54 - 3 - 2">
            <a:extLst>
              <a:ext uri="{FF2B5EF4-FFF2-40B4-BE49-F238E27FC236}">
                <a16:creationId xmlns:a16="http://schemas.microsoft.com/office/drawing/2014/main" xmlns="" id="{D9ED1504-ED70-4927-9B6A-A7581A311781}"/>
              </a:ext>
            </a:extLst>
          </p:cNvPr>
          <p:cNvSpPr txBox="1"/>
          <p:nvPr/>
        </p:nvSpPr>
        <p:spPr>
          <a:xfrm>
            <a:off x="4731488" y="2227277"/>
            <a:ext cx="4253023" cy="1788131"/>
          </a:xfrm>
          <a:prstGeom prst="rect">
            <a:avLst/>
          </a:prstGeom>
          <a:noFill/>
        </p:spPr>
        <p:txBody>
          <a:bodyPr wrap="square" rtlCol="0" anchor="t">
            <a:noAutofit/>
          </a:bodyPr>
          <a:lstStyle/>
          <a:p>
            <a:pPr algn="just"/>
            <a:r>
              <a:rPr lang="en-US" sz="1200" b="1" dirty="0">
                <a:solidFill>
                  <a:srgbClr val="FF0000"/>
                </a:solidFill>
                <a:ea typeface="Times New Roman" panose="02020603050405020304" pitchFamily="18" charset="0"/>
              </a:rPr>
              <a:t>How to save?</a:t>
            </a:r>
          </a:p>
          <a:p>
            <a:pPr algn="just">
              <a:lnSpc>
                <a:spcPct val="108000"/>
              </a:lnSpc>
              <a:spcAft>
                <a:spcPts val="0"/>
              </a:spcAft>
            </a:pPr>
            <a:r>
              <a:rPr lang="en-US" sz="1200" dirty="0"/>
              <a:t>Now that you've decided you want to save, how do you go about it? </a:t>
            </a:r>
            <a:endParaRPr lang="en-IN" sz="1200" dirty="0"/>
          </a:p>
          <a:p>
            <a:pPr algn="just">
              <a:spcAft>
                <a:spcPts val="0"/>
              </a:spcAft>
            </a:pPr>
            <a:r>
              <a:rPr lang="en-US" sz="1200" dirty="0"/>
              <a:t>For an example, “saving for a motorbike” is a vague and hard to measure. How will you know if you are making progress or have achieved it? On the other hand, “saving 50000 rupees for a 100 CC motorbike within 10 months” is </a:t>
            </a:r>
            <a:r>
              <a:rPr lang="en-US" sz="1200" b="1" dirty="0"/>
              <a:t>SMART</a:t>
            </a:r>
            <a:r>
              <a:rPr lang="en-US" sz="1200" dirty="0"/>
              <a:t>. Its specific – you know exactly what you are saving for. Its measurable – you know how much you will need. Its achievable and realistic – you can break the total amount needed into smaller steps (saving 5000 rupees a month) that will be easier to do. And its time bound you’ve set a deadline of 10 months</a:t>
            </a:r>
            <a:endParaRPr lang="en-IN" dirty="0">
              <a:solidFill>
                <a:prstClr val="black"/>
              </a:solidFill>
              <a:latin typeface="Calibri"/>
            </a:endParaRPr>
          </a:p>
        </p:txBody>
      </p:sp>
      <p:sp>
        <p:nvSpPr>
          <p:cNvPr id="3" name="Rectangle 2"/>
          <p:cNvSpPr/>
          <p:nvPr/>
        </p:nvSpPr>
        <p:spPr>
          <a:xfrm>
            <a:off x="3237313" y="975944"/>
            <a:ext cx="2821010" cy="954107"/>
          </a:xfrm>
          <a:prstGeom prst="rect">
            <a:avLst/>
          </a:prstGeom>
        </p:spPr>
        <p:txBody>
          <a:bodyPr wrap="square">
            <a:spAutoFit/>
          </a:bodyPr>
          <a:lstStyle/>
          <a:p>
            <a:r>
              <a:rPr lang="en-US" sz="1400" b="1" dirty="0">
                <a:solidFill>
                  <a:srgbClr val="00B050"/>
                </a:solidFill>
              </a:rPr>
              <a:t>Saving is a key step to make sure your future is financially secure. Start early to give your savings as much time as possible to grow !!</a:t>
            </a:r>
          </a:p>
        </p:txBody>
      </p:sp>
      <p:sp>
        <p:nvSpPr>
          <p:cNvPr id="40" name="Seed2" descr="{&quot;Key&quot;:&quot;POWER_USER_SHAPE_ICON&quot;,&quot;Value&quot;:&quot;POWER_USER_SHAPE_ICON_STYLE_1&quot;}"/>
          <p:cNvSpPr>
            <a:spLocks noChangeAspect="1" noEditPoints="1"/>
          </p:cNvSpPr>
          <p:nvPr>
            <p:custDataLst>
              <p:tags r:id="rId1"/>
            </p:custDataLst>
          </p:nvPr>
        </p:nvSpPr>
        <p:spPr bwMode="auto">
          <a:xfrm>
            <a:off x="1668425" y="1129491"/>
            <a:ext cx="638141" cy="647015"/>
          </a:xfrm>
          <a:custGeom>
            <a:avLst/>
            <a:gdLst>
              <a:gd name="T0" fmla="*/ 1665 w 12203"/>
              <a:gd name="T1" fmla="*/ 8435 h 12365"/>
              <a:gd name="T2" fmla="*/ 2920 w 12203"/>
              <a:gd name="T3" fmla="*/ 8085 h 12365"/>
              <a:gd name="T4" fmla="*/ 3948 w 12203"/>
              <a:gd name="T5" fmla="*/ 5401 h 12365"/>
              <a:gd name="T6" fmla="*/ 3918 w 12203"/>
              <a:gd name="T7" fmla="*/ 7263 h 12365"/>
              <a:gd name="T8" fmla="*/ 4266 w 12203"/>
              <a:gd name="T9" fmla="*/ 7028 h 12365"/>
              <a:gd name="T10" fmla="*/ 4356 w 12203"/>
              <a:gd name="T11" fmla="*/ 5771 h 12365"/>
              <a:gd name="T12" fmla="*/ 3496 w 12203"/>
              <a:gd name="T13" fmla="*/ 4650 h 12365"/>
              <a:gd name="T14" fmla="*/ 2407 w 12203"/>
              <a:gd name="T15" fmla="*/ 4771 h 12365"/>
              <a:gd name="T16" fmla="*/ 771 w 12203"/>
              <a:gd name="T17" fmla="*/ 6962 h 12365"/>
              <a:gd name="T18" fmla="*/ 230 w 12203"/>
              <a:gd name="T19" fmla="*/ 9664 h 12365"/>
              <a:gd name="T20" fmla="*/ 1169 w 12203"/>
              <a:gd name="T21" fmla="*/ 11125 h 12365"/>
              <a:gd name="T22" fmla="*/ 843 w 12203"/>
              <a:gd name="T23" fmla="*/ 7672 h 12365"/>
              <a:gd name="T24" fmla="*/ 3452 w 12203"/>
              <a:gd name="T25" fmla="*/ 10400 h 12365"/>
              <a:gd name="T26" fmla="*/ 3170 w 12203"/>
              <a:gd name="T27" fmla="*/ 4924 h 12365"/>
              <a:gd name="T28" fmla="*/ 2577 w 12203"/>
              <a:gd name="T29" fmla="*/ 8063 h 12365"/>
              <a:gd name="T30" fmla="*/ 1488 w 12203"/>
              <a:gd name="T31" fmla="*/ 7007 h 12365"/>
              <a:gd name="T32" fmla="*/ 2541 w 12203"/>
              <a:gd name="T33" fmla="*/ 5299 h 12365"/>
              <a:gd name="T34" fmla="*/ 1505 w 12203"/>
              <a:gd name="T35" fmla="*/ 7019 h 12365"/>
              <a:gd name="T36" fmla="*/ 4762 w 12203"/>
              <a:gd name="T37" fmla="*/ 10130 h 12365"/>
              <a:gd name="T38" fmla="*/ 5029 w 12203"/>
              <a:gd name="T39" fmla="*/ 12077 h 12365"/>
              <a:gd name="T40" fmla="*/ 5098 w 12203"/>
              <a:gd name="T41" fmla="*/ 4372 h 12365"/>
              <a:gd name="T42" fmla="*/ 4433 w 12203"/>
              <a:gd name="T43" fmla="*/ 2446 h 12365"/>
              <a:gd name="T44" fmla="*/ 8733 w 12203"/>
              <a:gd name="T45" fmla="*/ 8524 h 12365"/>
              <a:gd name="T46" fmla="*/ 8540 w 12203"/>
              <a:gd name="T47" fmla="*/ 8237 h 12365"/>
              <a:gd name="T48" fmla="*/ 6691 w 12203"/>
              <a:gd name="T49" fmla="*/ 7013 h 12365"/>
              <a:gd name="T50" fmla="*/ 7662 w 12203"/>
              <a:gd name="T51" fmla="*/ 2259 h 12365"/>
              <a:gd name="T52" fmla="*/ 6043 w 12203"/>
              <a:gd name="T53" fmla="*/ 2374 h 12365"/>
              <a:gd name="T54" fmla="*/ 6089 w 12203"/>
              <a:gd name="T55" fmla="*/ 2898 h 12365"/>
              <a:gd name="T56" fmla="*/ 5609 w 12203"/>
              <a:gd name="T57" fmla="*/ 6980 h 12365"/>
              <a:gd name="T58" fmla="*/ 3683 w 12203"/>
              <a:gd name="T59" fmla="*/ 8056 h 12365"/>
              <a:gd name="T60" fmla="*/ 3361 w 12203"/>
              <a:gd name="T61" fmla="*/ 8494 h 12365"/>
              <a:gd name="T62" fmla="*/ 4623 w 12203"/>
              <a:gd name="T63" fmla="*/ 9660 h 12365"/>
              <a:gd name="T64" fmla="*/ 7966 w 12203"/>
              <a:gd name="T65" fmla="*/ 9471 h 12365"/>
              <a:gd name="T66" fmla="*/ 7116 w 12203"/>
              <a:gd name="T67" fmla="*/ 12192 h 12365"/>
              <a:gd name="T68" fmla="*/ 12113 w 12203"/>
              <a:gd name="T69" fmla="*/ 8574 h 12365"/>
              <a:gd name="T70" fmla="*/ 11011 w 12203"/>
              <a:gd name="T71" fmla="*/ 6841 h 12365"/>
              <a:gd name="T72" fmla="*/ 9505 w 12203"/>
              <a:gd name="T73" fmla="*/ 4906 h 12365"/>
              <a:gd name="T74" fmla="*/ 8439 w 12203"/>
              <a:gd name="T75" fmla="*/ 5046 h 12365"/>
              <a:gd name="T76" fmla="*/ 7533 w 12203"/>
              <a:gd name="T77" fmla="*/ 6691 h 12365"/>
              <a:gd name="T78" fmla="*/ 7864 w 12203"/>
              <a:gd name="T79" fmla="*/ 6641 h 12365"/>
              <a:gd name="T80" fmla="*/ 8836 w 12203"/>
              <a:gd name="T81" fmla="*/ 7946 h 12365"/>
              <a:gd name="T82" fmla="*/ 8396 w 12203"/>
              <a:gd name="T83" fmla="*/ 5376 h 12365"/>
              <a:gd name="T84" fmla="*/ 8967 w 12203"/>
              <a:gd name="T85" fmla="*/ 8129 h 12365"/>
              <a:gd name="T86" fmla="*/ 10483 w 12203"/>
              <a:gd name="T87" fmla="*/ 8926 h 12365"/>
              <a:gd name="T88" fmla="*/ 10032 w 12203"/>
              <a:gd name="T89" fmla="*/ 9599 h 12365"/>
              <a:gd name="T90" fmla="*/ 11756 w 12203"/>
              <a:gd name="T91" fmla="*/ 8673 h 12365"/>
              <a:gd name="T92" fmla="*/ 10050 w 12203"/>
              <a:gd name="T93" fmla="*/ 12365 h 12365"/>
              <a:gd name="T94" fmla="*/ 12113 w 12203"/>
              <a:gd name="T95" fmla="*/ 8574 h 12365"/>
              <a:gd name="T96" fmla="*/ 8884 w 12203"/>
              <a:gd name="T97" fmla="*/ 4933 h 12365"/>
              <a:gd name="T98" fmla="*/ 10123 w 12203"/>
              <a:gd name="T99" fmla="*/ 8068 h 12365"/>
              <a:gd name="T100" fmla="*/ 10416 w 12203"/>
              <a:gd name="T101" fmla="*/ 7877 h 12365"/>
              <a:gd name="T102" fmla="*/ 9821 w 12203"/>
              <a:gd name="T103" fmla="*/ 5105 h 12365"/>
              <a:gd name="T104" fmla="*/ 10698 w 12203"/>
              <a:gd name="T105" fmla="*/ 7019 h 12365"/>
              <a:gd name="T106" fmla="*/ 8174 w 12203"/>
              <a:gd name="T107" fmla="*/ 3686 h 12365"/>
              <a:gd name="T108" fmla="*/ 7452 w 12203"/>
              <a:gd name="T109" fmla="*/ 10092 h 12365"/>
              <a:gd name="T110" fmla="*/ 7565 w 12203"/>
              <a:gd name="T111" fmla="*/ 11233 h 1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3" h="12365">
                <a:moveTo>
                  <a:pt x="2208" y="9409"/>
                </a:moveTo>
                <a:cubicBezTo>
                  <a:pt x="1970" y="9350"/>
                  <a:pt x="1870" y="9213"/>
                  <a:pt x="1720" y="8926"/>
                </a:cubicBezTo>
                <a:cubicBezTo>
                  <a:pt x="1609" y="8753"/>
                  <a:pt x="1617" y="8625"/>
                  <a:pt x="1665" y="8435"/>
                </a:cubicBezTo>
                <a:cubicBezTo>
                  <a:pt x="2072" y="8390"/>
                  <a:pt x="2519" y="8377"/>
                  <a:pt x="2924" y="8420"/>
                </a:cubicBezTo>
                <a:cubicBezTo>
                  <a:pt x="2986" y="8312"/>
                  <a:pt x="3053" y="8209"/>
                  <a:pt x="3122" y="8109"/>
                </a:cubicBezTo>
                <a:cubicBezTo>
                  <a:pt x="3055" y="8100"/>
                  <a:pt x="2987" y="8091"/>
                  <a:pt x="2920" y="8085"/>
                </a:cubicBezTo>
                <a:cubicBezTo>
                  <a:pt x="3235" y="7030"/>
                  <a:pt x="3675" y="5576"/>
                  <a:pt x="3732" y="5448"/>
                </a:cubicBezTo>
                <a:cubicBezTo>
                  <a:pt x="3749" y="5410"/>
                  <a:pt x="3773" y="5386"/>
                  <a:pt x="3807" y="5376"/>
                </a:cubicBezTo>
                <a:cubicBezTo>
                  <a:pt x="3849" y="5363"/>
                  <a:pt x="3904" y="5373"/>
                  <a:pt x="3948" y="5401"/>
                </a:cubicBezTo>
                <a:cubicBezTo>
                  <a:pt x="3949" y="5402"/>
                  <a:pt x="4087" y="5495"/>
                  <a:pt x="4033" y="5684"/>
                </a:cubicBezTo>
                <a:cubicBezTo>
                  <a:pt x="3918" y="6086"/>
                  <a:pt x="3624" y="7080"/>
                  <a:pt x="3436" y="7714"/>
                </a:cubicBezTo>
                <a:cubicBezTo>
                  <a:pt x="3586" y="7548"/>
                  <a:pt x="3747" y="7396"/>
                  <a:pt x="3918" y="7263"/>
                </a:cubicBezTo>
                <a:cubicBezTo>
                  <a:pt x="4037" y="6861"/>
                  <a:pt x="4165" y="6427"/>
                  <a:pt x="4260" y="6102"/>
                </a:cubicBezTo>
                <a:cubicBezTo>
                  <a:pt x="4334" y="6161"/>
                  <a:pt x="4392" y="6290"/>
                  <a:pt x="4339" y="6641"/>
                </a:cubicBezTo>
                <a:cubicBezTo>
                  <a:pt x="4323" y="6749"/>
                  <a:pt x="4297" y="6882"/>
                  <a:pt x="4266" y="7028"/>
                </a:cubicBezTo>
                <a:cubicBezTo>
                  <a:pt x="4388" y="6954"/>
                  <a:pt x="4515" y="6888"/>
                  <a:pt x="4646" y="6831"/>
                </a:cubicBezTo>
                <a:cubicBezTo>
                  <a:pt x="4655" y="6781"/>
                  <a:pt x="4663" y="6734"/>
                  <a:pt x="4670" y="6691"/>
                </a:cubicBezTo>
                <a:cubicBezTo>
                  <a:pt x="4762" y="6082"/>
                  <a:pt x="4565" y="5871"/>
                  <a:pt x="4356" y="5771"/>
                </a:cubicBezTo>
                <a:cubicBezTo>
                  <a:pt x="4450" y="5435"/>
                  <a:pt x="4250" y="5199"/>
                  <a:pt x="4130" y="5121"/>
                </a:cubicBezTo>
                <a:cubicBezTo>
                  <a:pt x="4017" y="5049"/>
                  <a:pt x="3887" y="5025"/>
                  <a:pt x="3764" y="5046"/>
                </a:cubicBezTo>
                <a:cubicBezTo>
                  <a:pt x="3741" y="4906"/>
                  <a:pt x="3670" y="4759"/>
                  <a:pt x="3496" y="4650"/>
                </a:cubicBezTo>
                <a:cubicBezTo>
                  <a:pt x="3374" y="4574"/>
                  <a:pt x="3224" y="4558"/>
                  <a:pt x="3071" y="4605"/>
                </a:cubicBezTo>
                <a:cubicBezTo>
                  <a:pt x="2910" y="4655"/>
                  <a:pt x="2773" y="4769"/>
                  <a:pt x="2698" y="4906"/>
                </a:cubicBezTo>
                <a:cubicBezTo>
                  <a:pt x="2598" y="4806"/>
                  <a:pt x="2484" y="4777"/>
                  <a:pt x="2407" y="4771"/>
                </a:cubicBezTo>
                <a:cubicBezTo>
                  <a:pt x="2152" y="4751"/>
                  <a:pt x="1893" y="4938"/>
                  <a:pt x="1815" y="5116"/>
                </a:cubicBezTo>
                <a:cubicBezTo>
                  <a:pt x="1744" y="5278"/>
                  <a:pt x="1351" y="6390"/>
                  <a:pt x="1192" y="6841"/>
                </a:cubicBezTo>
                <a:cubicBezTo>
                  <a:pt x="1024" y="6804"/>
                  <a:pt x="856" y="6866"/>
                  <a:pt x="771" y="6962"/>
                </a:cubicBezTo>
                <a:cubicBezTo>
                  <a:pt x="551" y="7225"/>
                  <a:pt x="586" y="7334"/>
                  <a:pt x="484" y="7528"/>
                </a:cubicBezTo>
                <a:cubicBezTo>
                  <a:pt x="347" y="7888"/>
                  <a:pt x="202" y="8195"/>
                  <a:pt x="90" y="8574"/>
                </a:cubicBezTo>
                <a:cubicBezTo>
                  <a:pt x="0" y="9047"/>
                  <a:pt x="176" y="9343"/>
                  <a:pt x="230" y="9664"/>
                </a:cubicBezTo>
                <a:cubicBezTo>
                  <a:pt x="309" y="10304"/>
                  <a:pt x="681" y="10912"/>
                  <a:pt x="1012" y="11239"/>
                </a:cubicBezTo>
                <a:cubicBezTo>
                  <a:pt x="1594" y="12051"/>
                  <a:pt x="2177" y="12353"/>
                  <a:pt x="2153" y="12365"/>
                </a:cubicBezTo>
                <a:cubicBezTo>
                  <a:pt x="2169" y="12345"/>
                  <a:pt x="1665" y="11985"/>
                  <a:pt x="1169" y="11125"/>
                </a:cubicBezTo>
                <a:cubicBezTo>
                  <a:pt x="848" y="10699"/>
                  <a:pt x="613" y="10281"/>
                  <a:pt x="549" y="9593"/>
                </a:cubicBezTo>
                <a:cubicBezTo>
                  <a:pt x="501" y="9279"/>
                  <a:pt x="373" y="8904"/>
                  <a:pt x="447" y="8673"/>
                </a:cubicBezTo>
                <a:cubicBezTo>
                  <a:pt x="543" y="8376"/>
                  <a:pt x="712" y="8014"/>
                  <a:pt x="843" y="7672"/>
                </a:cubicBezTo>
                <a:cubicBezTo>
                  <a:pt x="1008" y="6680"/>
                  <a:pt x="1602" y="7523"/>
                  <a:pt x="1423" y="8079"/>
                </a:cubicBezTo>
                <a:cubicBezTo>
                  <a:pt x="1155" y="8703"/>
                  <a:pt x="1601" y="9544"/>
                  <a:pt x="2171" y="9599"/>
                </a:cubicBezTo>
                <a:cubicBezTo>
                  <a:pt x="3048" y="9768"/>
                  <a:pt x="3396" y="10353"/>
                  <a:pt x="3452" y="10400"/>
                </a:cubicBezTo>
                <a:cubicBezTo>
                  <a:pt x="3404" y="10349"/>
                  <a:pt x="3163" y="9704"/>
                  <a:pt x="2208" y="9409"/>
                </a:cubicBezTo>
                <a:close/>
                <a:moveTo>
                  <a:pt x="2982" y="5078"/>
                </a:moveTo>
                <a:cubicBezTo>
                  <a:pt x="3010" y="5013"/>
                  <a:pt x="3088" y="4950"/>
                  <a:pt x="3170" y="4924"/>
                </a:cubicBezTo>
                <a:cubicBezTo>
                  <a:pt x="3203" y="4914"/>
                  <a:pt x="3268" y="4902"/>
                  <a:pt x="3318" y="4933"/>
                </a:cubicBezTo>
                <a:cubicBezTo>
                  <a:pt x="3460" y="5022"/>
                  <a:pt x="3460" y="5154"/>
                  <a:pt x="3411" y="5352"/>
                </a:cubicBezTo>
                <a:cubicBezTo>
                  <a:pt x="3289" y="5684"/>
                  <a:pt x="2733" y="7540"/>
                  <a:pt x="2577" y="8063"/>
                </a:cubicBezTo>
                <a:cubicBezTo>
                  <a:pt x="2401" y="8058"/>
                  <a:pt x="2232" y="8061"/>
                  <a:pt x="2079" y="8068"/>
                </a:cubicBezTo>
                <a:cubicBezTo>
                  <a:pt x="2435" y="6857"/>
                  <a:pt x="2926" y="5206"/>
                  <a:pt x="2982" y="5078"/>
                </a:cubicBezTo>
                <a:close/>
                <a:moveTo>
                  <a:pt x="1488" y="7007"/>
                </a:moveTo>
                <a:cubicBezTo>
                  <a:pt x="1678" y="6467"/>
                  <a:pt x="2058" y="5393"/>
                  <a:pt x="2121" y="5250"/>
                </a:cubicBezTo>
                <a:cubicBezTo>
                  <a:pt x="2144" y="5197"/>
                  <a:pt x="2273" y="5098"/>
                  <a:pt x="2382" y="5105"/>
                </a:cubicBezTo>
                <a:cubicBezTo>
                  <a:pt x="2453" y="5110"/>
                  <a:pt x="2506" y="5176"/>
                  <a:pt x="2541" y="5299"/>
                </a:cubicBezTo>
                <a:lnTo>
                  <a:pt x="2545" y="5340"/>
                </a:lnTo>
                <a:cubicBezTo>
                  <a:pt x="2342" y="5992"/>
                  <a:pt x="1969" y="7259"/>
                  <a:pt x="1787" y="7877"/>
                </a:cubicBezTo>
                <a:cubicBezTo>
                  <a:pt x="1810" y="7593"/>
                  <a:pt x="1756" y="7264"/>
                  <a:pt x="1505" y="7019"/>
                </a:cubicBezTo>
                <a:cubicBezTo>
                  <a:pt x="1500" y="7015"/>
                  <a:pt x="1494" y="7011"/>
                  <a:pt x="1488" y="7007"/>
                </a:cubicBezTo>
                <a:close/>
                <a:moveTo>
                  <a:pt x="4799" y="11142"/>
                </a:moveTo>
                <a:cubicBezTo>
                  <a:pt x="4887" y="10851"/>
                  <a:pt x="4854" y="10503"/>
                  <a:pt x="4762" y="10130"/>
                </a:cubicBezTo>
                <a:cubicBezTo>
                  <a:pt x="4660" y="10104"/>
                  <a:pt x="4560" y="10074"/>
                  <a:pt x="4460" y="10042"/>
                </a:cubicBezTo>
                <a:cubicBezTo>
                  <a:pt x="4607" y="10439"/>
                  <a:pt x="4698" y="10798"/>
                  <a:pt x="4641" y="11140"/>
                </a:cubicBezTo>
                <a:cubicBezTo>
                  <a:pt x="4697" y="11827"/>
                  <a:pt x="5083" y="12044"/>
                  <a:pt x="5029" y="12077"/>
                </a:cubicBezTo>
                <a:cubicBezTo>
                  <a:pt x="5092" y="12078"/>
                  <a:pt x="4749" y="11716"/>
                  <a:pt x="4799" y="11142"/>
                </a:cubicBezTo>
                <a:close/>
                <a:moveTo>
                  <a:pt x="5002" y="4334"/>
                </a:moveTo>
                <a:cubicBezTo>
                  <a:pt x="5034" y="4347"/>
                  <a:pt x="5065" y="4360"/>
                  <a:pt x="5098" y="4372"/>
                </a:cubicBezTo>
                <a:cubicBezTo>
                  <a:pt x="5226" y="4090"/>
                  <a:pt x="5308" y="3866"/>
                  <a:pt x="5290" y="3642"/>
                </a:cubicBezTo>
                <a:cubicBezTo>
                  <a:pt x="5284" y="3576"/>
                  <a:pt x="5271" y="3509"/>
                  <a:pt x="5246" y="3441"/>
                </a:cubicBezTo>
                <a:cubicBezTo>
                  <a:pt x="5077" y="2982"/>
                  <a:pt x="4665" y="2912"/>
                  <a:pt x="4433" y="2446"/>
                </a:cubicBezTo>
                <a:cubicBezTo>
                  <a:pt x="4292" y="2886"/>
                  <a:pt x="4215" y="3298"/>
                  <a:pt x="4383" y="3758"/>
                </a:cubicBezTo>
                <a:cubicBezTo>
                  <a:pt x="4482" y="4027"/>
                  <a:pt x="4688" y="4203"/>
                  <a:pt x="5002" y="4334"/>
                </a:cubicBezTo>
                <a:close/>
                <a:moveTo>
                  <a:pt x="8733" y="8524"/>
                </a:moveTo>
                <a:cubicBezTo>
                  <a:pt x="8699" y="8470"/>
                  <a:pt x="8665" y="8418"/>
                  <a:pt x="8630" y="8367"/>
                </a:cubicBezTo>
                <a:cubicBezTo>
                  <a:pt x="8620" y="8351"/>
                  <a:pt x="8609" y="8335"/>
                  <a:pt x="8598" y="8320"/>
                </a:cubicBezTo>
                <a:cubicBezTo>
                  <a:pt x="8579" y="8292"/>
                  <a:pt x="8560" y="8263"/>
                  <a:pt x="8540" y="8237"/>
                </a:cubicBezTo>
                <a:cubicBezTo>
                  <a:pt x="8405" y="8054"/>
                  <a:pt x="8259" y="7892"/>
                  <a:pt x="8105" y="7748"/>
                </a:cubicBezTo>
                <a:cubicBezTo>
                  <a:pt x="7971" y="7622"/>
                  <a:pt x="7829" y="7511"/>
                  <a:pt x="7681" y="7415"/>
                </a:cubicBezTo>
                <a:cubicBezTo>
                  <a:pt x="7378" y="7219"/>
                  <a:pt x="7047" y="7085"/>
                  <a:pt x="6691" y="7013"/>
                </a:cubicBezTo>
                <a:cubicBezTo>
                  <a:pt x="6601" y="6867"/>
                  <a:pt x="6524" y="6716"/>
                  <a:pt x="6456" y="6561"/>
                </a:cubicBezTo>
                <a:cubicBezTo>
                  <a:pt x="5978" y="5458"/>
                  <a:pt x="6054" y="4125"/>
                  <a:pt x="6492" y="2874"/>
                </a:cubicBezTo>
                <a:cubicBezTo>
                  <a:pt x="7004" y="2776"/>
                  <a:pt x="7383" y="2625"/>
                  <a:pt x="7662" y="2259"/>
                </a:cubicBezTo>
                <a:cubicBezTo>
                  <a:pt x="8201" y="1553"/>
                  <a:pt x="8201" y="782"/>
                  <a:pt x="8336" y="0"/>
                </a:cubicBezTo>
                <a:cubicBezTo>
                  <a:pt x="7618" y="338"/>
                  <a:pt x="6875" y="542"/>
                  <a:pt x="6336" y="1248"/>
                </a:cubicBezTo>
                <a:cubicBezTo>
                  <a:pt x="6087" y="1574"/>
                  <a:pt x="6025" y="1932"/>
                  <a:pt x="6043" y="2374"/>
                </a:cubicBezTo>
                <a:cubicBezTo>
                  <a:pt x="6474" y="1764"/>
                  <a:pt x="6980" y="1216"/>
                  <a:pt x="7588" y="799"/>
                </a:cubicBezTo>
                <a:cubicBezTo>
                  <a:pt x="7274" y="1095"/>
                  <a:pt x="7005" y="1428"/>
                  <a:pt x="6771" y="1784"/>
                </a:cubicBezTo>
                <a:cubicBezTo>
                  <a:pt x="6517" y="2131"/>
                  <a:pt x="6286" y="2505"/>
                  <a:pt x="6089" y="2898"/>
                </a:cubicBezTo>
                <a:cubicBezTo>
                  <a:pt x="5531" y="4015"/>
                  <a:pt x="5251" y="5291"/>
                  <a:pt x="5510" y="6577"/>
                </a:cubicBezTo>
                <a:cubicBezTo>
                  <a:pt x="5523" y="6639"/>
                  <a:pt x="5536" y="6702"/>
                  <a:pt x="5551" y="6765"/>
                </a:cubicBezTo>
                <a:cubicBezTo>
                  <a:pt x="5568" y="6837"/>
                  <a:pt x="5588" y="6908"/>
                  <a:pt x="5609" y="6980"/>
                </a:cubicBezTo>
                <a:cubicBezTo>
                  <a:pt x="5227" y="7034"/>
                  <a:pt x="4867" y="7158"/>
                  <a:pt x="4538" y="7346"/>
                </a:cubicBezTo>
                <a:cubicBezTo>
                  <a:pt x="4395" y="7427"/>
                  <a:pt x="4258" y="7521"/>
                  <a:pt x="4128" y="7626"/>
                </a:cubicBezTo>
                <a:cubicBezTo>
                  <a:pt x="3969" y="7753"/>
                  <a:pt x="3820" y="7897"/>
                  <a:pt x="3683" y="8056"/>
                </a:cubicBezTo>
                <a:cubicBezTo>
                  <a:pt x="3642" y="8104"/>
                  <a:pt x="3603" y="8154"/>
                  <a:pt x="3564" y="8204"/>
                </a:cubicBezTo>
                <a:cubicBezTo>
                  <a:pt x="3531" y="8247"/>
                  <a:pt x="3499" y="8291"/>
                  <a:pt x="3467" y="8335"/>
                </a:cubicBezTo>
                <a:cubicBezTo>
                  <a:pt x="3431" y="8387"/>
                  <a:pt x="3395" y="8440"/>
                  <a:pt x="3361" y="8494"/>
                </a:cubicBezTo>
                <a:cubicBezTo>
                  <a:pt x="3279" y="8623"/>
                  <a:pt x="3204" y="8759"/>
                  <a:pt x="3136" y="8901"/>
                </a:cubicBezTo>
                <a:cubicBezTo>
                  <a:pt x="3485" y="9158"/>
                  <a:pt x="3861" y="9367"/>
                  <a:pt x="4256" y="9528"/>
                </a:cubicBezTo>
                <a:cubicBezTo>
                  <a:pt x="4376" y="9577"/>
                  <a:pt x="4499" y="9621"/>
                  <a:pt x="4623" y="9660"/>
                </a:cubicBezTo>
                <a:cubicBezTo>
                  <a:pt x="5076" y="9803"/>
                  <a:pt x="5551" y="9882"/>
                  <a:pt x="6041" y="9882"/>
                </a:cubicBezTo>
                <a:cubicBezTo>
                  <a:pt x="6579" y="9882"/>
                  <a:pt x="7098" y="9791"/>
                  <a:pt x="7590" y="9620"/>
                </a:cubicBezTo>
                <a:cubicBezTo>
                  <a:pt x="7717" y="9576"/>
                  <a:pt x="7842" y="9526"/>
                  <a:pt x="7966" y="9471"/>
                </a:cubicBezTo>
                <a:cubicBezTo>
                  <a:pt x="8310" y="9319"/>
                  <a:pt x="8638" y="9128"/>
                  <a:pt x="8947" y="8901"/>
                </a:cubicBezTo>
                <a:cubicBezTo>
                  <a:pt x="8879" y="8768"/>
                  <a:pt x="8807" y="8644"/>
                  <a:pt x="8733" y="8524"/>
                </a:cubicBezTo>
                <a:close/>
                <a:moveTo>
                  <a:pt x="7116" y="12192"/>
                </a:moveTo>
                <a:cubicBezTo>
                  <a:pt x="7113" y="12190"/>
                  <a:pt x="7113" y="12186"/>
                  <a:pt x="7114" y="12181"/>
                </a:cubicBezTo>
                <a:cubicBezTo>
                  <a:pt x="7113" y="12186"/>
                  <a:pt x="7112" y="12192"/>
                  <a:pt x="7116" y="12192"/>
                </a:cubicBezTo>
                <a:close/>
                <a:moveTo>
                  <a:pt x="12113" y="8574"/>
                </a:moveTo>
                <a:cubicBezTo>
                  <a:pt x="12001" y="8195"/>
                  <a:pt x="11855" y="7888"/>
                  <a:pt x="11719" y="7528"/>
                </a:cubicBezTo>
                <a:cubicBezTo>
                  <a:pt x="11617" y="7334"/>
                  <a:pt x="11652" y="7225"/>
                  <a:pt x="11432" y="6962"/>
                </a:cubicBezTo>
                <a:cubicBezTo>
                  <a:pt x="11346" y="6866"/>
                  <a:pt x="11179" y="6804"/>
                  <a:pt x="11011" y="6841"/>
                </a:cubicBezTo>
                <a:cubicBezTo>
                  <a:pt x="10852" y="6390"/>
                  <a:pt x="10459" y="5278"/>
                  <a:pt x="10388" y="5116"/>
                </a:cubicBezTo>
                <a:cubicBezTo>
                  <a:pt x="10310" y="4938"/>
                  <a:pt x="10049" y="4751"/>
                  <a:pt x="9796" y="4771"/>
                </a:cubicBezTo>
                <a:cubicBezTo>
                  <a:pt x="9719" y="4777"/>
                  <a:pt x="9605" y="4806"/>
                  <a:pt x="9505" y="4906"/>
                </a:cubicBezTo>
                <a:cubicBezTo>
                  <a:pt x="9430" y="4769"/>
                  <a:pt x="9293" y="4655"/>
                  <a:pt x="9131" y="4605"/>
                </a:cubicBezTo>
                <a:cubicBezTo>
                  <a:pt x="8980" y="4558"/>
                  <a:pt x="8829" y="4574"/>
                  <a:pt x="8707" y="4650"/>
                </a:cubicBezTo>
                <a:cubicBezTo>
                  <a:pt x="8533" y="4759"/>
                  <a:pt x="8462" y="4906"/>
                  <a:pt x="8439" y="5046"/>
                </a:cubicBezTo>
                <a:cubicBezTo>
                  <a:pt x="8316" y="5024"/>
                  <a:pt x="8186" y="5049"/>
                  <a:pt x="8073" y="5121"/>
                </a:cubicBezTo>
                <a:cubicBezTo>
                  <a:pt x="7953" y="5199"/>
                  <a:pt x="7753" y="5435"/>
                  <a:pt x="7847" y="5772"/>
                </a:cubicBezTo>
                <a:cubicBezTo>
                  <a:pt x="7638" y="5871"/>
                  <a:pt x="7440" y="6083"/>
                  <a:pt x="7533" y="6691"/>
                </a:cubicBezTo>
                <a:cubicBezTo>
                  <a:pt x="7542" y="6747"/>
                  <a:pt x="7553" y="6811"/>
                  <a:pt x="7566" y="6878"/>
                </a:cubicBezTo>
                <a:cubicBezTo>
                  <a:pt x="7699" y="6944"/>
                  <a:pt x="7829" y="7017"/>
                  <a:pt x="7953" y="7101"/>
                </a:cubicBezTo>
                <a:cubicBezTo>
                  <a:pt x="7915" y="6927"/>
                  <a:pt x="7883" y="6766"/>
                  <a:pt x="7864" y="6641"/>
                </a:cubicBezTo>
                <a:cubicBezTo>
                  <a:pt x="7810" y="6290"/>
                  <a:pt x="7869" y="6161"/>
                  <a:pt x="7943" y="6102"/>
                </a:cubicBezTo>
                <a:cubicBezTo>
                  <a:pt x="8047" y="6460"/>
                  <a:pt x="8192" y="6952"/>
                  <a:pt x="8321" y="7387"/>
                </a:cubicBezTo>
                <a:cubicBezTo>
                  <a:pt x="8505" y="7550"/>
                  <a:pt x="8676" y="7737"/>
                  <a:pt x="8836" y="7946"/>
                </a:cubicBezTo>
                <a:cubicBezTo>
                  <a:pt x="8661" y="7356"/>
                  <a:pt x="8300" y="6140"/>
                  <a:pt x="8169" y="5684"/>
                </a:cubicBezTo>
                <a:cubicBezTo>
                  <a:pt x="8119" y="5508"/>
                  <a:pt x="8233" y="5417"/>
                  <a:pt x="8254" y="5402"/>
                </a:cubicBezTo>
                <a:cubicBezTo>
                  <a:pt x="8299" y="5373"/>
                  <a:pt x="8353" y="5363"/>
                  <a:pt x="8396" y="5376"/>
                </a:cubicBezTo>
                <a:cubicBezTo>
                  <a:pt x="8430" y="5386"/>
                  <a:pt x="8454" y="5410"/>
                  <a:pt x="8471" y="5448"/>
                </a:cubicBezTo>
                <a:cubicBezTo>
                  <a:pt x="8528" y="5576"/>
                  <a:pt x="8968" y="7030"/>
                  <a:pt x="9283" y="8085"/>
                </a:cubicBezTo>
                <a:cubicBezTo>
                  <a:pt x="9177" y="8095"/>
                  <a:pt x="9071" y="8110"/>
                  <a:pt x="8967" y="8129"/>
                </a:cubicBezTo>
                <a:cubicBezTo>
                  <a:pt x="9034" y="8227"/>
                  <a:pt x="9099" y="8328"/>
                  <a:pt x="9161" y="8434"/>
                </a:cubicBezTo>
                <a:cubicBezTo>
                  <a:pt x="9596" y="8375"/>
                  <a:pt x="10092" y="8386"/>
                  <a:pt x="10538" y="8435"/>
                </a:cubicBezTo>
                <a:cubicBezTo>
                  <a:pt x="10585" y="8625"/>
                  <a:pt x="10594" y="8753"/>
                  <a:pt x="10483" y="8926"/>
                </a:cubicBezTo>
                <a:cubicBezTo>
                  <a:pt x="10333" y="9213"/>
                  <a:pt x="10233" y="9350"/>
                  <a:pt x="9994" y="9409"/>
                </a:cubicBezTo>
                <a:cubicBezTo>
                  <a:pt x="9040" y="9704"/>
                  <a:pt x="8799" y="10349"/>
                  <a:pt x="8750" y="10400"/>
                </a:cubicBezTo>
                <a:cubicBezTo>
                  <a:pt x="8806" y="10353"/>
                  <a:pt x="9154" y="9768"/>
                  <a:pt x="10032" y="9599"/>
                </a:cubicBezTo>
                <a:cubicBezTo>
                  <a:pt x="10602" y="9544"/>
                  <a:pt x="11047" y="8703"/>
                  <a:pt x="10780" y="8079"/>
                </a:cubicBezTo>
                <a:cubicBezTo>
                  <a:pt x="10601" y="7523"/>
                  <a:pt x="11194" y="6680"/>
                  <a:pt x="11360" y="7672"/>
                </a:cubicBezTo>
                <a:cubicBezTo>
                  <a:pt x="11491" y="8014"/>
                  <a:pt x="11660" y="8376"/>
                  <a:pt x="11756" y="8673"/>
                </a:cubicBezTo>
                <a:cubicBezTo>
                  <a:pt x="11830" y="8904"/>
                  <a:pt x="11702" y="9280"/>
                  <a:pt x="11654" y="9593"/>
                </a:cubicBezTo>
                <a:cubicBezTo>
                  <a:pt x="11589" y="10281"/>
                  <a:pt x="11355" y="10699"/>
                  <a:pt x="11034" y="11125"/>
                </a:cubicBezTo>
                <a:cubicBezTo>
                  <a:pt x="10538" y="11985"/>
                  <a:pt x="10034" y="12345"/>
                  <a:pt x="10050" y="12365"/>
                </a:cubicBezTo>
                <a:cubicBezTo>
                  <a:pt x="10026" y="12353"/>
                  <a:pt x="10608" y="12051"/>
                  <a:pt x="11191" y="11239"/>
                </a:cubicBezTo>
                <a:cubicBezTo>
                  <a:pt x="11522" y="10912"/>
                  <a:pt x="11894" y="10304"/>
                  <a:pt x="11973" y="9664"/>
                </a:cubicBezTo>
                <a:cubicBezTo>
                  <a:pt x="12026" y="9342"/>
                  <a:pt x="12203" y="9047"/>
                  <a:pt x="12113" y="8574"/>
                </a:cubicBezTo>
                <a:close/>
                <a:moveTo>
                  <a:pt x="9626" y="8063"/>
                </a:moveTo>
                <a:cubicBezTo>
                  <a:pt x="9469" y="7540"/>
                  <a:pt x="8912" y="5677"/>
                  <a:pt x="8792" y="5350"/>
                </a:cubicBezTo>
                <a:cubicBezTo>
                  <a:pt x="8743" y="5153"/>
                  <a:pt x="8743" y="5022"/>
                  <a:pt x="8884" y="4933"/>
                </a:cubicBezTo>
                <a:cubicBezTo>
                  <a:pt x="8935" y="4902"/>
                  <a:pt x="8999" y="4914"/>
                  <a:pt x="9033" y="4924"/>
                </a:cubicBezTo>
                <a:cubicBezTo>
                  <a:pt x="9115" y="4950"/>
                  <a:pt x="9192" y="5013"/>
                  <a:pt x="9221" y="5078"/>
                </a:cubicBezTo>
                <a:cubicBezTo>
                  <a:pt x="9277" y="5206"/>
                  <a:pt x="9768" y="6857"/>
                  <a:pt x="10123" y="8068"/>
                </a:cubicBezTo>
                <a:cubicBezTo>
                  <a:pt x="9970" y="8061"/>
                  <a:pt x="9802" y="8058"/>
                  <a:pt x="9626" y="8063"/>
                </a:cubicBezTo>
                <a:close/>
                <a:moveTo>
                  <a:pt x="10698" y="7019"/>
                </a:moveTo>
                <a:cubicBezTo>
                  <a:pt x="10447" y="7264"/>
                  <a:pt x="10393" y="7594"/>
                  <a:pt x="10416" y="7877"/>
                </a:cubicBezTo>
                <a:cubicBezTo>
                  <a:pt x="10234" y="7260"/>
                  <a:pt x="9861" y="5993"/>
                  <a:pt x="9658" y="5340"/>
                </a:cubicBezTo>
                <a:lnTo>
                  <a:pt x="9662" y="5298"/>
                </a:lnTo>
                <a:cubicBezTo>
                  <a:pt x="9697" y="5176"/>
                  <a:pt x="9750" y="5110"/>
                  <a:pt x="9821" y="5105"/>
                </a:cubicBezTo>
                <a:cubicBezTo>
                  <a:pt x="9932" y="5096"/>
                  <a:pt x="10059" y="5197"/>
                  <a:pt x="10082" y="5250"/>
                </a:cubicBezTo>
                <a:cubicBezTo>
                  <a:pt x="10145" y="5393"/>
                  <a:pt x="10525" y="6467"/>
                  <a:pt x="10715" y="7007"/>
                </a:cubicBezTo>
                <a:cubicBezTo>
                  <a:pt x="10709" y="7011"/>
                  <a:pt x="10703" y="7015"/>
                  <a:pt x="10698" y="7019"/>
                </a:cubicBezTo>
                <a:close/>
                <a:moveTo>
                  <a:pt x="6526" y="5153"/>
                </a:moveTo>
                <a:cubicBezTo>
                  <a:pt x="6931" y="5251"/>
                  <a:pt x="7220" y="5290"/>
                  <a:pt x="7500" y="5122"/>
                </a:cubicBezTo>
                <a:cubicBezTo>
                  <a:pt x="7933" y="4861"/>
                  <a:pt x="8116" y="4331"/>
                  <a:pt x="8174" y="3686"/>
                </a:cubicBezTo>
                <a:cubicBezTo>
                  <a:pt x="7902" y="4101"/>
                  <a:pt x="7443" y="4048"/>
                  <a:pt x="7010" y="4308"/>
                </a:cubicBezTo>
                <a:cubicBezTo>
                  <a:pt x="6731" y="4476"/>
                  <a:pt x="6629" y="4751"/>
                  <a:pt x="6526" y="5153"/>
                </a:cubicBezTo>
                <a:close/>
                <a:moveTo>
                  <a:pt x="7452" y="10092"/>
                </a:moveTo>
                <a:cubicBezTo>
                  <a:pt x="7348" y="10515"/>
                  <a:pt x="7311" y="10910"/>
                  <a:pt x="7408" y="11231"/>
                </a:cubicBezTo>
                <a:cubicBezTo>
                  <a:pt x="7369" y="11766"/>
                  <a:pt x="7120" y="12125"/>
                  <a:pt x="7114" y="12181"/>
                </a:cubicBezTo>
                <a:cubicBezTo>
                  <a:pt x="7129" y="12122"/>
                  <a:pt x="7430" y="11865"/>
                  <a:pt x="7565" y="11233"/>
                </a:cubicBezTo>
                <a:cubicBezTo>
                  <a:pt x="7503" y="10847"/>
                  <a:pt x="7600" y="10444"/>
                  <a:pt x="7763" y="9993"/>
                </a:cubicBezTo>
                <a:cubicBezTo>
                  <a:pt x="7660" y="10030"/>
                  <a:pt x="7556" y="10062"/>
                  <a:pt x="7452" y="1009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 name="Problem_Based_Learning" descr="{&quot;Key&quot;:&quot;POWER_USER_SHAPE_ICON&quot;,&quot;Value&quot;:&quot;POWER_USER_SHAPE_ICON_STYLE_1&quot;}"/>
          <p:cNvGrpSpPr>
            <a:grpSpLocks noChangeAspect="1"/>
          </p:cNvGrpSpPr>
          <p:nvPr>
            <p:custDataLst>
              <p:tags r:id="rId2"/>
            </p:custDataLst>
          </p:nvPr>
        </p:nvGrpSpPr>
        <p:grpSpPr bwMode="auto">
          <a:xfrm>
            <a:off x="6894367" y="1189606"/>
            <a:ext cx="528334" cy="586900"/>
            <a:chOff x="7" y="8"/>
            <a:chExt cx="424" cy="471"/>
          </a:xfrm>
          <a:solidFill>
            <a:schemeClr val="accent1"/>
          </a:solidFill>
        </p:grpSpPr>
        <p:sp>
          <p:nvSpPr>
            <p:cNvPr id="42" name="Problem_Based_Learning"/>
            <p:cNvSpPr>
              <a:spLocks/>
            </p:cNvSpPr>
            <p:nvPr>
              <p:custDataLst>
                <p:tags r:id="rId3"/>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Problem_Based_Learning"/>
            <p:cNvSpPr>
              <a:spLocks/>
            </p:cNvSpPr>
            <p:nvPr>
              <p:custDataLst>
                <p:tags r:id="rId4"/>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Problem_Based_Learning"/>
            <p:cNvSpPr>
              <a:spLocks/>
            </p:cNvSpPr>
            <p:nvPr>
              <p:custDataLst>
                <p:tags r:id="rId5"/>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Problem_Based_Learning"/>
            <p:cNvSpPr>
              <a:spLocks/>
            </p:cNvSpPr>
            <p:nvPr>
              <p:custDataLst>
                <p:tags r:id="rId6"/>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Problem_Based_Learning"/>
            <p:cNvSpPr>
              <a:spLocks/>
            </p:cNvSpPr>
            <p:nvPr>
              <p:custDataLst>
                <p:tags r:id="rId7"/>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Problem_Based_Learning"/>
            <p:cNvSpPr>
              <a:spLocks noEditPoints="1"/>
            </p:cNvSpPr>
            <p:nvPr>
              <p:custDataLst>
                <p:tags r:id="rId8"/>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388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CF9E3"/>
              </a:clrFrom>
              <a:clrTo>
                <a:srgbClr val="FCF9E3">
                  <a:alpha val="0"/>
                </a:srgbClr>
              </a:clrTo>
            </a:clrChange>
          </a:blip>
          <a:stretch>
            <a:fillRect/>
          </a:stretch>
        </p:blipFill>
        <p:spPr>
          <a:xfrm>
            <a:off x="343773" y="392516"/>
            <a:ext cx="8377723" cy="1735931"/>
          </a:xfrm>
          <a:prstGeom prst="rect">
            <a:avLst/>
          </a:prstGeom>
        </p:spPr>
      </p:pic>
      <p:pic>
        <p:nvPicPr>
          <p:cNvPr id="5" name="Picture 4"/>
          <p:cNvPicPr>
            <a:picLocks noChangeAspect="1"/>
          </p:cNvPicPr>
          <p:nvPr/>
        </p:nvPicPr>
        <p:blipFill>
          <a:blip r:embed="rId4">
            <a:clrChange>
              <a:clrFrom>
                <a:srgbClr val="FCF9E3"/>
              </a:clrFrom>
              <a:clrTo>
                <a:srgbClr val="FCF9E3">
                  <a:alpha val="0"/>
                </a:srgbClr>
              </a:clrTo>
            </a:clrChange>
          </a:blip>
          <a:stretch>
            <a:fillRect/>
          </a:stretch>
        </p:blipFill>
        <p:spPr>
          <a:xfrm>
            <a:off x="1280160" y="2547991"/>
            <a:ext cx="6393486" cy="2471738"/>
          </a:xfrm>
          <a:prstGeom prst="rect">
            <a:avLst/>
          </a:prstGeom>
        </p:spPr>
      </p:pic>
      <p:sp>
        <p:nvSpPr>
          <p:cNvPr id="6" name="TextBox 5"/>
          <p:cNvSpPr txBox="1"/>
          <p:nvPr/>
        </p:nvSpPr>
        <p:spPr>
          <a:xfrm>
            <a:off x="183411" y="2264741"/>
            <a:ext cx="4824523" cy="248209"/>
          </a:xfrm>
          <a:prstGeom prst="rect">
            <a:avLst/>
          </a:prstGeom>
          <a:noFill/>
        </p:spPr>
        <p:txBody>
          <a:bodyPr wrap="square" rtlCol="0">
            <a:spAutoFit/>
          </a:bodyPr>
          <a:lstStyle/>
          <a:p>
            <a:r>
              <a:rPr lang="en-IN" sz="1013" b="1" dirty="0">
                <a:solidFill>
                  <a:srgbClr val="002060"/>
                </a:solidFill>
                <a:latin typeface="Georgia" panose="02040502050405020303" pitchFamily="18" charset="0"/>
              </a:rPr>
              <a:t>Which equation to be followed??</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3278" y="3754597"/>
            <a:ext cx="1001003" cy="94814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4206">
            <a:off x="4539282" y="2744848"/>
            <a:ext cx="768997" cy="732950"/>
          </a:xfrm>
          <a:prstGeom prst="rect">
            <a:avLst/>
          </a:prstGeom>
        </p:spPr>
      </p:pic>
      <p:sp>
        <p:nvSpPr>
          <p:cNvPr id="2" name="Footer Placeholder 1"/>
          <p:cNvSpPr>
            <a:spLocks noGrp="1"/>
          </p:cNvSpPr>
          <p:nvPr>
            <p:ph type="ftr" sz="quarter" idx="11"/>
          </p:nvPr>
        </p:nvSpPr>
        <p:spPr>
          <a:xfrm>
            <a:off x="3244268" y="4839036"/>
            <a:ext cx="3086100" cy="273844"/>
          </a:xfrm>
        </p:spPr>
        <p:txBody>
          <a:bodyPr/>
          <a:lstStyle/>
          <a:p>
            <a:r>
              <a:rPr lang="en-IN" smtClean="0"/>
              <a:t>www.ncfe.org.in</a:t>
            </a:r>
            <a:endParaRPr lang="en-IN"/>
          </a:p>
        </p:txBody>
      </p:sp>
      <p:sp>
        <p:nvSpPr>
          <p:cNvPr id="3" name="Slide Number Placeholder 2"/>
          <p:cNvSpPr>
            <a:spLocks noGrp="1"/>
          </p:cNvSpPr>
          <p:nvPr>
            <p:ph type="sldNum" sz="quarter" idx="12"/>
          </p:nvPr>
        </p:nvSpPr>
        <p:spPr>
          <a:xfrm>
            <a:off x="6473900" y="4847010"/>
            <a:ext cx="2057400" cy="273844"/>
          </a:xfrm>
        </p:spPr>
        <p:txBody>
          <a:bodyPr/>
          <a:lstStyle/>
          <a:p>
            <a:fld id="{D8CA4AB2-5755-4F38-85B2-AB415F81F480}" type="slidenum">
              <a:rPr lang="en-IN" smtClean="0"/>
              <a:t>7</a:t>
            </a:fld>
            <a:endParaRPr lang="en-IN"/>
          </a:p>
        </p:txBody>
      </p:sp>
    </p:spTree>
    <p:extLst>
      <p:ext uri="{BB962C8B-B14F-4D97-AF65-F5344CB8AC3E}">
        <p14:creationId xmlns:p14="http://schemas.microsoft.com/office/powerpoint/2010/main" val="2503276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clrChange>
              <a:clrFrom>
                <a:srgbClr val="FCF9E3"/>
              </a:clrFrom>
              <a:clrTo>
                <a:srgbClr val="FCF9E3">
                  <a:alpha val="0"/>
                </a:srgbClr>
              </a:clrTo>
            </a:clrChange>
          </a:blip>
          <a:stretch>
            <a:fillRect/>
          </a:stretch>
        </p:blipFill>
        <p:spPr>
          <a:xfrm>
            <a:off x="369482" y="503679"/>
            <a:ext cx="8405036" cy="2832141"/>
          </a:xfrm>
          <a:prstGeom prst="rect">
            <a:avLst/>
          </a:prstGeom>
        </p:spPr>
      </p:pic>
      <p:sp>
        <p:nvSpPr>
          <p:cNvPr id="4" name="Title 1"/>
          <p:cNvSpPr>
            <a:spLocks noGrp="1"/>
          </p:cNvSpPr>
          <p:nvPr>
            <p:ph type="title"/>
          </p:nvPr>
        </p:nvSpPr>
        <p:spPr>
          <a:xfrm>
            <a:off x="412682" y="-65836"/>
            <a:ext cx="7886700" cy="606056"/>
          </a:xfrm>
        </p:spPr>
        <p:txBody>
          <a:bodyPr>
            <a:normAutofit/>
          </a:bodyPr>
          <a:lstStyle/>
          <a:p>
            <a:pPr algn="ctr"/>
            <a:r>
              <a:rPr lang="en-IN" sz="2400" b="1" dirty="0">
                <a:solidFill>
                  <a:srgbClr val="002060"/>
                </a:solidFill>
                <a:latin typeface="Georgia" panose="02040502050405020303" pitchFamily="18" charset="0"/>
              </a:rPr>
              <a:t>Financial Planning</a:t>
            </a:r>
          </a:p>
        </p:txBody>
      </p:sp>
      <p:graphicFrame>
        <p:nvGraphicFramePr>
          <p:cNvPr id="6" name="Diagram 5"/>
          <p:cNvGraphicFramePr/>
          <p:nvPr>
            <p:extLst>
              <p:ext uri="{D42A27DB-BD31-4B8C-83A1-F6EECF244321}">
                <p14:modId xmlns:p14="http://schemas.microsoft.com/office/powerpoint/2010/main" val="1174392533"/>
              </p:ext>
            </p:extLst>
          </p:nvPr>
        </p:nvGraphicFramePr>
        <p:xfrm>
          <a:off x="342898" y="2421332"/>
          <a:ext cx="8706003" cy="3649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42899" y="3409923"/>
            <a:ext cx="3366534" cy="323165"/>
          </a:xfrm>
          <a:prstGeom prst="rect">
            <a:avLst/>
          </a:prstGeom>
          <a:noFill/>
        </p:spPr>
        <p:txBody>
          <a:bodyPr wrap="square" rtlCol="0">
            <a:spAutoFit/>
          </a:bodyPr>
          <a:lstStyle/>
          <a:p>
            <a:pPr algn="ctr"/>
            <a:r>
              <a:rPr lang="en-IN" sz="1500" b="1" dirty="0">
                <a:solidFill>
                  <a:srgbClr val="002060"/>
                </a:solidFill>
                <a:latin typeface="Georgia" panose="02040502050405020303" pitchFamily="18" charset="0"/>
              </a:rPr>
              <a:t>Steps in Financial Planning</a:t>
            </a:r>
          </a:p>
        </p:txBody>
      </p:sp>
      <p:sp>
        <p:nvSpPr>
          <p:cNvPr id="2" name="Footer Placeholder 1"/>
          <p:cNvSpPr>
            <a:spLocks noGrp="1"/>
          </p:cNvSpPr>
          <p:nvPr>
            <p:ph type="ftr" sz="quarter" idx="11"/>
          </p:nvPr>
        </p:nvSpPr>
        <p:spPr/>
        <p:txBody>
          <a:bodyPr/>
          <a:lstStyle/>
          <a:p>
            <a:r>
              <a:rPr lang="en-IN" smtClean="0"/>
              <a:t>www.ncfe.org.in</a:t>
            </a:r>
            <a:endParaRPr lang="en-IN"/>
          </a:p>
        </p:txBody>
      </p:sp>
      <p:sp>
        <p:nvSpPr>
          <p:cNvPr id="3" name="Slide Number Placeholder 2"/>
          <p:cNvSpPr>
            <a:spLocks noGrp="1"/>
          </p:cNvSpPr>
          <p:nvPr>
            <p:ph type="sldNum" sz="quarter" idx="12"/>
          </p:nvPr>
        </p:nvSpPr>
        <p:spPr/>
        <p:txBody>
          <a:bodyPr/>
          <a:lstStyle/>
          <a:p>
            <a:fld id="{D8CA4AB2-5755-4F38-85B2-AB415F81F480}" type="slidenum">
              <a:rPr lang="en-IN" smtClean="0"/>
              <a:t>8</a:t>
            </a:fld>
            <a:endParaRPr lang="en-IN"/>
          </a:p>
        </p:txBody>
      </p:sp>
    </p:spTree>
    <p:extLst>
      <p:ext uri="{BB962C8B-B14F-4D97-AF65-F5344CB8AC3E}">
        <p14:creationId xmlns:p14="http://schemas.microsoft.com/office/powerpoint/2010/main" val="393881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8397" y="266014"/>
            <a:ext cx="7886700" cy="490841"/>
          </a:xfrm>
        </p:spPr>
        <p:txBody>
          <a:bodyPr/>
          <a:lstStyle/>
          <a:p>
            <a:pPr algn="ctr"/>
            <a:r>
              <a:rPr lang="en-IN" dirty="0">
                <a:solidFill>
                  <a:srgbClr val="002060"/>
                </a:solidFill>
                <a:latin typeface="Georgia" panose="02040502050405020303" pitchFamily="18" charset="0"/>
              </a:rPr>
              <a:t>Inflation &amp; Its impact on savings</a:t>
            </a:r>
          </a:p>
        </p:txBody>
      </p:sp>
      <p:graphicFrame>
        <p:nvGraphicFramePr>
          <p:cNvPr id="7" name="Content Placeholder 5">
            <a:extLst>
              <a:ext uri="{FF2B5EF4-FFF2-40B4-BE49-F238E27FC236}">
                <a16:creationId xmlns:a16="http://schemas.microsoft.com/office/drawing/2014/main" xmlns="" id="{2112B0F3-8C9C-48CC-A093-EDC37C011121}"/>
              </a:ext>
            </a:extLst>
          </p:cNvPr>
          <p:cNvGraphicFramePr>
            <a:graphicFrameLocks noGrp="1"/>
          </p:cNvGraphicFramePr>
          <p:nvPr>
            <p:ph idx="1"/>
            <p:extLst>
              <p:ext uri="{D42A27DB-BD31-4B8C-83A1-F6EECF244321}">
                <p14:modId xmlns:p14="http://schemas.microsoft.com/office/powerpoint/2010/main" val="750728208"/>
              </p:ext>
            </p:extLst>
          </p:nvPr>
        </p:nvGraphicFramePr>
        <p:xfrm>
          <a:off x="461539" y="1104836"/>
          <a:ext cx="3826451" cy="2961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7CBE5B69-5F42-49E9-856E-BC4F0A2223F6}"/>
              </a:ext>
            </a:extLst>
          </p:cNvPr>
          <p:cNvGraphicFramePr>
            <a:graphicFrameLocks/>
          </p:cNvGraphicFramePr>
          <p:nvPr>
            <p:extLst>
              <p:ext uri="{D42A27DB-BD31-4B8C-83A1-F6EECF244321}">
                <p14:modId xmlns:p14="http://schemas.microsoft.com/office/powerpoint/2010/main" val="2781264685"/>
              </p:ext>
            </p:extLst>
          </p:nvPr>
        </p:nvGraphicFramePr>
        <p:xfrm>
          <a:off x="4631747" y="1104836"/>
          <a:ext cx="4197927" cy="29614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7BFF2B40-ED67-4311-8F8D-D8D4BF761AD4}"/>
              </a:ext>
            </a:extLst>
          </p:cNvPr>
          <p:cNvSpPr txBox="1"/>
          <p:nvPr/>
        </p:nvSpPr>
        <p:spPr>
          <a:xfrm>
            <a:off x="1149291" y="4195502"/>
            <a:ext cx="2803124" cy="300082"/>
          </a:xfrm>
          <a:prstGeom prst="rect">
            <a:avLst/>
          </a:prstGeom>
          <a:noFill/>
        </p:spPr>
        <p:txBody>
          <a:bodyPr wrap="square" rtlCol="0">
            <a:spAutoFit/>
          </a:bodyPr>
          <a:lstStyle/>
          <a:p>
            <a:r>
              <a:rPr lang="en-IN" sz="1350" dirty="0"/>
              <a:t>* </a:t>
            </a:r>
            <a:r>
              <a:rPr lang="en-IN" sz="1350" b="1" i="1" dirty="0"/>
              <a:t>Inflation @ 6% p.a.</a:t>
            </a:r>
          </a:p>
        </p:txBody>
      </p:sp>
      <p:sp>
        <p:nvSpPr>
          <p:cNvPr id="10" name="object 18"/>
          <p:cNvSpPr txBox="1"/>
          <p:nvPr/>
        </p:nvSpPr>
        <p:spPr>
          <a:xfrm>
            <a:off x="3952415" y="4128945"/>
            <a:ext cx="5083272" cy="433196"/>
          </a:xfrm>
          <a:prstGeom prst="rect">
            <a:avLst/>
          </a:prstGeom>
        </p:spPr>
        <p:txBody>
          <a:bodyPr vert="horz" wrap="square" lIns="0" tIns="12065" rIns="0" bIns="0" rtlCol="0">
            <a:spAutoFit/>
          </a:bodyPr>
          <a:lstStyle/>
          <a:p>
            <a:pPr marL="12700" marR="5080" algn="just">
              <a:lnSpc>
                <a:spcPct val="113999"/>
              </a:lnSpc>
              <a:spcBef>
                <a:spcPts val="95"/>
              </a:spcBef>
            </a:pPr>
            <a:r>
              <a:rPr sz="1200" spc="-5" dirty="0">
                <a:latin typeface="Calibri"/>
                <a:cs typeface="Calibri"/>
              </a:rPr>
              <a:t>What we see </a:t>
            </a:r>
            <a:r>
              <a:rPr sz="1200" dirty="0">
                <a:latin typeface="Calibri"/>
                <a:cs typeface="Calibri"/>
              </a:rPr>
              <a:t>on </a:t>
            </a:r>
            <a:r>
              <a:rPr sz="1200" spc="-10" dirty="0">
                <a:latin typeface="Calibri"/>
                <a:cs typeface="Calibri"/>
              </a:rPr>
              <a:t>our  passbook </a:t>
            </a:r>
            <a:r>
              <a:rPr sz="1200" dirty="0">
                <a:latin typeface="Calibri"/>
                <a:cs typeface="Calibri"/>
              </a:rPr>
              <a:t>is </a:t>
            </a:r>
            <a:r>
              <a:rPr sz="1200" spc="-5" dirty="0">
                <a:latin typeface="Calibri"/>
                <a:cs typeface="Calibri"/>
              </a:rPr>
              <a:t>called  nominal rate of interest.  An </a:t>
            </a:r>
            <a:r>
              <a:rPr sz="1200" spc="-10" dirty="0">
                <a:latin typeface="Calibri"/>
                <a:cs typeface="Calibri"/>
              </a:rPr>
              <a:t>investor </a:t>
            </a:r>
            <a:r>
              <a:rPr sz="1200" spc="-5" dirty="0">
                <a:latin typeface="Calibri"/>
                <a:cs typeface="Calibri"/>
              </a:rPr>
              <a:t>must look at  real rate of interest  (nominal-inflation).</a:t>
            </a:r>
            <a:endParaRPr sz="1200" dirty="0">
              <a:latin typeface="Calibri"/>
              <a:cs typeface="Calibri"/>
            </a:endParaRPr>
          </a:p>
        </p:txBody>
      </p:sp>
    </p:spTree>
    <p:extLst>
      <p:ext uri="{BB962C8B-B14F-4D97-AF65-F5344CB8AC3E}">
        <p14:creationId xmlns:p14="http://schemas.microsoft.com/office/powerpoint/2010/main" val="5336212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clock*hours*minutes*tell time*timer*timing*wall clock*quickly*speedy*schedule*watch*wait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data  targetting*targetting*people*goal*technology*big data"/>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light bulb*electricity*idea*innovation*lamp*light*bright*people*sharing*guiding*explaining*clarifying*helping"/>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xml><?xml version="1.0" encoding="utf-8"?>
<p:tagLst xmlns:a="http://schemas.openxmlformats.org/drawingml/2006/main" xmlns:r="http://schemas.openxmlformats.org/officeDocument/2006/relationships" xmlns:p="http://schemas.openxmlformats.org/presentationml/2006/main">
  <p:tag name="POWER_USER_ID_TEMPLATES" val="Animations_3"/>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agriculture*farming*field*food*grain*wheat*industry*countryside*rural*crop*corn"/>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light bulb*electricity*idea*innovation*lamp*light*bright*people*sharing*guiding*explaining*clarifying*helping"/>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33.xml><?xml version="1.0" encoding="utf-8"?>
<p:tagLst xmlns:a="http://schemas.openxmlformats.org/drawingml/2006/main" xmlns:r="http://schemas.openxmlformats.org/officeDocument/2006/relationships" xmlns:p="http://schemas.openxmlformats.org/presentationml/2006/main">
  <p:tag name="POWER_USER_ID_TEMPLATES" val="Vertical_text_frames_with_icons_2"/>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construction_POWER_USER_SEPARATOR_ICONS_work-in-progress_POWER_USER_SEPARATOR_ICONS_travaux-publics_POWER_USER_SEPARATOR_ICONS_shovel_POWER_USER_SEPARATOR_ICONS_public-works_POWER_USER_SEPARATOR_ICONS_public_POWER_USER_SEPARATOR_ICONS_progress_POWER_USER_SEPARATOR_ICONS_person_POWER_USER_SEPARATOR_ICONS_maintenance_POWER_USER_SEPARATOR_ICONS_construction-worker_POWER_USER_SEPARATOR_ICONS_worker"/>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agriculture*farming*field*food*grain*wheat*industry*countryside*rural*"/>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5111</TotalTime>
  <Words>4025</Words>
  <Application>Microsoft Office PowerPoint</Application>
  <PresentationFormat>On-screen Show (16:9)</PresentationFormat>
  <Paragraphs>411</Paragraphs>
  <Slides>46</Slides>
  <Notes>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About NCFE</vt:lpstr>
      <vt:lpstr>Basic concepts – Income, Expense, Budgeting and Saving</vt:lpstr>
      <vt:lpstr>Income and Expenses</vt:lpstr>
      <vt:lpstr>Budgeting</vt:lpstr>
      <vt:lpstr>SAVING</vt:lpstr>
      <vt:lpstr>PowerPoint Presentation</vt:lpstr>
      <vt:lpstr>Financial Planning</vt:lpstr>
      <vt:lpstr>Inflation &amp; Its impact on savings</vt:lpstr>
      <vt:lpstr>BANKING</vt:lpstr>
      <vt:lpstr>Saving Related Products</vt:lpstr>
      <vt:lpstr>Borrowing  related  products </vt:lpstr>
      <vt:lpstr>PowerPoint Presentation</vt:lpstr>
      <vt:lpstr>PowerPoint Presentation</vt:lpstr>
      <vt:lpstr>Pradhan Mantri Jan-Dhan Yojana (PMJDY)</vt:lpstr>
      <vt:lpstr>PowerPoint Presentation</vt:lpstr>
      <vt:lpstr>PowerPoint Presentation</vt:lpstr>
      <vt:lpstr>DIGITAL PAYMENTS</vt:lpstr>
      <vt:lpstr>Internet Banking</vt:lpstr>
      <vt:lpstr>PowerPoint Presentation</vt:lpstr>
      <vt:lpstr>PowerPoint Presentation</vt:lpstr>
      <vt:lpstr>INSURANCE</vt:lpstr>
      <vt:lpstr>General Insurance</vt:lpstr>
      <vt:lpstr>PowerPoint Presentation</vt:lpstr>
      <vt:lpstr>Examples of Insurance schemes of Government of India </vt:lpstr>
      <vt:lpstr>INVESTMENT</vt:lpstr>
      <vt:lpstr>Power of Compounding</vt:lpstr>
      <vt:lpstr>PowerPoint Presentation</vt:lpstr>
      <vt:lpstr>Rule of 72</vt:lpstr>
      <vt:lpstr>PowerPoint Presentation</vt:lpstr>
      <vt:lpstr>Why Mutual Funds?</vt:lpstr>
      <vt:lpstr>PowerPoint Presentation</vt:lpstr>
      <vt:lpstr>Financial Planning </vt:lpstr>
      <vt:lpstr>RETIREMENT AND PENSION</vt:lpstr>
      <vt:lpstr>National Pension System </vt:lpstr>
      <vt:lpstr>PowerPoint Presentation</vt:lpstr>
      <vt:lpstr>PENSION SCHEMES FOR VARIOUS TARGET GROUPS </vt:lpstr>
      <vt:lpstr>PowerPoint Presentation</vt:lpstr>
      <vt:lpstr>FRAUD PROTECTION AND GRIEVANCE REDRESSAL</vt:lpstr>
      <vt:lpstr>PowerPoint Presentation</vt:lpstr>
      <vt:lpstr>Protect Yourself from FRAUD</vt:lpstr>
      <vt:lpstr>Protect Yourself from SCAMS</vt:lpstr>
      <vt:lpstr>Grievance Redressal</vt:lpstr>
      <vt:lpstr>PowerPoint Presentation</vt:lpstr>
      <vt:lpstr>E – Learning Management System of NCFE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KNS</dc:creator>
  <cp:lastModifiedBy>administrator</cp:lastModifiedBy>
  <cp:revision>433</cp:revision>
  <dcterms:created xsi:type="dcterms:W3CDTF">2019-01-08T10:04:10Z</dcterms:created>
  <dcterms:modified xsi:type="dcterms:W3CDTF">2022-07-20T04:29:57Z</dcterms:modified>
</cp:coreProperties>
</file>